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image" Target="../media/image-10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jpeg"/><Relationship Id="rId4" Type="http://schemas.openxmlformats.org/officeDocument/2006/relationships/image" Target="../media/image-16-4.jpe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2600" y="90464"/>
            <a:ext cx="8980800" cy="257847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8791" y="3032379"/>
            <a:ext cx="8940600" cy="98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Данте Алигьери: поэт, чья поэма изменила европейскую литературу
</a:t>
            </a:r>
            <a:endParaRPr lang="en-US" sz="3600" dirty="0"/>
          </a:p>
        </p:txBody>
      </p:sp>
      <p:sp>
        <p:nvSpPr>
          <p:cNvPr id="7" name="Text 1"/>
          <p:cNvSpPr txBox="1"/>
          <p:nvPr/>
        </p:nvSpPr>
        <p:spPr>
          <a:xfrm>
            <a:off x="215966" y="4378800"/>
            <a:ext cx="3116100" cy="61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Путешествие души, ставшее классикой Европы.
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88941" y="2724267"/>
            <a:ext cx="20466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37500" y="996604"/>
            <a:ext cx="4155000" cy="39642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Италия XIII–XIV веков: мир городов, споров и перемен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241825" y="1861250"/>
            <a:ext cx="4155000" cy="23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Данте жил в Италии, где города соперничали, а власть часто менялась. На фоне конфликтов и изгнаний латинский язык уступал место народной речи, а литература всё больше обращалась к человеку и его чувствам.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1245402"/>
            <a:ext cx="2655300" cy="35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Данте родился во Флоренции в 1265 году в семье городского дворянства. Его полное имя — Дуранте Алигьери, но в истории закрепилось короткое и звучное имя Данте.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244350" y="1245402"/>
            <a:ext cx="2655300" cy="35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получил для своего времени хорошее образование: изучал латинскую литературу, риторику, философию и богословие. Это помогло ему свободно рассуждать о вере, морали и устройстве мира.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6218700" y="1245402"/>
            <a:ext cx="2655300" cy="35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юности Данте познакомился с поэзией трубадуров и рыцарскими идеалами. Ранний интерес к литературе соединился у него с вниманием к жизни города и общественным делам.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Детство, семья и образование Данте
</a:t>
            </a:r>
            <a:endParaRPr lang="en-US" sz="2800" dirty="0"/>
          </a:p>
        </p:txBody>
      </p:sp>
      <p:sp>
        <p:nvSpPr>
          <p:cNvPr id="8" name="Text 4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352" y="1037025"/>
            <a:ext cx="1755046" cy="1885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450" y="3037588"/>
            <a:ext cx="1755000" cy="1920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04862" y="2046576"/>
            <a:ext cx="1755046" cy="1885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Беатриче в жизни и поэзии Данте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204100" y="1173100"/>
            <a:ext cx="24513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Встреча, которая осталась в памяти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преданию, Данте увидел Беатриче Портинари ещё в детстве. В его сознании она стала не просто знакомой из Флоренции, а образом светлой, почти недосягаемой любви, которая вдохновляла поэта многие годы.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204100" y="3200850"/>
            <a:ext cx="24513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личного чувства к литературе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книге «Новая жизнь» Беатриче связана с переживаниями самого Данте. Здесь она помогает понять, как земное чувство превращается в поэтическую тему и становится частью размышления о душе и её росте.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777910" y="2192675"/>
            <a:ext cx="24513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Проводник к высшему свету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«Божественной комедии» Беатриче уже не просто любимая женщина. Она ведёт героя к Раю, олицетворяя надежду, чистоту и духовное спасение, к которым стремится человек на своём пути.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52325" y="123515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Данте был не только поэтом, но и участником городской жизни: он занимал должности во Флоренции и наблюдал политику изнутри, а не со стороны.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Политическая жизнь и изгнание из Флоренции
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6" name="Text 3"/>
          <p:cNvSpPr txBox="1"/>
          <p:nvPr/>
        </p:nvSpPr>
        <p:spPr>
          <a:xfrm>
            <a:off x="4800175" y="123515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1302 году после победы его противников Данте обвинили и приговорили к изгнанию. Вернуться домой он уже не смог и был вынужден скитаться по Италии.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252325" y="320760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Потеря родного города стала для него личной трагедией. Одиночество, разлука и чувство несправедливости позже отразились в его произведениях очень глубоко.
</a:t>
            </a:r>
            <a:endParaRPr lang="en-US" sz="1000" dirty="0"/>
          </a:p>
        </p:txBody>
      </p:sp>
      <p:sp>
        <p:nvSpPr>
          <p:cNvPr id="8" name="Text 5"/>
          <p:cNvSpPr txBox="1"/>
          <p:nvPr/>
        </p:nvSpPr>
        <p:spPr>
          <a:xfrm>
            <a:off x="4800175" y="320760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Опыт изгнания научил Данте особенно остро говорить о вине, ответственности и справедливости. Эти темы стали одними из главных в его творчестве.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8348" y="2132688"/>
            <a:ext cx="251569" cy="25156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95100" y="2132538"/>
            <a:ext cx="251569" cy="25156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41852" y="2132538"/>
            <a:ext cx="251569" cy="251569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«Новая жизнь»: книга о чувствах и поэзии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48348" y="2677125"/>
            <a:ext cx="2353726" cy="205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Любовь как начало пути
</a:t>
            </a:r>
            <a:pPr algn="l" indent="0" marL="0">
              <a:lnSpc>
                <a:spcPct val="115000"/>
              </a:lnSpc>
              <a:buNone/>
            </a:pPr>
            <a:r>
              <a:rPr lang="en-US" sz="4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центре книги — чувство Данте к Беатриче. Это не просто история симпатии, а попытка понять, как любовь меняет человека и его взгляд на мир.
</a:t>
            </a:r>
            <a:endParaRPr lang="en-US" sz="1121" dirty="0"/>
          </a:p>
        </p:txBody>
      </p:sp>
      <p:sp>
        <p:nvSpPr>
          <p:cNvPr id="9" name="Text 3"/>
          <p:cNvSpPr txBox="1"/>
          <p:nvPr/>
        </p:nvSpPr>
        <p:spPr>
          <a:xfrm>
            <a:off x="3395100" y="2677125"/>
            <a:ext cx="2353726" cy="205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Стихи с объяснением
</a:t>
            </a:r>
            <a:pPr algn="l" indent="0" marL="0">
              <a:lnSpc>
                <a:spcPct val="115000"/>
              </a:lnSpc>
              <a:buNone/>
            </a:pPr>
            <a:r>
              <a:rPr lang="en-US" sz="4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«Новая жизнь» соединяет поэзию и прозу: после стихотворений Данте даёт пояснения. Так читатель видит не только текст, но и мысли автора о собственных переживаниях.
</a:t>
            </a:r>
            <a:endParaRPr lang="en-US" sz="1121" dirty="0"/>
          </a:p>
        </p:txBody>
      </p:sp>
      <p:sp>
        <p:nvSpPr>
          <p:cNvPr id="10" name="Text 4"/>
          <p:cNvSpPr txBox="1"/>
          <p:nvPr/>
        </p:nvSpPr>
        <p:spPr>
          <a:xfrm>
            <a:off x="6541852" y="2677125"/>
            <a:ext cx="2353726" cy="205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 к большой поэме
</a:t>
            </a:r>
            <a:pPr algn="l" indent="0" marL="0">
              <a:lnSpc>
                <a:spcPct val="115000"/>
              </a:lnSpc>
              <a:buNone/>
            </a:pPr>
            <a:r>
              <a:rPr lang="en-US" sz="4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произведение показывает, как личное чувство становится высокой литературой. Именно здесь заметно, что Данте уже ищет путь к более глубоким темам, чем обычная любовная лирика.
</a:t>
            </a:r>
            <a:endParaRPr lang="en-US" sz="1121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000" y="1547409"/>
            <a:ext cx="8964000" cy="3286482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героя в «Божественной комедии»
</a:t>
            </a:r>
            <a:endParaRPr lang="en-US" sz="2800" dirty="0"/>
          </a:p>
        </p:txBody>
      </p:sp>
      <p:sp>
        <p:nvSpPr>
          <p:cNvPr id="4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90000" y="955050"/>
            <a:ext cx="8964000" cy="3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этапов духовного и нравственного восхождения героя в поэме Данте.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90000" y="1437258"/>
            <a:ext cx="3440100" cy="242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подчёркивает порядок произведения: три части, симметрия и ясная система помогают Данте показать устройство мира и последствия человеческих поступков.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4574287" y="1060551"/>
            <a:ext cx="4328700" cy="1422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81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100
</a:t>
            </a:r>
            <a:endParaRPr lang="en-US" sz="7817" dirty="0"/>
          </a:p>
        </p:txBody>
      </p:sp>
      <p:sp>
        <p:nvSpPr>
          <p:cNvPr id="7" name="Text 3"/>
          <p:cNvSpPr txBox="1"/>
          <p:nvPr/>
        </p:nvSpPr>
        <p:spPr>
          <a:xfrm>
            <a:off x="4574425" y="2547400"/>
            <a:ext cx="4328700" cy="170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3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песен входят в поэму и создают строгую, символически выстроенную композицию.
</a:t>
            </a:r>
            <a:endParaRPr lang="en-US" sz="2439" dirty="0"/>
          </a:p>
        </p:txBody>
      </p:sp>
      <p:sp>
        <p:nvSpPr>
          <p:cNvPr id="8" name="Text 4"/>
          <p:cNvSpPr txBox="1"/>
          <p:nvPr/>
        </p:nvSpPr>
        <p:spPr>
          <a:xfrm>
            <a:off x="90000" y="4251233"/>
            <a:ext cx="3440100" cy="147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Данте Алигьери, «Божественная комедия»
</a:t>
            </a:r>
            <a:endParaRPr lang="en-US" sz="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000" y="1179428"/>
            <a:ext cx="5597100" cy="345829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Объем трех частей поэмы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5972125" y="1259575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Разница между частями невелика, но она важна для замысла поэмы. Числа поддерживают ощущение порядка и завершённости.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5972125" y="3065025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«Ад» включает дополнительную вступительную песнь, поэтому его объём чуть больше. Две последние части равны, что подчёркивает симметрию произведения.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90000" y="4675150"/>
            <a:ext cx="5597100" cy="17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Данте Алигьери, «Божественная комедия»
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6101" y="1325948"/>
            <a:ext cx="234000" cy="234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27715" y="1319025"/>
            <a:ext cx="216825" cy="2478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16101" y="3337902"/>
            <a:ext cx="234000" cy="1872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027715" y="3307599"/>
            <a:ext cx="216825" cy="2478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 Данте: как устроена система наказаний
</a:t>
            </a:r>
            <a:endParaRPr lang="en-US" sz="2800" dirty="0"/>
          </a:p>
        </p:txBody>
      </p:sp>
      <p:sp>
        <p:nvSpPr>
          <p:cNvPr id="12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13" name="Text 2"/>
          <p:cNvSpPr txBox="1"/>
          <p:nvPr/>
        </p:nvSpPr>
        <p:spPr>
          <a:xfrm>
            <a:off x="611600" y="1319038"/>
            <a:ext cx="3000900" cy="12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Наказание по смыслу греха
</a:t>
            </a:r>
            <a:pPr algn="l" indent="0" marL="0">
              <a:lnSpc>
                <a:spcPct val="115000"/>
              </a:lnSpc>
              <a:buNone/>
            </a:pPr>
            <a:r>
              <a:rPr lang="en-US" sz="4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Данте страдание связано с самим поступком: форма кары напоминает о том, какой грех совершила душа. Это делает Ад строгим нравственным судом.
</a:t>
            </a:r>
            <a:endParaRPr lang="en-US" sz="1173" dirty="0"/>
          </a:p>
        </p:txBody>
      </p:sp>
      <p:sp>
        <p:nvSpPr>
          <p:cNvPr id="14" name="Text 3"/>
          <p:cNvSpPr txBox="1"/>
          <p:nvPr/>
        </p:nvSpPr>
        <p:spPr>
          <a:xfrm>
            <a:off x="4414613" y="1319025"/>
            <a:ext cx="3000900" cy="12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тяжелее грех, тем глубже круг
</a:t>
            </a:r>
            <a:pPr algn="l" indent="0" marL="0">
              <a:lnSpc>
                <a:spcPct val="115000"/>
              </a:lnSpc>
              <a:buNone/>
            </a:pPr>
            <a:r>
              <a:rPr lang="en-US" sz="4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Безразличные, лжецы, жадные, гордецы, насильники и предатели располагаются не случайно. Чем серьёзнее вина, тем ниже оказывается круг Ада и страшнее наказание.
</a:t>
            </a:r>
            <a:endParaRPr lang="en-US" sz="1173" dirty="0"/>
          </a:p>
        </p:txBody>
      </p:sp>
      <p:sp>
        <p:nvSpPr>
          <p:cNvPr id="15" name="Text 4"/>
          <p:cNvSpPr txBox="1"/>
          <p:nvPr/>
        </p:nvSpPr>
        <p:spPr>
          <a:xfrm>
            <a:off x="611600" y="3307612"/>
            <a:ext cx="3000900" cy="12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Идея справедливости
</a:t>
            </a:r>
            <a:pPr algn="l" indent="0" marL="0">
              <a:lnSpc>
                <a:spcPct val="115000"/>
              </a:lnSpc>
              <a:buNone/>
            </a:pPr>
            <a:r>
              <a:rPr lang="en-US" sz="4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Поэма показывает средневековое представление о том, что человек отвечает за свои поступки. В этом смысле Ад у Данте — не хаос, а порядок возмездия.
</a:t>
            </a:r>
            <a:endParaRPr lang="en-US" sz="1173" dirty="0"/>
          </a:p>
        </p:txBody>
      </p:sp>
      <p:sp>
        <p:nvSpPr>
          <p:cNvPr id="16" name="Text 5"/>
          <p:cNvSpPr txBox="1"/>
          <p:nvPr/>
        </p:nvSpPr>
        <p:spPr>
          <a:xfrm>
            <a:off x="4414613" y="3307600"/>
            <a:ext cx="3000900" cy="12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 для читателя
</a:t>
            </a:r>
            <a:pPr algn="l" indent="0" marL="0">
              <a:lnSpc>
                <a:spcPct val="115000"/>
              </a:lnSpc>
              <a:buNone/>
            </a:pPr>
            <a:r>
              <a:rPr lang="en-US" sz="4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Описание наказаний заставляет задуматься о выборе и последствиях. Данте не только пугает, но и учит отличать добро от зла на примерах.
</a:t>
            </a:r>
            <a:endParaRPr lang="en-US" sz="1173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37500" y="996604"/>
            <a:ext cx="4155000" cy="39642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Вергилий: проводник разума и мудрости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543650" y="2083448"/>
            <a:ext cx="3845400" cy="9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Вергилий ведёт Данте через Ад и Чистилище как образ разума, опыта и внутренней собранности. Его помощь показывает, что человеку нужен наставник, чтобы не потеряться среди страха и сомнений.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8" name="Text 3"/>
          <p:cNvSpPr txBox="1"/>
          <p:nvPr/>
        </p:nvSpPr>
        <p:spPr>
          <a:xfrm>
            <a:off x="543650" y="3257323"/>
            <a:ext cx="3845400" cy="9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Однако Вергилий не может открыть путь в Рай: земной мудрости недостаточно для полного спасения. Данте тем самым уважает античную культуру и одновременно подчёркивает границы человеческого знания.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0300" y="1926809"/>
            <a:ext cx="5426700" cy="184348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произведения Данте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6086175" y="1295910"/>
            <a:ext cx="28173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 показаны основные книги Данте и то, какие темы они раскрывают.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6086175" y="3101358"/>
            <a:ext cx="28173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Данте писал о любви, языке, знании и устройстве мира. Его творчество объединяет личные переживания и большие вопросы культуры.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230300" y="4608075"/>
            <a:ext cx="5426700" cy="17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Произведения Данте Алигьери; общеизвестные литературоведческие сведения
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45625" y="1225276"/>
            <a:ext cx="2655300" cy="334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Данте смело выбрал для многих произведений тосканский народный язык, хотя в его время престижной считалась латынь, которой пользовались учёные и церковь.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3244357" y="1225306"/>
            <a:ext cx="2655300" cy="334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его текстам разговорная речь получила высокое литературное значение и стала языком серьёзной поэзии, философии и размышлений о человеке.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6243076" y="1225276"/>
            <a:ext cx="2655300" cy="334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тосканская основа речи Данте позже легла в основу современного итальянского литературного языка, поэтому его называют одним из создателей национальной словесности Италии.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Данте и итальянский язык
</a:t>
            </a:r>
            <a:endParaRPr lang="en-US" sz="2800" dirty="0"/>
          </a:p>
        </p:txBody>
      </p:sp>
      <p:sp>
        <p:nvSpPr>
          <p:cNvPr id="7" name="Text 4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000" y="1179428"/>
            <a:ext cx="5597100" cy="345829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Данте важен сегодня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5972125" y="1259575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Данте изучают не только как автора «Божественной комедии», но и как мыслителя, который связал личный опыт с историей своей эпохи.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5972125" y="3065025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Наибольшее влияние связано с литературой и языком: именно здесь вклад Данте заметен сильнее всего и дольше сохраняется.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90000" y="4675150"/>
            <a:ext cx="5597100" cy="17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литературному наследию и культурной рецепции Данте; данные для диаграммы — иллюстративная экспертная оценка
</a:t>
            </a:r>
            <a:endParaRPr lang="en-US" sz="698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52325" y="123515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Тёмный лес в начале поэмы сразу передаёт чувство растерянности: герой не понимает, куда идти, и нуждается в помощи, чтобы найти правильный путь.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 и картины, которые запоминаются в поэме
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6" name="Text 3"/>
          <p:cNvSpPr txBox="1"/>
          <p:nvPr/>
        </p:nvSpPr>
        <p:spPr>
          <a:xfrm>
            <a:off x="4800175" y="123515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Врата Ада, Стикс и другие мрачные картины делают наказание зримым и понятным, поэтому читатель не только слышит о грехе, но и словно видит его последствия.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252325" y="320760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Горы Чистилища связаны с трудным подъёмом, терпением и надеждой: чем выше поднимается герой, тем ближе он к очищению и внутренней ясности.
</a:t>
            </a:r>
            <a:endParaRPr lang="en-US" sz="1000" dirty="0"/>
          </a:p>
        </p:txBody>
      </p:sp>
      <p:sp>
        <p:nvSpPr>
          <p:cNvPr id="8" name="Text 5"/>
          <p:cNvSpPr txBox="1"/>
          <p:nvPr/>
        </p:nvSpPr>
        <p:spPr>
          <a:xfrm>
            <a:off x="4800175" y="320760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 Рая завершает путь как знак истины, гармонии и близости к Богу; контраст света и тьмы помогает Данте показать движение от заблуждения к спасению.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48906" y="1003207"/>
            <a:ext cx="4148100" cy="132058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48906" y="2326407"/>
            <a:ext cx="4148100" cy="132058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48906" y="3640607"/>
            <a:ext cx="4148100" cy="132058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Данте в искусстве и культуре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228675" y="1151316"/>
            <a:ext cx="3786300" cy="1066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Поэт, которого узнают по одному силуэту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Данте часто изображают в красном плаще и лавровом венке, и этот образ стал почти символом поэта вообще. Художники разных эпох подчеркивали в нём сосредоточенность, мудрость и внутреннюю строгость, делая лицо Данте частью европейской культурной памяти.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228675" y="2453242"/>
            <a:ext cx="3786300" cy="1066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«Божественная комедия» как источник для художников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Иллюстраторы особенно часто обращались к сценам Ада, Чистилища и Рая, потому что в поэме много ярких деталей и сильных контрастов. Изображения к этому произведению образовали самостоятельную художественную традицию, в которой текст и рисунок работают вместе.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228675" y="3767442"/>
            <a:ext cx="3786300" cy="1066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Данте в музыке, театре и кино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Сюжеты и образы Данте вдохновляли композиторов, режиссёров и постановщиков, потому что его поэма легко превращается в зрелищные сцены. Интерес к ней не ослабевает: в ней есть и драматический путь героя, и вечные вопросы о выборе человека.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000" y="1547409"/>
            <a:ext cx="8964000" cy="3286482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складывалась мировая слава Данте
</a:t>
            </a:r>
            <a:endParaRPr lang="en-US" sz="2800" dirty="0"/>
          </a:p>
        </p:txBody>
      </p:sp>
      <p:sp>
        <p:nvSpPr>
          <p:cNvPr id="4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90000" y="955050"/>
            <a:ext cx="8964000" cy="3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жизни и посмертного признания поэта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Последние годы жизни и смерть в Равенне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251541" y="1803399"/>
            <a:ext cx="1858200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изгнания
</a:t>
            </a:r>
            <a:pPr algn="l" indent="0" marL="0">
              <a:lnSpc>
                <a:spcPct val="115000"/>
              </a:lnSpc>
              <a:buNone/>
            </a:pPr>
            <a:r>
              <a:rPr lang="en-US" sz="3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Данте покидает Флоренцию и в последние годы живёт в разных городах Италии, не имея возможности вернуться домой.
</a:t>
            </a:r>
            <a:endParaRPr lang="en-US" sz="1059" dirty="0"/>
          </a:p>
        </p:txBody>
      </p:sp>
      <p:sp>
        <p:nvSpPr>
          <p:cNvPr id="11" name="Text 3"/>
          <p:cNvSpPr txBox="1"/>
          <p:nvPr/>
        </p:nvSpPr>
        <p:spPr>
          <a:xfrm>
            <a:off x="2405441" y="1803399"/>
            <a:ext cx="1858200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Равенна
</a:t>
            </a:r>
            <a:pPr algn="l" indent="0" marL="0">
              <a:lnSpc>
                <a:spcPct val="115000"/>
              </a:lnSpc>
              <a:buNone/>
            </a:pPr>
            <a:r>
              <a:rPr lang="en-US" sz="3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 временем он оказывается в Равенне, где получает покровительство местных правителей и продолжает литературную работу.
</a:t>
            </a:r>
            <a:endParaRPr lang="en-US" sz="1059" dirty="0"/>
          </a:p>
        </p:txBody>
      </p:sp>
      <p:sp>
        <p:nvSpPr>
          <p:cNvPr id="12" name="Text 4"/>
          <p:cNvSpPr txBox="1"/>
          <p:nvPr/>
        </p:nvSpPr>
        <p:spPr>
          <a:xfrm>
            <a:off x="4559341" y="1803399"/>
            <a:ext cx="1858200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1321 год
</a:t>
            </a:r>
            <a:pPr algn="l" indent="0" marL="0">
              <a:lnSpc>
                <a:spcPct val="115000"/>
              </a:lnSpc>
              <a:buNone/>
            </a:pPr>
            <a:r>
              <a:rPr lang="en-US" sz="3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Данте умирает в 1321 году, вероятно после болезни, возвращаясь с дипломатической миссии.
</a:t>
            </a:r>
            <a:endParaRPr lang="en-US" sz="1059" dirty="0"/>
          </a:p>
        </p:txBody>
      </p:sp>
      <p:sp>
        <p:nvSpPr>
          <p:cNvPr id="13" name="Text 5"/>
          <p:cNvSpPr txBox="1"/>
          <p:nvPr/>
        </p:nvSpPr>
        <p:spPr>
          <a:xfrm>
            <a:off x="6713241" y="1803399"/>
            <a:ext cx="1858200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о поэте
</a:t>
            </a:r>
            <a:pPr algn="l" indent="0" marL="0">
              <a:lnSpc>
                <a:spcPct val="115000"/>
              </a:lnSpc>
              <a:buNone/>
            </a:pPr>
            <a:r>
              <a:rPr lang="en-US" sz="3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могила в Равенне становится местом уважения, а спор о возвращении праха в Флоренцию подчёркивает значение поэта для Италии.
</a:t>
            </a:r>
            <a:endParaRPr lang="en-US" sz="1059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8105" y="2147812"/>
            <a:ext cx="244327" cy="21718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34688" y="2158771"/>
            <a:ext cx="244327" cy="19546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1271" y="2158771"/>
            <a:ext cx="244327" cy="19546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07854" y="2134338"/>
            <a:ext cx="244327" cy="244327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Данте изучают на уроках литературы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248105" y="2633663"/>
            <a:ext cx="2072998" cy="205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и сюжет
</a:t>
            </a:r>
            <a:pPr algn="l" indent="0" marL="0">
              <a:lnSpc>
                <a:spcPct val="115000"/>
              </a:lnSpc>
              <a:buNone/>
            </a:pPr>
            <a:r>
              <a:rPr lang="en-US" sz="4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Произведения Данте помогают понять, как строится большая поэма и как один герой проходит путь от страха к внутреннему изменению.
</a:t>
            </a:r>
            <a:endParaRPr lang="en-US" sz="1121" dirty="0"/>
          </a:p>
        </p:txBody>
      </p:sp>
      <p:sp>
        <p:nvSpPr>
          <p:cNvPr id="10" name="Text 3"/>
          <p:cNvSpPr txBox="1"/>
          <p:nvPr/>
        </p:nvSpPr>
        <p:spPr>
          <a:xfrm>
            <a:off x="2434678" y="2633663"/>
            <a:ext cx="2072998" cy="205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Добро и ответственность
</a:t>
            </a:r>
            <a:pPr algn="l" indent="0" marL="0">
              <a:lnSpc>
                <a:spcPct val="115000"/>
              </a:lnSpc>
              <a:buNone/>
            </a:pPr>
            <a:r>
              <a:rPr lang="en-US" sz="4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его текстах ясно показано, что поступки имеют последствия. Это помогает школьникам обсуждать справедливость, выбор и личную ответственность.
</a:t>
            </a:r>
            <a:endParaRPr lang="en-US" sz="1121" dirty="0"/>
          </a:p>
        </p:txBody>
      </p:sp>
      <p:sp>
        <p:nvSpPr>
          <p:cNvPr id="11" name="Text 4"/>
          <p:cNvSpPr txBox="1"/>
          <p:nvPr/>
        </p:nvSpPr>
        <p:spPr>
          <a:xfrm>
            <a:off x="4621251" y="2633663"/>
            <a:ext cx="2072998" cy="205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 родного языка
</a:t>
            </a:r>
            <a:pPr algn="l" indent="0" marL="0">
              <a:lnSpc>
                <a:spcPct val="115000"/>
              </a:lnSpc>
              <a:buNone/>
            </a:pPr>
            <a:r>
              <a:rPr lang="en-US" sz="4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Данте показал, что серьёзную литературу можно создавать на живом языке, близком читателю. Это важный пример для понимания роли слова в культуре.
</a:t>
            </a:r>
            <a:endParaRPr lang="en-US" sz="1121" dirty="0"/>
          </a:p>
        </p:txBody>
      </p:sp>
      <p:sp>
        <p:nvSpPr>
          <p:cNvPr id="12" name="Text 5"/>
          <p:cNvSpPr txBox="1"/>
          <p:nvPr/>
        </p:nvSpPr>
        <p:spPr>
          <a:xfrm>
            <a:off x="6807824" y="2633663"/>
            <a:ext cx="2072998" cy="205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 историей Европы
</a:t>
            </a:r>
            <a:pPr algn="l" indent="0" marL="0">
              <a:lnSpc>
                <a:spcPct val="115000"/>
              </a:lnSpc>
              <a:buNone/>
            </a:pPr>
            <a:r>
              <a:rPr lang="en-US" sz="4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Данте школьники видят Средневековье не как набор дат, а как живую эпоху, где переплетаются вера, политика, искусство и личная судьба.
</a:t>
            </a:r>
            <a:endParaRPr lang="en-US" sz="1121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8775" y="3455975"/>
            <a:ext cx="4833000" cy="159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Данте связал личную судьбу, политику и высокую поэзию, создав произведение, которое до сих пор помогает понимать Средневековье, итальянский язык и вечные вопросы о человеке.
</a:t>
            </a:r>
            <a:endParaRPr lang="en-US" sz="1222" dirty="0"/>
          </a:p>
        </p:txBody>
      </p:sp>
      <p:sp>
        <p:nvSpPr>
          <p:cNvPr id="3" name="Text 1"/>
          <p:cNvSpPr txBox="1"/>
          <p:nvPr/>
        </p:nvSpPr>
        <p:spPr>
          <a:xfrm>
            <a:off x="88625" y="501700"/>
            <a:ext cx="8940600" cy="14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4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Данте как поэт переходной эпохи
</a:t>
            </a:r>
            <a:endParaRPr lang="en-US" sz="47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2026-05-22T17:51:48Z</dcterms:created>
  <dcterms:modified xsi:type="dcterms:W3CDTF">2026-05-22T17:51:48Z</dcterms:modified>
</cp:coreProperties>
</file>