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4. My home, my castle!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живут уют, безопасность и семейные традиции.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 — это место, где мы отдыхаем, едим, учимся и проводим время с близкими. В этом модуле вы изучите английские слова о комнатах, мебели, домашних делах и правилах поведения дома.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 нашей повседневной жизни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House и home: в чём разница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142342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House — здание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59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House обозначает дом как строение: стены, крышу, окна и комнаты. Это слово помогает говорить о материальном здании, где живут люди, без оттенка личных чувств.
</a:t>
            </a:r>
            <a:endParaRPr lang="en-US" sz="1796" dirty="0"/>
          </a:p>
        </p:txBody>
      </p:sp>
      <p:sp>
        <p:nvSpPr>
          <p:cNvPr id="11" name="Text 3"/>
          <p:cNvSpPr txBox="1"/>
          <p:nvPr/>
        </p:nvSpPr>
        <p:spPr>
          <a:xfrm>
            <a:off x="306750" y="2279615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 — родной дом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передаёт не только место, но и ощущение уюта, тепла и принадлежности. По-английски можно сказать: My house is big, but my home is cozy.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3416890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встречаются в теме My home, my castle! , потому что они помогают описывать дом и одновременно выражать отношение к нему как к родному месту.
</a:t>
            </a:r>
            <a:endParaRPr lang="en-US" sz="17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 дома и их названия на английском
</a:t>
            </a:r>
            <a:endParaRPr lang="en-US" sz="305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комнаты дома и их функции помогают описывать жильё простыми английскими фразами.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комната имеет своё название и назначение, а эти слова нужны для краткого и понятного описания дома.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модуля и школьный курс английского языка для 5 класса.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снаружи и внутри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306702" y="1221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дом обычно узнают по roof, windows, door и walls. Эти слова помогают описать строение, его форму и основные части, которые видны сразу.
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2228232" y="1221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Придомовая территория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Garden или yard дополняют образ дома и показывают, что рядом может быть место для отдыха, игр или ухода за растениями. Это важная часть домашнего пространства.
</a:t>
            </a:r>
            <a:endParaRPr lang="en-US" sz="1406" dirty="0"/>
          </a:p>
        </p:txBody>
      </p:sp>
      <p:sp>
        <p:nvSpPr>
          <p:cNvPr id="13" name="Text 3"/>
          <p:cNvSpPr txBox="1"/>
          <p:nvPr/>
        </p:nvSpPr>
        <p:spPr>
          <a:xfrm>
            <a:off x="4144226" y="1221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устройство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дом состоит из комнат, где люди спят, едят, учатся и отдыхают. Каждое помещение выполняет свою задачу и делает жизнь семьи удобнее.
</a:t>
            </a:r>
            <a:endParaRPr lang="en-US" sz="1528" dirty="0"/>
          </a:p>
        </p:txBody>
      </p:sp>
      <p:sp>
        <p:nvSpPr>
          <p:cNvPr id="14" name="Text 4"/>
          <p:cNvSpPr txBox="1"/>
          <p:nvPr/>
        </p:nvSpPr>
        <p:spPr>
          <a:xfrm>
            <a:off x="306702" y="3129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и вещи
</a:t>
            </a:r>
            <a:pPr algn="l" indent="0" marL="0">
              <a:lnSpc>
                <a:spcPct val="100000"/>
              </a:lnSpc>
              <a:buNone/>
            </a:pPr>
            <a:r>
              <a:rPr lang="en-US" sz="13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комнатах стоят мебель и предметы быта, которые помогают хранить вещи, готовить еду, читать, работать и отдыхать. Без них дом был бы неудобным.
</a:t>
            </a:r>
            <a:endParaRPr lang="en-US" sz="1552" dirty="0"/>
          </a:p>
        </p:txBody>
      </p:sp>
      <p:sp>
        <p:nvSpPr>
          <p:cNvPr id="15" name="Text 5"/>
          <p:cNvSpPr txBox="1"/>
          <p:nvPr/>
        </p:nvSpPr>
        <p:spPr>
          <a:xfrm>
            <a:off x="2228232" y="3129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слова и образа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помогает сопоставить английские слова с реальным домом: увидеть, где находится каждая часть, и быстрее запомнить новую лексику.
</a:t>
            </a:r>
            <a:endParaRPr lang="en-US" sz="1424" dirty="0"/>
          </a:p>
        </p:txBody>
      </p:sp>
      <p:sp>
        <p:nvSpPr>
          <p:cNvPr id="16" name="Text 6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комнаты встречаются чаще всего в рассказе о доме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рассказах о доме называют спальню, кухню и гостиную, потому что именно эти комнаты связаны с повседневной жизнью семьи.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что при описании дома важнее всего помещения для сна, еды и общения.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 лексике темы My home, my castle!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424" y="4229420"/>
            <a:ext cx="521700" cy="417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5474" y="4229420"/>
            <a:ext cx="521700" cy="417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14324" y="4186700"/>
            <a:ext cx="43995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57499" y="4229420"/>
            <a:ext cx="521700" cy="41736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49524" y="4229420"/>
            <a:ext cx="521700" cy="41736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и предметы в доме
</a:t>
            </a:r>
            <a:endParaRPr lang="en-US" sz="3200" dirty="0"/>
          </a:p>
        </p:txBody>
      </p:sp>
      <p:sp>
        <p:nvSpPr>
          <p:cNvPr id="20" name="Text 2"/>
          <p:cNvSpPr txBox="1"/>
          <p:nvPr/>
        </p:nvSpPr>
        <p:spPr>
          <a:xfrm>
            <a:off x="1787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Кровать нужна для сна и отдыха. Она обычно стоит в спальне и помогает понять, что эта комната предназначена прежде всего для спокойного ночного режима.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Bed
</a:t>
            </a:r>
            <a:endParaRPr lang="en-US" sz="1400" dirty="0"/>
          </a:p>
        </p:txBody>
      </p:sp>
      <p:sp>
        <p:nvSpPr>
          <p:cNvPr id="21" name="Text 3"/>
          <p:cNvSpPr txBox="1"/>
          <p:nvPr/>
        </p:nvSpPr>
        <p:spPr>
          <a:xfrm>
            <a:off x="376281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Диван создаёт место для отдыха всей семьи. На нём можно сидеть, читать, разговаривать или смотреть телевизор после школы и домашних дел.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Sofa
</a:t>
            </a:r>
            <a:endParaRPr lang="en-US" sz="1400" dirty="0"/>
          </a:p>
        </p:txBody>
      </p:sp>
      <p:sp>
        <p:nvSpPr>
          <p:cNvPr id="22" name="Text 4"/>
          <p:cNvSpPr txBox="1"/>
          <p:nvPr/>
        </p:nvSpPr>
        <p:spPr>
          <a:xfrm>
            <a:off x="197079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 и стул используют для еды, учёбы и работы. Эти предметы делают пространство удобным и помогают организовать занятия в кухне, гостиной или кабинете.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 and chair
</a:t>
            </a:r>
            <a:endParaRPr lang="en-US" sz="1270" dirty="0"/>
          </a:p>
        </p:txBody>
      </p:sp>
      <p:sp>
        <p:nvSpPr>
          <p:cNvPr id="23" name="Text 5"/>
          <p:cNvSpPr txBox="1"/>
          <p:nvPr/>
        </p:nvSpPr>
        <p:spPr>
          <a:xfrm>
            <a:off x="555484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Шкаф и полка нужны для хранения одежды, книг, игрушек и других вещей. Благодаря им в комнате легче поддерживать порядок и быстро находить нужное.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Wardrobe and shelf
</a:t>
            </a:r>
            <a:endParaRPr lang="en-US" sz="1377" dirty="0"/>
          </a:p>
        </p:txBody>
      </p:sp>
      <p:sp>
        <p:nvSpPr>
          <p:cNvPr id="24" name="Text 6"/>
          <p:cNvSpPr txBox="1"/>
          <p:nvPr/>
        </p:nvSpPr>
        <p:spPr>
          <a:xfrm>
            <a:off x="73468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Лампа, холодильник и телевизор относятся к бытовым предметам, которые делают жизнь удобнее. Они помогают освещать комнату, хранить продукты и получать информацию или отдыхать.
</a:t>
            </a:r>
            <a:pPr algn="ctr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Lamp, fridge, TV
</a:t>
            </a:r>
            <a:endParaRPr lang="en-US" sz="124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навести порядок в комнате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бытовых действий помогает поддерживать чистоту и аккуратность каждый день.
</a:t>
            </a:r>
            <a:endParaRPr lang="en-US" sz="140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обязанности в семье
</a:t>
            </a:r>
            <a:endParaRPr lang="en-US" sz="301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
</a:t>
            </a:r>
            <a:pPr algn="l" indent="0" marL="0">
              <a:lnSpc>
                <a:spcPct val="100000"/>
              </a:lnSpc>
              <a:buNone/>
            </a:pPr>
            <a:r>
              <a:rPr lang="en-US" sz="141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могут убирать игрушки, застилать кровать, помогать накрывать на стол и поливать растения. Такие дела учат ответственности и помогают замечать, что порядок создаётся общими усилиями.
</a:t>
            </a:r>
            <a:endParaRPr lang="en-US" sz="1593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
</a:t>
            </a:r>
            <a:pPr algn="l" indent="0" marL="0">
              <a:lnSpc>
                <a:spcPct val="100000"/>
              </a:lnSpc>
              <a:buNone/>
            </a:pPr>
            <a:r>
              <a:rPr lang="en-US" sz="145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берут на себя более сложные дела: моют посуду, выносят мусор, убирают комнату и помогают с покупками. Это развивает самостоятельность и уважение к труду семьи.
</a:t>
            </a:r>
            <a:endParaRPr lang="en-US" sz="1640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
</a:t>
            </a:r>
            <a:pPr algn="l" indent="0" marL="0">
              <a:lnSpc>
                <a:spcPct val="100000"/>
              </a:lnSpc>
              <a:buNone/>
            </a:pPr>
            <a:r>
              <a:rPr lang="en-US" sz="142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обычно следят за общим порядком, делают крупные покупки, решают бытовые вопросы и помогают организовать домашние дела. Их пример показывает, как заботиться о доме.
</a:t>
            </a:r>
            <a:endParaRPr lang="en-US" sz="1601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каждый выполняет свою часть обязанностей, дом остаётся чистым, удобным и спокойным. Даже небольшая помощь становится важной, если её делают регулярно и аккуратно.
</a:t>
            </a:r>
            <a:endParaRPr lang="en-US" sz="156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что делает дома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обязанности распределяются в семье по возрасту и возможностям.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и разные по сложности дела помогают всей семье поддерживать чистоту и порядок в доме.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правила семьи и лексика по теме домашних обязанностей.
</a:t>
            </a:r>
            <a:endParaRPr lang="en-US" sz="156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дом вызывает тёплые чувства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Уголок после школьного дня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особенно приятно вернуться туда, где всё знакомо: любимый плед, настольная лампа, запах ужина. Дом помогает отдохнуть и почувствовать себя в безопасности. В такой обстановке легче переключиться на разговоры с близкими или тихое чтение.
</a:t>
            </a:r>
            <a:endParaRPr lang="en-US" sz="104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за общим столом
</a:t>
            </a:r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семья собирается на кухне или в гостиной, обычный ужин превращается в важное время вместе. Кто-то рассказывает о своём дне, кто-то делится новостями, и дом наполняется голосами. Именно такие моменты создают ощущение тепла и близости.
</a:t>
            </a:r>
            <a:endParaRPr lang="en-US" sz="1055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 с книгой
</a:t>
            </a:r>
            <a:pPr algn="ctr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уют дома заметнее всего в тишине: мягкий свет, удобное кресло и открытая книга рядом. Можно спокойно подумать, отдохнуть и побыть наедине с собой. Такое пространство помогает человеку чувствовать себя спокойно и уверенно.
</a:t>
            </a:r>
            <a:endParaRPr lang="en-US" sz="10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дом уютным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 складывается из простых вещей, которые можно заметить каждый день: света, порядка и времени вместе. Особенно важны привычные домашние детали.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Чистота, тёплый свет и общение сильнее всего влияют на ощущение комфорта. Тишина и личное пространство тоже важны, но занимают меньшую долю.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 тематическое обобщение модуля «My home, my castle!»; данные диаграммы условные, 2025.
</a:t>
            </a:r>
            <a:endParaRPr lang="en-US" sz="15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675" y="1584875"/>
            <a:ext cx="43995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4175" y="1584875"/>
            <a:ext cx="37710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4250" y="1584875"/>
            <a:ext cx="3771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02025" y="1604408"/>
            <a:ext cx="521700" cy="463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2100" y="1627595"/>
            <a:ext cx="521700" cy="41736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дома
</a:t>
            </a:r>
            <a:endParaRPr lang="en-US" sz="3200" dirty="0"/>
          </a:p>
        </p:txBody>
      </p:sp>
      <p:sp>
        <p:nvSpPr>
          <p:cNvPr id="16" name="Text 2"/>
          <p:cNvSpPr txBox="1"/>
          <p:nvPr/>
        </p:nvSpPr>
        <p:spPr>
          <a:xfrm>
            <a:off x="21880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трогай розетки мокрыми руками и не вставляй в них посторонние предметы. Если прибор сломался, сообщи взрослому и не пользуйся им самостоятельно.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2001875" y="2155150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Следи, чтобы вода не проливалась на пол, и сразу вытирай лужи. В ванной и на кухне будь осторожен, чтобы не поскользнуться и не устроить потоп.
</a:t>
            </a:r>
            <a:endParaRPr lang="en-US" sz="1395" dirty="0"/>
          </a:p>
        </p:txBody>
      </p:sp>
      <p:sp>
        <p:nvSpPr>
          <p:cNvPr id="18" name="Text 4"/>
          <p:cNvSpPr txBox="1"/>
          <p:nvPr/>
        </p:nvSpPr>
        <p:spPr>
          <a:xfrm>
            <a:off x="380190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и плита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играй рядом с плитой и не подходи к огню без взрослых. Если почувствовал запах газа, открой окно и немедленно позови взрослых.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01975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Аптечка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Знай, где в доме хранится аптечка, и не бери лекарства без разрешения. При порезе, ушибе или другой травме сразу обратись к взрослому.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740205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Незнакомые люди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открывай дверь незнакомым людям и не говори, что ты один дома. В опасной ситуации лучше сразу позвать взрослых или вызвать помощь.
</a:t>
            </a:r>
            <a:endParaRPr lang="en-US" sz="134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 дома возникла опасность
</a:t>
            </a:r>
            <a:endParaRPr lang="en-US" sz="310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пожаре, запахе газа, протечке воды или поломке электроприбора.
</a:t>
            </a:r>
            <a:endParaRPr lang="en-US" sz="141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Экологичный дом и экономия ресурсов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485939" y="2077622"/>
            <a:ext cx="13413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со света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287497" y="2944223"/>
            <a:ext cx="1400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 — выключать свет, когда он не нужен. Эта привычка быстро становится естественной и помогает заметно сократить расход электричества.
</a:t>
            </a:r>
            <a:endParaRPr lang="en-US" sz="1096" dirty="0"/>
          </a:p>
        </p:txBody>
      </p:sp>
      <p:sp>
        <p:nvSpPr>
          <p:cNvPr id="17" name="Text 4"/>
          <p:cNvSpPr txBox="1"/>
          <p:nvPr/>
        </p:nvSpPr>
        <p:spPr>
          <a:xfrm>
            <a:off x="4041439" y="2077622"/>
            <a:ext cx="13413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LED-лампы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3842997" y="2944223"/>
            <a:ext cx="1400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шаг — заменить обычные лампы на LED. Они служат дольше и потребляют меньше энергии, поэтому подходят для экономного дома.
</a:t>
            </a:r>
            <a:endParaRPr lang="en-US" sz="1167" dirty="0"/>
          </a:p>
        </p:txBody>
      </p:sp>
      <p:sp>
        <p:nvSpPr>
          <p:cNvPr id="19" name="Text 6"/>
          <p:cNvSpPr txBox="1"/>
          <p:nvPr/>
        </p:nvSpPr>
        <p:spPr>
          <a:xfrm>
            <a:off x="2263689" y="2077622"/>
            <a:ext cx="13413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 краном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2065247" y="2944223"/>
            <a:ext cx="1400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шаг — закрывать воду во время чистки зубов и мытья посуды. Так семья экономит воду каждый день без лишних усилий.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5819189" y="2077622"/>
            <a:ext cx="13413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Проветривать разумно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5620747" y="2944223"/>
            <a:ext cx="1400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шаг — коротко проветривать комнату вместо долгого открытого окна. Это помогает сохранить тепло и при этом поддерживать свежий воздух.
</a:t>
            </a:r>
            <a:endParaRPr lang="en-US" sz="1085" dirty="0"/>
          </a:p>
        </p:txBody>
      </p:sp>
      <p:sp>
        <p:nvSpPr>
          <p:cNvPr id="23" name="Text 10"/>
          <p:cNvSpPr txBox="1"/>
          <p:nvPr/>
        </p:nvSpPr>
        <p:spPr>
          <a:xfrm>
            <a:off x="7596939" y="2077622"/>
            <a:ext cx="13413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Сортировать отходы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7398497" y="2944223"/>
            <a:ext cx="1400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разделять бумагу, пластик и другие отходы. Такая привычка уменьшает мусор и учит бережнее относиться к природе.
</a:t>
            </a:r>
            <a:endParaRPr lang="en-US" sz="10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привычки экономии влияют на расход ресурсов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экономия становится заметной уже в первые недели. Главное — не делать всё сразу, а закреплять полезные привычки постепенно.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семья соблюдает правила экономии, тем сильнее снижается расход ресурсов. Наибольший эффект дают ежедневные действия, которые легко повторять.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учебные данные для демонстрации темы; 2025.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 разных странах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 жарком климате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тёплых странах дом часто строят так, чтобы в нём было прохладно днём. Широкие окна, тень и хорошая вентиляция помогают легче переносить жару. На иллюстрации такой дом выглядит светлым и открытым.
</a:t>
            </a:r>
            <a:endParaRPr lang="en-US" sz="1114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там, где холодно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регионах дом должен сохранять тепло и защищать от ветра. Поэтому важны прочные стены, надёжная крыша и хорошая теплоизоляция. На картинке такой дом кажется более закрытым и основательным.
</a:t>
            </a:r>
            <a:endParaRPr lang="en-US" sz="1069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и традиционный дом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городской дом может быть высоким и компактным, а традиционный — деревянным или каменным, в зависимости от местных материалов. Оба варианта показывают, как жильё связано с привычками и образом жизни людей.
</a:t>
            </a:r>
            <a:endParaRPr lang="en-US" sz="10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идеальный дом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черты дома важны для удобства, безопасности и личного стиля.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Идеальный дом не обязан быть большим: важнее, чтобы в нём было удобно, безопасно и достаточно места для жизни, отдыха и учёбы.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предпочтения и практические потребности семьи; учебное обобщение темы.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выражения по теме дома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08079" y="1186850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квартира
</a:t>
            </a:r>
            <a:pPr algn="l" indent="0" marL="0">
              <a:lnSpc>
                <a:spcPct val="100000"/>
              </a:lnSpc>
              <a:buNone/>
            </a:pPr>
            <a:r>
              <a:rPr lang="en-US" sz="12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house, home и flat помогают назвать место, где живут люди. Дом может быть большим или маленьким, а home подчёркивает не только здание, но и чувство уюта и принадлежности.
</a:t>
            </a:r>
            <a:endParaRPr lang="en-US" sz="1434" dirty="0"/>
          </a:p>
        </p:txBody>
      </p:sp>
      <p:sp>
        <p:nvSpPr>
          <p:cNvPr id="12" name="Text 3"/>
          <p:cNvSpPr txBox="1"/>
          <p:nvPr/>
        </p:nvSpPr>
        <p:spPr>
          <a:xfrm>
            <a:off x="708079" y="2357927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
</a:t>
            </a:r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room, kitchen, bathroom и bedroom нужна, чтобы коротко описывать план дома. Эти слова часто встречаются в рассказах о повседневной жизни семьи и помогают говорить точнее.
</a:t>
            </a:r>
            <a:endParaRPr lang="en-US" sz="1362" dirty="0"/>
          </a:p>
        </p:txBody>
      </p:sp>
      <p:sp>
        <p:nvSpPr>
          <p:cNvPr id="13" name="Text 4"/>
          <p:cNvSpPr txBox="1"/>
          <p:nvPr/>
        </p:nvSpPr>
        <p:spPr>
          <a:xfrm>
            <a:off x="708079" y="3529005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furniture, tidy и clean описывают, как устроено пространство и как за ним ухаживают. С их помощью легко сказать, что комната аккуратная, удобная и готова к отдыху.
</a:t>
            </a:r>
            <a:endParaRPr lang="en-US" sz="1464" dirty="0"/>
          </a:p>
        </p:txBody>
      </p:sp>
      <p:sp>
        <p:nvSpPr>
          <p:cNvPr id="14" name="Text 5"/>
          <p:cNvSpPr txBox="1"/>
          <p:nvPr/>
        </p:nvSpPr>
        <p:spPr>
          <a:xfrm>
            <a:off x="4230828" y="1186850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make the bed, tidy the room и do the washing-up помогают говорить о домашних делах. Они часто используются в простых ситуациях, когда нужно рассказать о помощи по дому.
</a:t>
            </a:r>
            <a:endParaRPr lang="en-US" sz="1368" dirty="0"/>
          </a:p>
        </p:txBody>
      </p:sp>
      <p:sp>
        <p:nvSpPr>
          <p:cNvPr id="15" name="Text 6"/>
          <p:cNvSpPr txBox="1"/>
          <p:nvPr/>
        </p:nvSpPr>
        <p:spPr>
          <a:xfrm>
            <a:off x="4230828" y="2357927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дома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feel at home, keep the house clean и be safe связаны с атмосферой дома. Они показывают, что дом — это не только стены, но и комфорт, забота и спокойствие.
</a:t>
            </a:r>
            <a:endParaRPr lang="en-US" sz="154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есть забота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становится настоящей крепостью, когда в нём сочетаются уют, безопасность, общие правила и уважение друг к другу. Знание темы помогает говорить о доме точно и уверенно.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2026-05-29T15:56:42Z</dcterms:created>
  <dcterms:modified xsi:type="dcterms:W3CDTF">2026-05-29T15:56:42Z</dcterms:modified>
</cp:coreProperties>
</file>