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image" Target="../media/image-16-11.png"/><Relationship Id="rId12" Type="http://schemas.openxmlformats.org/officeDocument/2006/relationships/image" Target="../media/image-16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3006" y="-86600"/>
            <a:ext cx="4683737" cy="5282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9650" y="1650650"/>
            <a:ext cx="5344200" cy="190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94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второй половины XIX века: расцвет реализма
</a:t>
            </a:r>
            <a:pPr algn="l" indent="0" marL="0">
              <a:lnSpc>
                <a:spcPct val="90000"/>
              </a:lnSpc>
              <a:buNone/>
            </a:pPr>
            <a:r>
              <a:rPr lang="en-US" sz="184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489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Эпоха, в которой литература стала зеркалом общества и совести.
</a:t>
            </a:r>
            <a:endParaRPr lang="en-US" sz="3942" dirty="0"/>
          </a:p>
        </p:txBody>
      </p:sp>
      <p:sp>
        <p:nvSpPr>
          <p:cNvPr id="7" name="Text 1"/>
          <p:cNvSpPr txBox="1"/>
          <p:nvPr/>
        </p:nvSpPr>
        <p:spPr>
          <a:xfrm>
            <a:off x="1108325" y="4290225"/>
            <a:ext cx="4400100" cy="46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4701" y="627950"/>
            <a:ext cx="3479599" cy="3999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4649725" y="1391425"/>
            <a:ext cx="4050900" cy="27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после реформы 1861 года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Отмена крепостного права изменила социальный уклад, усилила общественные споры и сделала литературу важнейшим инструментом осмысления перемен, конфликтов и новых ожиданий страны.
</a:t>
            </a:r>
            <a:endParaRPr lang="en-US" sz="2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реализм в литературе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51642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Реализм стремится правдиво показать жизнь без идеализации, раскрывая героя как человека своей эпохи, среды и воспитания, а не отвлечённую схему.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38400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Поступки персонажа объясняются обстоятельствами, психологией и социальными отношениями; важны деталь, точная речь, внутренний конфликт и убедительная авторская оценка событий.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641800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изображение делает литературу особенно близкой к действительности: читатель видит не только событие, но и причины, которые к нему привели.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авторы и их вклад в реализм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 соперничество, а разнообразие путей, которыми реализм отвечал на запросы эпохи.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Русский реализм развивался как система разных жанров и поэтик, объединённых общей задачей — точно объяснить человека и общество.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4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темы презентации; концептуальная схема по литературе второй половины XIX века.
</a:t>
            </a:r>
            <a:endParaRPr lang="en-US" sz="1034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988498"/>
            <a:ext cx="9144000" cy="21520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45600" y="197125"/>
            <a:ext cx="7852800" cy="8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Тургенев: человек эпохи перемен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774100" y="1684625"/>
            <a:ext cx="27588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Дворянская культура и новые герои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889350" y="1684625"/>
            <a:ext cx="27588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Лиризм и психологическая точность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774100" y="2158925"/>
            <a:ext cx="3395700" cy="9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Тургенев тонко показал кризис старого дворянского мира и появление разночинной интеллигенции. В его романах особенно заметны спор поколений и поиск общественного идеала.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889350" y="2158925"/>
            <a:ext cx="3395700" cy="9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Пейзаж, интонация и сдержанная психологическая деталь создают у Тургенева мягкий, лирический стиль. Природа у него не фон, а часть внутреннего состояния героя.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Островский и национальная драма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2098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Островский впервые так полно показал мир купечества, где личные чувства сталкиваются с жёстким расчётом, страхом и властью семейных правил.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422463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«Грозе» и «Бесприданнице» особенно остро звучит тема несвободы женщины и человека вообще: общественные нормы подавляют достоинство и выбор.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350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пьесы строятся на живой разговорной речи, узнаваемых бытовых деталях и сильной конфликтности, поэтому сцена у Островского выглядит как сама жизнь.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8476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Комедия и драма у него служат одной цели — показать, как устроена социальная среда и почему она ломает человеческую судьбу.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22612" y="1539430"/>
            <a:ext cx="220800" cy="17664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12313" y="1529617"/>
            <a:ext cx="220800" cy="1962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02000" y="1529617"/>
            <a:ext cx="220800" cy="19626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6100" y="1517350"/>
            <a:ext cx="220800" cy="2208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629025" y="349825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Салтыков-Щедрин: реализм и сатира
</a:t>
            </a:r>
            <a:endParaRPr lang="en-US" sz="2600" dirty="0"/>
          </a:p>
        </p:txBody>
      </p:sp>
      <p:sp>
        <p:nvSpPr>
          <p:cNvPr id="12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13" name="Text 2"/>
          <p:cNvSpPr txBox="1"/>
          <p:nvPr/>
        </p:nvSpPr>
        <p:spPr>
          <a:xfrm>
            <a:off x="6935550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Критика равнодушия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6935550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обличает не только бюрократию, но и человеческую покорность злу. Его сатира требует от читателя нравственной реакции и внутренней ответственности.
</a:t>
            </a:r>
            <a:endParaRPr lang="en-US" sz="1180" dirty="0"/>
          </a:p>
        </p:txBody>
      </p:sp>
      <p:sp>
        <p:nvSpPr>
          <p:cNvPr id="15" name="Text 4"/>
          <p:cNvSpPr txBox="1"/>
          <p:nvPr/>
        </p:nvSpPr>
        <p:spPr>
          <a:xfrm>
            <a:off x="4825250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как драма распада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4825250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8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«Господах Головлёвах» изображено духовное опустошение семьи, где внешняя благопристойность скрывает равнодушие, жестокость и нравственную пустоту.
</a:t>
            </a:r>
            <a:endParaRPr lang="en-US" sz="1088" dirty="0"/>
          </a:p>
        </p:txBody>
      </p:sp>
      <p:sp>
        <p:nvSpPr>
          <p:cNvPr id="17" name="Text 6"/>
          <p:cNvSpPr txBox="1"/>
          <p:nvPr/>
        </p:nvSpPr>
        <p:spPr>
          <a:xfrm>
            <a:off x="2714938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Гротеск и ирония
</a:t>
            </a:r>
            <a:endParaRPr lang="en-US" sz="1200" dirty="0"/>
          </a:p>
        </p:txBody>
      </p:sp>
      <p:sp>
        <p:nvSpPr>
          <p:cNvPr id="18" name="Text 7"/>
          <p:cNvSpPr txBox="1"/>
          <p:nvPr/>
        </p:nvSpPr>
        <p:spPr>
          <a:xfrm>
            <a:off x="2714938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3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Реальность у Салтыкова-Щедрина нередко показана через преувеличение и аллегорию. Такой приём усиливает критику и делает пороки общества особенно заметными.
</a:t>
            </a:r>
            <a:endParaRPr lang="en-US" sz="1113" dirty="0"/>
          </a:p>
        </p:txBody>
      </p:sp>
      <p:sp>
        <p:nvSpPr>
          <p:cNvPr id="19" name="Text 8"/>
          <p:cNvSpPr txBox="1"/>
          <p:nvPr/>
        </p:nvSpPr>
        <p:spPr>
          <a:xfrm>
            <a:off x="599038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Власть и произвол
</a:t>
            </a:r>
            <a:endParaRPr lang="en-US" sz="1200" dirty="0"/>
          </a:p>
        </p:txBody>
      </p:sp>
      <p:sp>
        <p:nvSpPr>
          <p:cNvPr id="20" name="Text 9"/>
          <p:cNvSpPr txBox="1"/>
          <p:nvPr/>
        </p:nvSpPr>
        <p:spPr>
          <a:xfrm>
            <a:off x="599038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«Истории одного города» писатель создаёт сатирическую картину власти, где административный порядок превращается в насилие, а управление — в абсурдную игру.
</a:t>
            </a:r>
            <a:endParaRPr lang="en-US" sz="111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9800" y="1366390"/>
            <a:ext cx="4010100" cy="327387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77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Фёдор Достоевский: психологическая глубина и конфликт идей
</a:t>
            </a:r>
            <a:endParaRPr lang="en-US" sz="2377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719575" y="1836550"/>
            <a:ext cx="19974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Достоевский исследует человека в момент крайнего духовного напряжения, когда свобода, вина и совесть становятся главным предметом внутренней борьбы и мучительного выбора.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499888" y="1836550"/>
            <a:ext cx="19974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романы построены как столкновение разных голосов и мировоззрений: герои спорят не только друг с другом, но и с собственным сознанием.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725" y="368350"/>
            <a:ext cx="3706800" cy="82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Лев Толстой: эпос, история, нравственный поиск
</a:t>
            </a:r>
            <a:endParaRPr lang="en-US" sz="19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757375" y="2179900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3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1870-е: «Анна Каренина»
</a:t>
            </a:r>
            <a:pPr algn="l" indent="0" marL="0">
              <a:lnSpc>
                <a:spcPct val="100000"/>
              </a:lnSpc>
              <a:buNone/>
            </a:pPr>
            <a:r>
              <a:rPr lang="en-US" sz="1103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внимания — семейный кризис, ответственность за личный выбор и столкновение чувства с общественными нормами. Роман углубляет тему нравственного самоопределения.
</a:t>
            </a:r>
            <a:endParaRPr lang="en-US" sz="1103" dirty="0"/>
          </a:p>
        </p:txBody>
      </p:sp>
      <p:sp>
        <p:nvSpPr>
          <p:cNvPr id="10" name="Text 3"/>
          <p:cNvSpPr txBox="1"/>
          <p:nvPr/>
        </p:nvSpPr>
        <p:spPr>
          <a:xfrm>
            <a:off x="5187325" y="895750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1860-е: замысел «Войны и мира»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обращается к эпохе Отечественной войны 1812 года и показывает историю через судьбы семей, офицеров и народа, соединяя частное и общенациональное.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187325" y="3499050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1880-е: поздний Толстой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всё сильнее обращается к вопросам смысла жизни, совести и истины. Его проза и публицистика становятся более резкими в критике ложных ценностей.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400" y="1688830"/>
            <a:ext cx="8264400" cy="309438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450" y="197125"/>
            <a:ext cx="82644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строится реалистическое произведение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59450" y="1107800"/>
            <a:ext cx="82644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реалистического изображения в литературе второй половины XIX века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Психологизм как главный признак эпохи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1477600" y="1861925"/>
            <a:ext cx="25008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Реалисты показывали человека не только в действии, но и в момент внутреннего разлада, когда решение рождается из сомнений, страха, памяти и нравственной ответственности.
</a:t>
            </a:r>
            <a:endParaRPr lang="en-US" sz="1070" dirty="0"/>
          </a:p>
        </p:txBody>
      </p:sp>
      <p:sp>
        <p:nvSpPr>
          <p:cNvPr id="10" name="Text 3"/>
          <p:cNvSpPr txBox="1"/>
          <p:nvPr/>
        </p:nvSpPr>
        <p:spPr>
          <a:xfrm>
            <a:off x="5087975" y="1822188"/>
            <a:ext cx="2480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Особую ценность приобретает анализ скрытых мотивов: герой может говорить одно, чувствовать другое, а автор через детали и речь раскрывает истинное состояние сознания.
</a:t>
            </a:r>
            <a:endParaRPr lang="en-US" sz="1086" dirty="0"/>
          </a:p>
        </p:txBody>
      </p:sp>
      <p:sp>
        <p:nvSpPr>
          <p:cNvPr id="11" name="Text 4"/>
          <p:cNvSpPr txBox="1"/>
          <p:nvPr/>
        </p:nvSpPr>
        <p:spPr>
          <a:xfrm>
            <a:off x="3000275" y="3800575"/>
            <a:ext cx="25302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подход делает конфликт глубже внешнего события: важнее становится не факт поступка, а духовная борьба, через которую проходит личность и меняется её взгляд на мир.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6348" y="1736425"/>
            <a:ext cx="3036354" cy="22728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Ведущие темы реализма и произведения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645600" y="17364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показано, как ключевые произведения реализма связывают социальные конфликты с нравственными вопросами.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45600" y="29422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Реализм объединяет общественную проблематику и личную драму, показывая, что частная судьба всегда связана с историей и нравственным выбором.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45600" y="4598225"/>
            <a:ext cx="2758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9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литература второй половины XIX века; произведения И. С. Тургенева, А. Н. Островского, Ф. М. Достоевского, Л. Н. Толстого, М. Е. Салтыкова-Щедрина
</a:t>
            </a:r>
            <a:endParaRPr lang="en-US" sz="793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Женские образы и семейная проблематика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1426625" y="1820863"/>
            <a:ext cx="2551800" cy="8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9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Женские героини реализма часто оказываются в мире жёстких правил, где личное чувство сталкивается с долгом, зависимостью и осуждением общества.
</a:t>
            </a:r>
            <a:endParaRPr lang="en-US" sz="1159" dirty="0"/>
          </a:p>
        </p:txBody>
      </p:sp>
      <p:sp>
        <p:nvSpPr>
          <p:cNvPr id="12" name="Text 3"/>
          <p:cNvSpPr txBox="1"/>
          <p:nvPr/>
        </p:nvSpPr>
        <p:spPr>
          <a:xfrm>
            <a:off x="5029575" y="1827600"/>
            <a:ext cx="2551800" cy="8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Катерина, Анна Каренина и Лариса по-разному переживают несвободу, но каждая из них сохраняет внутреннюю высоту и право на собственный нравственный выбор.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5029575" y="3800563"/>
            <a:ext cx="2551800" cy="8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Соня Мармеладова и Наташа Ростова показывают иной тип силы: смирение, сострадание, способность к духовной опоре и сохранению человеческого достоинства.
</a:t>
            </a:r>
            <a:endParaRPr lang="en-US" sz="1155" dirty="0"/>
          </a:p>
        </p:txBody>
      </p:sp>
      <p:sp>
        <p:nvSpPr>
          <p:cNvPr id="14" name="Text 5"/>
          <p:cNvSpPr txBox="1"/>
          <p:nvPr/>
        </p:nvSpPr>
        <p:spPr>
          <a:xfrm>
            <a:off x="1426375" y="3800563"/>
            <a:ext cx="2551800" cy="8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6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в произведениях эпохи нередко изображается как пространство давления, где раскрываются конфликты между любовью, ответственностью, традицией и общественными нормами.
</a:t>
            </a:r>
            <a:endParaRPr lang="en-US" sz="110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45600" y="1547200"/>
            <a:ext cx="6834900" cy="71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Жанровое обновление литературы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774100" y="2944625"/>
            <a:ext cx="31383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становится ведущей формой, потому что способен соединить частную судьбу, исторический фон и общественные противоречия. Именно в нём наиболее полно раскрывается сложность времени.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889350" y="2944625"/>
            <a:ext cx="32973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Чехова проза и драма строятся на подтексте, паузах и точной бытовой детали. Не всё проговаривается прямо, но именно это усиливает психологическую и смысловую выразительность.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774100" y="2388200"/>
            <a:ext cx="3138300" cy="4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и новая полнота изображения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889350" y="2388200"/>
            <a:ext cx="3297300" cy="4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Чехов и искусство недосказанности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художественных методов реалистов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увидеть, что каждый автор развивал реализм в собственной художественной системе и решал общие темы разными способами.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Реализм был не единым стилем, а объединением нескольких сильных творческих моделей, каждая из которых раскрывала человека по-своему.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4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анализ художественных методов по произведениям Толстого, Достоевского, Тургенева, Чехова и Салтыкова-Щедрина
</a:t>
            </a:r>
            <a:endParaRPr lang="en-US" sz="1034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23069" y="1484375"/>
            <a:ext cx="258563" cy="295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32575" y="1513192"/>
            <a:ext cx="267600" cy="23786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21925" y="1525085"/>
            <a:ext cx="267600" cy="21408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104700" y="1525085"/>
            <a:ext cx="267600" cy="21408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71375" y="1498325"/>
            <a:ext cx="267600" cy="2676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872292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15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16" name="Text 2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литературной критики
</a:t>
            </a:r>
            <a:endParaRPr lang="en-US" sz="2600" dirty="0"/>
          </a:p>
        </p:txBody>
      </p:sp>
      <p:sp>
        <p:nvSpPr>
          <p:cNvPr id="17" name="Text 3"/>
          <p:cNvSpPr txBox="1"/>
          <p:nvPr/>
        </p:nvSpPr>
        <p:spPr>
          <a:xfrm>
            <a:off x="7362125" y="2161050"/>
            <a:ext cx="15141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Идейная борьба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Споры вокруг Тургенева, Чернышевского и Толстого показывают, что литература воспринималась как поле столкновения взглядов, а не как нейтральное развлечение.
</a:t>
            </a:r>
            <a:endParaRPr lang="en-US" sz="1200" dirty="0"/>
          </a:p>
        </p:txBody>
      </p:sp>
      <p:sp>
        <p:nvSpPr>
          <p:cNvPr id="18" name="Text 4"/>
          <p:cNvSpPr txBox="1"/>
          <p:nvPr/>
        </p:nvSpPr>
        <p:spPr>
          <a:xfrm>
            <a:off x="5576150" y="2161050"/>
            <a:ext cx="15141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Критика и читатель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критике книги становились предметом общественного разговора. Читатель учился видеть в романе не только сюжет, но и важный вопрос о человеке и обществе.
</a:t>
            </a:r>
            <a:endParaRPr lang="en-US" sz="1200" dirty="0"/>
          </a:p>
        </p:txBody>
      </p:sp>
      <p:sp>
        <p:nvSpPr>
          <p:cNvPr id="19" name="Text 5"/>
          <p:cNvSpPr txBox="1"/>
          <p:nvPr/>
        </p:nvSpPr>
        <p:spPr>
          <a:xfrm>
            <a:off x="3765500" y="2161050"/>
            <a:ext cx="15141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Нравственный критерий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Белинский, Чернышевский и Добролюбов связывали ценность произведения с его гражданским и этическим содержанием, поэтому художественная оценка часто переходила в общественную.
</a:t>
            </a:r>
            <a:endParaRPr lang="en-US" sz="1200" dirty="0"/>
          </a:p>
        </p:txBody>
      </p:sp>
      <p:sp>
        <p:nvSpPr>
          <p:cNvPr id="20" name="Text 6"/>
          <p:cNvSpPr txBox="1"/>
          <p:nvPr/>
        </p:nvSpPr>
        <p:spPr>
          <a:xfrm>
            <a:off x="1948275" y="2161050"/>
            <a:ext cx="15141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Журнальная полемика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страницах журналов спорили о смысле новых героев, об ответственности писателя и о том, должна ли литература прямо вмешиваться в общественную жизнь и споры времени.
</a:t>
            </a:r>
            <a:endParaRPr lang="en-US" sz="1200" dirty="0"/>
          </a:p>
        </p:txBody>
      </p:sp>
      <p:sp>
        <p:nvSpPr>
          <p:cNvPr id="21" name="Text 7"/>
          <p:cNvSpPr txBox="1"/>
          <p:nvPr/>
        </p:nvSpPr>
        <p:spPr>
          <a:xfrm>
            <a:off x="114950" y="2161050"/>
            <a:ext cx="15141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и направление чтения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Критики не просто разбирали тексты, а предлагали обществу способ их понимать. Их статьи формировали вкусы читателей и задавали рамку обсуждения литературы как явления эпохи.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59494" y="1736425"/>
            <a:ext cx="3470112" cy="24648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45600" y="251450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произведения и их проблематика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645600" y="181837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темы стали центральными для реалистической прозы и драмы второй половины XIX века.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645600" y="3067875"/>
            <a:ext cx="3077700" cy="9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произведений показывают единство реализма: через конкретные сюжеты писатели обсуждали власть, семью, историю и нравственную свободу человека.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45600" y="4201350"/>
            <a:ext cx="2758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93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Русская классическая литература XIX века; ключевые произведения Тургенева, Толстого, Достоевского, Островского, Салтыкова-Щедрина и Чехова
</a:t>
            </a:r>
            <a:endParaRPr lang="en-US" sz="793" dirty="0"/>
          </a:p>
        </p:txBody>
      </p:sp>
      <p:sp>
        <p:nvSpPr>
          <p:cNvPr id="10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4853600" y="1775725"/>
            <a:ext cx="3226200" cy="15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7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
</a:t>
            </a:r>
            <a:endParaRPr lang="en-US" sz="5700" dirty="0"/>
          </a:p>
        </p:txBody>
      </p:sp>
      <p:sp>
        <p:nvSpPr>
          <p:cNvPr id="7" name="Text 3"/>
          <p:cNvSpPr txBox="1"/>
          <p:nvPr/>
        </p:nvSpPr>
        <p:spPr>
          <a:xfrm>
            <a:off x="541050" y="496125"/>
            <a:ext cx="3365100" cy="111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крупных писателей определили лицо русского реализма второй половины XIX века.
</a:t>
            </a:r>
            <a:endParaRPr lang="en-US" sz="2011" dirty="0"/>
          </a:p>
        </p:txBody>
      </p:sp>
      <p:sp>
        <p:nvSpPr>
          <p:cNvPr id="8" name="Text 4"/>
          <p:cNvSpPr txBox="1"/>
          <p:nvPr/>
        </p:nvSpPr>
        <p:spPr>
          <a:xfrm>
            <a:off x="541050" y="1893775"/>
            <a:ext cx="3365100" cy="15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это число показывает масштаб эпохи: несколько выдающихся авторов одновременно создали мощную литературную систему, способную отвечать на вопросы реформ и перемен.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541050" y="4644500"/>
            <a:ext cx="3365100" cy="3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Классический канон русской литературы второй половины XIX века
</a:t>
            </a:r>
            <a:endParaRPr lang="en-US" sz="104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реализма для последующей литературы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1591675" y="1876875"/>
            <a:ext cx="1654200" cy="24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Реализм второй половины XIX века научил литературу XX века сочетать социальный анализ с вниманием к внутренней жизни человека и его нравственному выбору.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744913" y="1876875"/>
            <a:ext cx="1654200" cy="24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Толстого, Достоевского, Чехова и других писателей заметно повлиял на Горького, Бунина, Куприна, а также на развитие европейской прозы и драмы.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865363" y="1876875"/>
            <a:ext cx="1654200" cy="24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Психологическая точность, выразительная деталь и умение видеть общество через судьбу личности стали устойчивыми художественными принципами последующей литературы.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0638" y="2505275"/>
            <a:ext cx="3842700" cy="130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Расцвет реализма сделал литературу второй половины XIX века частью общественного самопознания. Она научила видеть человека в истории, а историю — через живую, сложную человеческую судьбу.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399025" y="1311600"/>
            <a:ext cx="4023600" cy="11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Реализм как язык эпохи перемен
</a:t>
            </a:r>
            <a:endParaRPr lang="en-US" sz="2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2026-05-20T00:48:04Z</dcterms:created>
  <dcterms:modified xsi:type="dcterms:W3CDTF">2026-05-20T00:48:04Z</dcterms:modified>
</cp:coreProperties>
</file>