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jpeg"/><Relationship Id="rId5" Type="http://schemas.openxmlformats.org/officeDocument/2006/relationships/image" Target="../media/image-11-5.png"/><Relationship Id="rId6" Type="http://schemas.openxmlformats.org/officeDocument/2006/relationships/image" Target="../media/image-11-6.jpe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slideLayout" Target="../slideLayouts/slideLayout1.xml"/><Relationship Id="rId11"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jpe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png"/><Relationship Id="rId12" Type="http://schemas.openxmlformats.org/officeDocument/2006/relationships/image" Target="../media/image-19-12.png"/><Relationship Id="rId13" Type="http://schemas.openxmlformats.org/officeDocument/2006/relationships/image" Target="../media/image-19-13.png"/><Relationship Id="rId14" Type="http://schemas.openxmlformats.org/officeDocument/2006/relationships/slideLayout" Target="../slideLayouts/slideLayout1.xml"/><Relationship Id="rId1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44145" y="-1"/>
            <a:ext cx="4199185" cy="514349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06525" y="721050"/>
            <a:ext cx="7251600" cy="3721200"/>
          </a:xfrm>
          <a:prstGeom prst="rect">
            <a:avLst/>
          </a:prstGeom>
          <a:noFill/>
          <a:ln/>
        </p:spPr>
        <p:txBody>
          <a:bodyPr wrap="square" lIns="0" tIns="0" rIns="0" bIns="0" rtlCol="0" anchor="ctr"/>
          <a:lstStyle/>
          <a:p>
            <a:pPr algn="l" indent="0" marL="0">
              <a:lnSpc>
                <a:spcPct val="100000"/>
              </a:lnSpc>
              <a:buNone/>
            </a:pPr>
            <a:r>
              <a:rPr lang="en-US" sz="3500" b="1" dirty="0">
                <a:solidFill>
                  <a:srgbClr val="FFFFFF"/>
                </a:solidFill>
                <a:latin typeface="Arial" pitchFamily="34" charset="0"/>
                <a:ea typeface="Arial" pitchFamily="34" charset="-122"/>
                <a:cs typeface="Arial" pitchFamily="34" charset="-120"/>
              </a:rPr>
              <a:t>Эволюция галактик: как меняются огромные звёздные системы
</a:t>
            </a:r>
            <a:pPr algn="l" indent="0" marL="0">
              <a:lnSpc>
                <a:spcPct val="100000"/>
              </a:lnSpc>
              <a:buNone/>
            </a:pPr>
            <a:r>
              <a:rPr lang="en-US" sz="35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400" dirty="0">
                <a:solidFill>
                  <a:srgbClr val="FFFFFF"/>
                </a:solidFill>
                <a:latin typeface="Arial" pitchFamily="34" charset="0"/>
                <a:ea typeface="Arial" pitchFamily="34" charset="-122"/>
                <a:cs typeface="Arial" pitchFamily="34" charset="-120"/>
              </a:rPr>
              <a:t>Как растут, стареют и меняют форму галактики в истории Вселенной.
</a:t>
            </a:r>
            <a:pPr algn="l" indent="0" marL="0">
              <a:lnSpc>
                <a:spcPct val="100000"/>
              </a:lnSpc>
              <a:buNone/>
            </a:pPr>
            <a:r>
              <a:rPr lang="en-US" sz="2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endParaRPr lang="en-US" sz="3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511" y="0"/>
            <a:ext cx="3795578" cy="5141100"/>
          </a:xfrm>
          <a:prstGeom prst="rect">
            <a:avLst/>
          </a:prstGeom>
        </p:spPr>
      </p:pic>
      <p:sp>
        <p:nvSpPr>
          <p:cNvPr id="4" name="Text 0"/>
          <p:cNvSpPr txBox="1"/>
          <p:nvPr/>
        </p:nvSpPr>
        <p:spPr>
          <a:xfrm>
            <a:off x="4383150" y="596425"/>
            <a:ext cx="4202100" cy="37299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Зачем астрономам изучать галактики
</a:t>
            </a:r>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Галактики показывают, как во Вселенной возникали звёзды, планеты и химические элементы. По их истории можно понять, почему одни системы активно рождают звёзды, а другие уже почти затихли.
</a:t>
            </a:r>
            <a:endParaRPr lang="en-US" sz="2500" dirty="0"/>
          </a:p>
        </p:txBody>
      </p:sp>
      <p:sp>
        <p:nvSpPr>
          <p:cNvPr id="5" name="Text 1"/>
          <p:cNvSpPr txBox="1"/>
          <p:nvPr/>
        </p:nvSpPr>
        <p:spPr>
          <a:xfrm>
            <a:off x="855339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1" y="0"/>
            <a:ext cx="3795578" cy="514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55339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3</a:t>
            </a:r>
            <a:endParaRPr lang="en-US" sz="1100" dirty="0"/>
          </a:p>
        </p:txBody>
      </p:sp>
      <p:sp>
        <p:nvSpPr>
          <p:cNvPr id="10" name="Text 1"/>
          <p:cNvSpPr txBox="1"/>
          <p:nvPr/>
        </p:nvSpPr>
        <p:spPr>
          <a:xfrm>
            <a:off x="4425350" y="263525"/>
            <a:ext cx="4471500" cy="926700"/>
          </a:xfrm>
          <a:prstGeom prst="rect">
            <a:avLst/>
          </a:prstGeom>
          <a:noFill/>
          <a:ln/>
        </p:spPr>
        <p:txBody>
          <a:bodyPr wrap="square" lIns="0" tIns="0" rIns="0" bIns="0" rtlCol="0" anchor="t"/>
          <a:lstStyle/>
          <a:p>
            <a:pPr algn="l" indent="0" marL="0">
              <a:lnSpc>
                <a:spcPct val="100000"/>
              </a:lnSpc>
              <a:buNone/>
            </a:pPr>
            <a:r>
              <a:rPr lang="en-US" sz="2000" b="1" dirty="0">
                <a:solidFill>
                  <a:srgbClr val="A6BFA5"/>
                </a:solidFill>
                <a:latin typeface="Arial" pitchFamily="34" charset="0"/>
                <a:ea typeface="Arial" pitchFamily="34" charset="-122"/>
                <a:cs typeface="Arial" pitchFamily="34" charset="-120"/>
              </a:rPr>
              <a:t>Из чего состоит галактика
</a:t>
            </a:r>
            <a:endParaRPr lang="en-US" sz="2000" dirty="0"/>
          </a:p>
        </p:txBody>
      </p:sp>
      <p:sp>
        <p:nvSpPr>
          <p:cNvPr id="11" name="Text 2"/>
          <p:cNvSpPr txBox="1"/>
          <p:nvPr/>
        </p:nvSpPr>
        <p:spPr>
          <a:xfrm>
            <a:off x="4851675" y="1368275"/>
            <a:ext cx="3815700" cy="619500"/>
          </a:xfrm>
          <a:prstGeom prst="rect">
            <a:avLst/>
          </a:prstGeom>
          <a:noFill/>
          <a:ln/>
        </p:spPr>
        <p:txBody>
          <a:bodyPr wrap="square" lIns="0" tIns="0" rIns="0" bIns="0" rtlCol="0" anchor="t"/>
          <a:lstStyle/>
          <a:p>
            <a:pPr algn="l" indent="0" marL="0">
              <a:lnSpc>
                <a:spcPct val="100000"/>
              </a:lnSpc>
              <a:buNone/>
            </a:pPr>
            <a:r>
              <a:rPr lang="en-US" sz="1095" b="1" dirty="0">
                <a:solidFill>
                  <a:srgbClr val="A6BFA5"/>
                </a:solidFill>
                <a:latin typeface="Arial" pitchFamily="34" charset="0"/>
                <a:ea typeface="Arial" pitchFamily="34" charset="-122"/>
                <a:cs typeface="Arial" pitchFamily="34" charset="-120"/>
              </a:rPr>
              <a:t>Звёздные поколения
</a:t>
            </a:r>
            <a:pPr algn="l" indent="0" marL="0">
              <a:lnSpc>
                <a:spcPct val="100000"/>
              </a:lnSpc>
              <a:buNone/>
            </a:pPr>
            <a:r>
              <a:rPr lang="en-US" sz="199"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896" dirty="0">
                <a:solidFill>
                  <a:srgbClr val="000000"/>
                </a:solidFill>
                <a:latin typeface="Arial" pitchFamily="34" charset="0"/>
                <a:ea typeface="Arial" pitchFamily="34" charset="-122"/>
                <a:cs typeface="Arial" pitchFamily="34" charset="-120"/>
              </a:rPr>
              <a:t>В галактике сосуществуют звёзды разных возрастов: от недавно рождённых горячих гигантов до очень старых звёзд малой массы. Их распределение помогает восстановить историю формирования системы.
</a:t>
            </a:r>
            <a:endParaRPr lang="en-US" sz="1095" dirty="0"/>
          </a:p>
        </p:txBody>
      </p:sp>
      <p:sp>
        <p:nvSpPr>
          <p:cNvPr id="12" name="Text 3"/>
          <p:cNvSpPr txBox="1"/>
          <p:nvPr/>
        </p:nvSpPr>
        <p:spPr>
          <a:xfrm>
            <a:off x="4851675" y="2044702"/>
            <a:ext cx="3815700" cy="619500"/>
          </a:xfrm>
          <a:prstGeom prst="rect">
            <a:avLst/>
          </a:prstGeom>
          <a:noFill/>
          <a:ln/>
        </p:spPr>
        <p:txBody>
          <a:bodyPr wrap="square" lIns="0" tIns="0" rIns="0" bIns="0" rtlCol="0" anchor="t"/>
          <a:lstStyle/>
          <a:p>
            <a:pPr algn="l" indent="0" marL="0">
              <a:lnSpc>
                <a:spcPct val="100000"/>
              </a:lnSpc>
              <a:buNone/>
            </a:pPr>
            <a:r>
              <a:rPr lang="en-US" sz="1100" b="1" dirty="0">
                <a:solidFill>
                  <a:srgbClr val="A6BFA5"/>
                </a:solidFill>
                <a:latin typeface="Arial" pitchFamily="34" charset="0"/>
                <a:ea typeface="Arial" pitchFamily="34" charset="-122"/>
                <a:cs typeface="Arial" pitchFamily="34" charset="-120"/>
              </a:rPr>
              <a:t>Газ и пыль
</a:t>
            </a:r>
            <a:pPr algn="l" indent="0" marL="0">
              <a:lnSpc>
                <a:spcPct val="100000"/>
              </a:lnSpc>
              <a:buNone/>
            </a:pPr>
            <a:r>
              <a:rPr lang="en-US" sz="2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Межзвёздный газ служит сырьём для новых звёзд, а пыль влияет на охлаждение вещества и поглощает свет. Чем больше запаса газа, тем выше потенциал будущего звездообразования.
</a:t>
            </a:r>
            <a:endParaRPr lang="en-US" sz="1100" dirty="0"/>
          </a:p>
        </p:txBody>
      </p:sp>
      <p:sp>
        <p:nvSpPr>
          <p:cNvPr id="13" name="Text 4"/>
          <p:cNvSpPr txBox="1"/>
          <p:nvPr/>
        </p:nvSpPr>
        <p:spPr>
          <a:xfrm>
            <a:off x="4851675" y="2721128"/>
            <a:ext cx="3815700" cy="619500"/>
          </a:xfrm>
          <a:prstGeom prst="rect">
            <a:avLst/>
          </a:prstGeom>
          <a:noFill/>
          <a:ln/>
        </p:spPr>
        <p:txBody>
          <a:bodyPr wrap="square" lIns="0" tIns="0" rIns="0" bIns="0" rtlCol="0" anchor="t"/>
          <a:lstStyle/>
          <a:p>
            <a:pPr algn="l" indent="0" marL="0">
              <a:lnSpc>
                <a:spcPct val="100000"/>
              </a:lnSpc>
              <a:buNone/>
            </a:pPr>
            <a:r>
              <a:rPr lang="en-US" sz="1100" b="1" dirty="0">
                <a:solidFill>
                  <a:srgbClr val="A6BFA5"/>
                </a:solidFill>
                <a:latin typeface="Arial" pitchFamily="34" charset="0"/>
                <a:ea typeface="Arial" pitchFamily="34" charset="-122"/>
                <a:cs typeface="Arial" pitchFamily="34" charset="-120"/>
              </a:rPr>
              <a:t>Центральная чёрная дыра
</a:t>
            </a:r>
            <a:pPr algn="l" indent="0" marL="0">
              <a:lnSpc>
                <a:spcPct val="100000"/>
              </a:lnSpc>
              <a:buNone/>
            </a:pPr>
            <a:r>
              <a:rPr lang="en-US" sz="2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Во многих галактиках в центре находится сверхмассивная чёрная дыра. В спокойном состоянии она почти незаметна, но при активном притоке вещества может существенно влиять на окружающий газ.
</a:t>
            </a:r>
            <a:endParaRPr lang="en-US" sz="1100" dirty="0"/>
          </a:p>
        </p:txBody>
      </p:sp>
      <p:sp>
        <p:nvSpPr>
          <p:cNvPr id="14" name="Text 5"/>
          <p:cNvSpPr txBox="1"/>
          <p:nvPr/>
        </p:nvSpPr>
        <p:spPr>
          <a:xfrm>
            <a:off x="4851675" y="3389234"/>
            <a:ext cx="3815700" cy="619500"/>
          </a:xfrm>
          <a:prstGeom prst="rect">
            <a:avLst/>
          </a:prstGeom>
          <a:noFill/>
          <a:ln/>
        </p:spPr>
        <p:txBody>
          <a:bodyPr wrap="square" lIns="0" tIns="0" rIns="0" bIns="0" rtlCol="0" anchor="t"/>
          <a:lstStyle/>
          <a:p>
            <a:pPr algn="l" indent="0" marL="0">
              <a:lnSpc>
                <a:spcPct val="100000"/>
              </a:lnSpc>
              <a:buNone/>
            </a:pPr>
            <a:r>
              <a:rPr lang="en-US" sz="1100" b="1" dirty="0">
                <a:solidFill>
                  <a:srgbClr val="A6BFA5"/>
                </a:solidFill>
                <a:latin typeface="Arial" pitchFamily="34" charset="0"/>
                <a:ea typeface="Arial" pitchFamily="34" charset="-122"/>
                <a:cs typeface="Arial" pitchFamily="34" charset="-120"/>
              </a:rPr>
              <a:t>Тёмное гало
</a:t>
            </a:r>
            <a:pPr algn="l" indent="0" marL="0">
              <a:lnSpc>
                <a:spcPct val="100000"/>
              </a:lnSpc>
              <a:buNone/>
            </a:pPr>
            <a:r>
              <a:rPr lang="en-US" sz="2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Тёмная материя образует невидимый каркас, в котором удерживается обычное вещество. Её гравитация определяет общую массу системы и помогает объяснить устойчивость галактики.
</a:t>
            </a:r>
            <a:endParaRPr lang="en-US" sz="1100" dirty="0"/>
          </a:p>
        </p:txBody>
      </p:sp>
      <p:sp>
        <p:nvSpPr>
          <p:cNvPr id="15" name="Text 6"/>
          <p:cNvSpPr txBox="1"/>
          <p:nvPr/>
        </p:nvSpPr>
        <p:spPr>
          <a:xfrm>
            <a:off x="4851675" y="4054598"/>
            <a:ext cx="3815700" cy="619500"/>
          </a:xfrm>
          <a:prstGeom prst="rect">
            <a:avLst/>
          </a:prstGeom>
          <a:noFill/>
          <a:ln/>
        </p:spPr>
        <p:txBody>
          <a:bodyPr wrap="square" lIns="0" tIns="0" rIns="0" bIns="0" rtlCol="0" anchor="t"/>
          <a:lstStyle/>
          <a:p>
            <a:pPr algn="l" indent="0" marL="0">
              <a:lnSpc>
                <a:spcPct val="100000"/>
              </a:lnSpc>
              <a:buNone/>
            </a:pPr>
            <a:r>
              <a:rPr lang="en-US" sz="1100" b="1" dirty="0">
                <a:solidFill>
                  <a:srgbClr val="A6BFA5"/>
                </a:solidFill>
                <a:latin typeface="Arial" pitchFamily="34" charset="0"/>
                <a:ea typeface="Arial" pitchFamily="34" charset="-122"/>
                <a:cs typeface="Arial" pitchFamily="34" charset="-120"/>
              </a:rPr>
              <a:t>Химический след времени
</a:t>
            </a:r>
            <a:pPr algn="l" indent="0" marL="0">
              <a:lnSpc>
                <a:spcPct val="100000"/>
              </a:lnSpc>
              <a:buNone/>
            </a:pPr>
            <a:r>
              <a:rPr lang="en-US" sz="2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Состав галактического газа отражает число прошлых циклов рождения и гибели звёзд. Чем больше тяжёлых элементов накопилось, тем сложнее и длительнее была эволюция галактики.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1115" y="517000"/>
            <a:ext cx="4893520" cy="3621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5" name="Text 1"/>
          <p:cNvSpPr txBox="1"/>
          <p:nvPr/>
        </p:nvSpPr>
        <p:spPr>
          <a:xfrm>
            <a:off x="4100775" y="4274962"/>
            <a:ext cx="48147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Обобщение по данным обзоров космической истории звездообразования, в том числе Madau &amp; Dickinson, 2014.
</a:t>
            </a:r>
            <a:endParaRPr lang="en-US" sz="800" dirty="0"/>
          </a:p>
        </p:txBody>
      </p:sp>
      <p:sp>
        <p:nvSpPr>
          <p:cNvPr id="6" name="Text 2"/>
          <p:cNvSpPr txBox="1"/>
          <p:nvPr/>
        </p:nvSpPr>
        <p:spPr>
          <a:xfrm>
            <a:off x="158750" y="5170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Как менялась скорость звездообразования во Вселенной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Пик космического звездообразования приходится на эпоху «космического полудня», когда галактики особенно быстро накапливали массу и химические элементы.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После z≈2 темп звездообразования падает почти на порядок, что указывает на постепенное «успокоение» Вселенной.
</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3234676"/>
            <a:ext cx="3043800" cy="1890485"/>
          </a:xfrm>
          <a:prstGeom prst="rect">
            <a:avLst/>
          </a:prstGeom>
        </p:spPr>
      </p:pic>
      <p:pic>
        <p:nvPicPr>
          <p:cNvPr id="4" name="Image 2" descr="preencoded.png">    </p:cNvPr>
          <p:cNvPicPr>
            <a:picLocks noChangeAspect="1"/>
          </p:cNvPicPr>
          <p:nvPr/>
        </p:nvPicPr>
        <p:blipFill>
          <a:blip r:embed="rId3"/>
          <a:stretch>
            <a:fillRect/>
          </a:stretch>
        </p:blipFill>
        <p:spPr>
          <a:xfrm>
            <a:off x="6096000" y="3234676"/>
            <a:ext cx="3043800" cy="1890485"/>
          </a:xfrm>
          <a:prstGeom prst="rect">
            <a:avLst/>
          </a:prstGeom>
        </p:spPr>
      </p:pic>
      <p:pic>
        <p:nvPicPr>
          <p:cNvPr id="5" name="Image 3" descr="preencoded.png">    </p:cNvPr>
          <p:cNvPicPr>
            <a:picLocks noChangeAspect="1"/>
          </p:cNvPicPr>
          <p:nvPr/>
        </p:nvPicPr>
        <p:blipFill>
          <a:blip r:embed="rId4"/>
          <a:stretch>
            <a:fillRect/>
          </a:stretch>
        </p:blipFill>
        <p:spPr>
          <a:xfrm>
            <a:off x="3038475" y="1358251"/>
            <a:ext cx="3043800" cy="1890485"/>
          </a:xfrm>
          <a:prstGeom prst="rect">
            <a:avLst/>
          </a:prstGeom>
        </p:spPr>
      </p:pic>
      <p:sp>
        <p:nvSpPr>
          <p:cNvPr id="6"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5</a:t>
            </a:r>
            <a:endParaRPr lang="en-US" sz="1100" dirty="0"/>
          </a:p>
        </p:txBody>
      </p:sp>
      <p:sp>
        <p:nvSpPr>
          <p:cNvPr id="7" name="Text 1"/>
          <p:cNvSpPr txBox="1"/>
          <p:nvPr/>
        </p:nvSpPr>
        <p:spPr>
          <a:xfrm>
            <a:off x="164698" y="1517221"/>
            <a:ext cx="2654700" cy="1559100"/>
          </a:xfrm>
          <a:prstGeom prst="rect">
            <a:avLst/>
          </a:prstGeom>
          <a:noFill/>
          <a:ln/>
        </p:spPr>
        <p:txBody>
          <a:bodyPr wrap="square" lIns="0" tIns="0" rIns="0" bIns="0" rtlCol="0" anchor="ctr"/>
          <a:lstStyle/>
          <a:p>
            <a:pPr algn="l" indent="0" marL="0">
              <a:lnSpc>
                <a:spcPct val="90000"/>
              </a:lnSpc>
              <a:buNone/>
            </a:pPr>
            <a:r>
              <a:rPr lang="en-US" sz="1300" dirty="0">
                <a:solidFill>
                  <a:srgbClr val="000000"/>
                </a:solidFill>
                <a:latin typeface="Arial" pitchFamily="34" charset="0"/>
                <a:ea typeface="Arial" pitchFamily="34" charset="-122"/>
                <a:cs typeface="Arial" pitchFamily="34" charset="-120"/>
              </a:rPr>
              <a:t>Компактные островки света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Первые галактики были малы по размерам, но крайне плотны и богаты массивными горячими звёздами. Их ультрафиолетовое излучение быстро изменяло окружающую среду, превращая нейтральный водород в ионизованное состояние и постепенно делая Вселенную прозрачнее.
</a:t>
            </a:r>
            <a:endParaRPr lang="en-US" sz="1300" dirty="0"/>
          </a:p>
        </p:txBody>
      </p:sp>
      <p:sp>
        <p:nvSpPr>
          <p:cNvPr id="8" name="Text 2"/>
          <p:cNvSpPr txBox="1"/>
          <p:nvPr/>
        </p:nvSpPr>
        <p:spPr>
          <a:xfrm>
            <a:off x="6260698" y="1517221"/>
            <a:ext cx="2654700" cy="1559100"/>
          </a:xfrm>
          <a:prstGeom prst="rect">
            <a:avLst/>
          </a:prstGeom>
          <a:noFill/>
          <a:ln/>
        </p:spPr>
        <p:txBody>
          <a:bodyPr wrap="square" lIns="0" tIns="0" rIns="0" bIns="0" rtlCol="0" anchor="ctr"/>
          <a:lstStyle/>
          <a:p>
            <a:pPr algn="l" indent="0" marL="0">
              <a:lnSpc>
                <a:spcPct val="90000"/>
              </a:lnSpc>
              <a:buNone/>
            </a:pPr>
            <a:r>
              <a:rPr lang="en-US" sz="1300" dirty="0">
                <a:solidFill>
                  <a:srgbClr val="000000"/>
                </a:solidFill>
                <a:latin typeface="Arial" pitchFamily="34" charset="0"/>
                <a:ea typeface="Arial" pitchFamily="34" charset="-122"/>
                <a:cs typeface="Arial" pitchFamily="34" charset="-120"/>
              </a:rPr>
              <a:t>Реионизация как переломный этап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Эта фаза стала переходом от тёмной ранней Вселенной к среде, где свет мог свободно распространяться на большие расстояния. Именно тогда молодые галактики начали влиять не только на себя, но и на межгалактический газ.
</a:t>
            </a:r>
            <a:endParaRPr lang="en-US" sz="1300" dirty="0"/>
          </a:p>
        </p:txBody>
      </p:sp>
      <p:sp>
        <p:nvSpPr>
          <p:cNvPr id="9" name="Text 3"/>
          <p:cNvSpPr txBox="1"/>
          <p:nvPr/>
        </p:nvSpPr>
        <p:spPr>
          <a:xfrm>
            <a:off x="3184123" y="3378871"/>
            <a:ext cx="2654700" cy="1559100"/>
          </a:xfrm>
          <a:prstGeom prst="rect">
            <a:avLst/>
          </a:prstGeom>
          <a:noFill/>
          <a:ln/>
        </p:spPr>
        <p:txBody>
          <a:bodyPr wrap="square" lIns="0" tIns="0" rIns="0" bIns="0" rtlCol="0" anchor="ctr"/>
          <a:lstStyle/>
          <a:p>
            <a:pPr algn="l" indent="0" marL="0">
              <a:lnSpc>
                <a:spcPct val="90000"/>
              </a:lnSpc>
              <a:buNone/>
            </a:pPr>
            <a:r>
              <a:rPr lang="en-US" sz="1300" dirty="0">
                <a:solidFill>
                  <a:srgbClr val="000000"/>
                </a:solidFill>
                <a:latin typeface="Arial" pitchFamily="34" charset="0"/>
                <a:ea typeface="Arial" pitchFamily="34" charset="-122"/>
                <a:cs typeface="Arial" pitchFamily="34" charset="-120"/>
              </a:rPr>
              <a:t>Свет сквозь раннюю Вселенную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Когда Вселенной было меньше 500 миллионов лет, уже существовали очень далёкие галактики с красным смещением z&gt;10. Наблюдения JWST позволяют видеть эти слабые объекты и изучать эпоху, когда только начинались первые крупные структуры.
</a:t>
            </a:r>
            <a:endParaRPr lang="en-US" sz="1300" dirty="0"/>
          </a:p>
        </p:txBody>
      </p:sp>
      <p:sp>
        <p:nvSpPr>
          <p:cNvPr id="10" name="Text 4"/>
          <p:cNvSpPr txBox="1"/>
          <p:nvPr/>
        </p:nvSpPr>
        <p:spPr>
          <a:xfrm>
            <a:off x="543450" y="563725"/>
            <a:ext cx="8057100" cy="384900"/>
          </a:xfrm>
          <a:prstGeom prst="rect">
            <a:avLst/>
          </a:prstGeom>
          <a:noFill/>
          <a:ln/>
        </p:spPr>
        <p:txBody>
          <a:bodyPr wrap="square" lIns="0" tIns="0" rIns="0" bIns="0" rtlCol="0" anchor="ctr"/>
          <a:lstStyle/>
          <a:p>
            <a:pPr algn="l" indent="0" marL="0">
              <a:lnSpc>
                <a:spcPct val="120000"/>
              </a:lnSpc>
              <a:buNone/>
            </a:pPr>
            <a:r>
              <a:rPr lang="en-US" sz="2500" b="1" dirty="0">
                <a:solidFill>
                  <a:srgbClr val="FFFFFF"/>
                </a:solidFill>
                <a:latin typeface="Arial" pitchFamily="34" charset="0"/>
                <a:ea typeface="Arial" pitchFamily="34" charset="-122"/>
                <a:cs typeface="Arial" pitchFamily="34" charset="-120"/>
              </a:rPr>
              <a:t>Первые галактики и эпоха реионизации
</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675" y="1132744"/>
            <a:ext cx="8376000" cy="3354212"/>
          </a:xfrm>
          <a:prstGeom prst="rect">
            <a:avLst/>
          </a:prstGeom>
        </p:spPr>
      </p:pic>
      <p:sp>
        <p:nvSpPr>
          <p:cNvPr id="4" name="Text 0"/>
          <p:cNvSpPr txBox="1"/>
          <p:nvPr/>
        </p:nvSpPr>
        <p:spPr>
          <a:xfrm>
            <a:off x="354675" y="152650"/>
            <a:ext cx="8376000" cy="384900"/>
          </a:xfrm>
          <a:prstGeom prst="rect">
            <a:avLst/>
          </a:prstGeom>
          <a:noFill/>
          <a:ln/>
        </p:spPr>
        <p:txBody>
          <a:bodyPr wrap="square" lIns="0" tIns="0" rIns="0" bIns="0" rtlCol="0" anchor="t"/>
          <a:lstStyle/>
          <a:p>
            <a:pPr algn="l" indent="0" marL="0">
              <a:lnSpc>
                <a:spcPct val="120000"/>
              </a:lnSpc>
              <a:buNone/>
            </a:pPr>
            <a:r>
              <a:rPr lang="en-US" sz="2500" b="1" dirty="0">
                <a:solidFill>
                  <a:srgbClr val="A6BFA5"/>
                </a:solidFill>
                <a:latin typeface="Arial" pitchFamily="34" charset="0"/>
                <a:ea typeface="Arial" pitchFamily="34" charset="-122"/>
                <a:cs typeface="Arial" pitchFamily="34" charset="-120"/>
              </a:rPr>
              <a:t>Как галактика растёт и изменяется
</a:t>
            </a:r>
            <a:endParaRPr lang="en-US" sz="2500" dirty="0"/>
          </a:p>
        </p:txBody>
      </p:sp>
      <p:sp>
        <p:nvSpPr>
          <p:cNvPr id="5"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6" name="Text 2"/>
          <p:cNvSpPr txBox="1"/>
          <p:nvPr/>
        </p:nvSpPr>
        <p:spPr>
          <a:xfrm>
            <a:off x="354675" y="642225"/>
            <a:ext cx="8376000" cy="384900"/>
          </a:xfrm>
          <a:prstGeom prst="rect">
            <a:avLst/>
          </a:prstGeom>
          <a:noFill/>
          <a:ln/>
        </p:spPr>
        <p:txBody>
          <a:bodyPr wrap="square" lIns="0" tIns="0" rIns="0" bIns="0" rtlCol="0" anchor="t"/>
          <a:lstStyle/>
          <a:p>
            <a:pPr algn="l" indent="0" marL="0">
              <a:lnSpc>
                <a:spcPct val="100000"/>
              </a:lnSpc>
              <a:buNone/>
            </a:pPr>
            <a:r>
              <a:rPr lang="en-US" sz="1652" dirty="0">
                <a:solidFill>
                  <a:srgbClr val="000000"/>
                </a:solidFill>
                <a:latin typeface="Arial" pitchFamily="34" charset="0"/>
                <a:ea typeface="Arial" pitchFamily="34" charset="-122"/>
                <a:cs typeface="Arial" pitchFamily="34" charset="-120"/>
              </a:rPr>
              <a:t>Схема показывает круговорот газа, звездообразования и обратной связи в галактике.
</a:t>
            </a:r>
            <a:endParaRPr lang="en-US" sz="165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77475" y="816525"/>
            <a:ext cx="8385300" cy="746400"/>
          </a:xfrm>
          <a:prstGeom prst="rect">
            <a:avLst/>
          </a:prstGeom>
          <a:noFill/>
          <a:ln/>
        </p:spPr>
        <p:txBody>
          <a:bodyPr wrap="square" lIns="0" tIns="0" rIns="0" bIns="0" rtlCol="0" anchor="ctr"/>
          <a:lstStyle/>
          <a:p>
            <a:pPr algn="l" indent="0" marL="0">
              <a:lnSpc>
                <a:spcPct val="100000"/>
              </a:lnSpc>
              <a:buNone/>
            </a:pPr>
            <a:r>
              <a:rPr lang="en-US" sz="2500" b="1" dirty="0">
                <a:solidFill>
                  <a:srgbClr val="000000"/>
                </a:solidFill>
                <a:latin typeface="Arial" pitchFamily="34" charset="0"/>
                <a:ea typeface="Arial" pitchFamily="34" charset="-122"/>
                <a:cs typeface="Arial" pitchFamily="34" charset="-120"/>
              </a:rPr>
              <a:t>Слияния галактик как важный механизм эволюции
</a:t>
            </a:r>
            <a:endParaRPr lang="en-US" sz="2500" dirty="0"/>
          </a:p>
        </p:txBody>
      </p:sp>
      <p:sp>
        <p:nvSpPr>
          <p:cNvPr id="7" name="Text 1"/>
          <p:cNvSpPr txBox="1"/>
          <p:nvPr/>
        </p:nvSpPr>
        <p:spPr>
          <a:xfrm>
            <a:off x="5651575" y="2121150"/>
            <a:ext cx="3111300" cy="1031400"/>
          </a:xfrm>
          <a:prstGeom prst="rect">
            <a:avLst/>
          </a:prstGeom>
          <a:noFill/>
          <a:ln/>
        </p:spPr>
        <p:txBody>
          <a:bodyPr wrap="square" lIns="0" tIns="0" rIns="0" bIns="0" rtlCol="0" anchor="t"/>
          <a:lstStyle/>
          <a:p>
            <a:pPr algn="l" indent="0" marL="0">
              <a:lnSpc>
                <a:spcPct val="80000"/>
              </a:lnSpc>
              <a:buNone/>
            </a:pPr>
            <a:r>
              <a:rPr lang="en-US" sz="1500" b="1" dirty="0">
                <a:solidFill>
                  <a:srgbClr val="A6BFA5"/>
                </a:solidFill>
                <a:latin typeface="Arial" pitchFamily="34" charset="0"/>
                <a:ea typeface="Arial" pitchFamily="34" charset="-122"/>
                <a:cs typeface="Arial" pitchFamily="34" charset="-120"/>
              </a:rPr>
              <a:t>Следы столкновений
</a:t>
            </a:r>
            <a:pPr algn="l" indent="0" marL="0">
              <a:lnSpc>
                <a:spcPct val="80000"/>
              </a:lnSpc>
              <a:buNone/>
            </a:pPr>
            <a:r>
              <a:rPr lang="en-US" sz="1000" b="1" dirty="0">
                <a:solidFill>
                  <a:srgbClr val="A6BFA5"/>
                </a:solidFill>
                <a:latin typeface="Arial" pitchFamily="34" charset="0"/>
                <a:ea typeface="Arial" pitchFamily="34" charset="-122"/>
                <a:cs typeface="Arial" pitchFamily="34" charset="-120"/>
              </a:rPr>
              <a:t>
</a:t>
            </a:r>
            <a:pPr algn="l" indent="0" marL="0">
              <a:lnSpc>
                <a:spcPct val="80000"/>
              </a:lnSpc>
              <a:buNone/>
            </a:pPr>
            <a:r>
              <a:rPr lang="en-US" sz="1000" dirty="0">
                <a:solidFill>
                  <a:srgbClr val="000000"/>
                </a:solidFill>
                <a:latin typeface="Arial" pitchFamily="34" charset="0"/>
                <a:ea typeface="Arial" pitchFamily="34" charset="-122"/>
                <a:cs typeface="Arial" pitchFamily="34" charset="-120"/>
              </a:rPr>
              <a:t>Астрономы распознают прошлые слияния по приливным хвостам, звёздным потокам и искажённым рукавам. Эти признаки особенно характерны для ранних эпох, когда столкновения происходили чаще.
</a:t>
            </a:r>
            <a:endParaRPr lang="en-US" sz="1500" dirty="0"/>
          </a:p>
        </p:txBody>
      </p:sp>
      <p:sp>
        <p:nvSpPr>
          <p:cNvPr id="8" name="Text 2"/>
          <p:cNvSpPr txBox="1"/>
          <p:nvPr/>
        </p:nvSpPr>
        <p:spPr>
          <a:xfrm>
            <a:off x="1347200" y="2121025"/>
            <a:ext cx="3111300" cy="1031400"/>
          </a:xfrm>
          <a:prstGeom prst="rect">
            <a:avLst/>
          </a:prstGeom>
          <a:noFill/>
          <a:ln/>
        </p:spPr>
        <p:txBody>
          <a:bodyPr wrap="square" lIns="0" tIns="0" rIns="0" bIns="0" rtlCol="0" anchor="t"/>
          <a:lstStyle/>
          <a:p>
            <a:pPr algn="l" indent="0" marL="0">
              <a:lnSpc>
                <a:spcPct val="80000"/>
              </a:lnSpc>
              <a:buNone/>
            </a:pPr>
            <a:r>
              <a:rPr lang="en-US" sz="1500" b="1" dirty="0">
                <a:solidFill>
                  <a:srgbClr val="A6BFA5"/>
                </a:solidFill>
                <a:latin typeface="Arial" pitchFamily="34" charset="0"/>
                <a:ea typeface="Arial" pitchFamily="34" charset="-122"/>
                <a:cs typeface="Arial" pitchFamily="34" charset="-120"/>
              </a:rPr>
              <a:t>Ранние мелкие системы
</a:t>
            </a:r>
            <a:pPr algn="l" indent="0" marL="0">
              <a:lnSpc>
                <a:spcPct val="80000"/>
              </a:lnSpc>
              <a:buNone/>
            </a:pPr>
            <a:r>
              <a:rPr lang="en-US" sz="10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В молодой Вселенной небольшие протогалактики часто находились близко друг к другу и быстро объединялись. Такие столкновения ускоряли рост массы и помогали собирать более крупные структуры.
</a:t>
            </a:r>
            <a:endParaRPr lang="en-US" sz="1500" dirty="0"/>
          </a:p>
        </p:txBody>
      </p:sp>
      <p:sp>
        <p:nvSpPr>
          <p:cNvPr id="9" name="Text 3"/>
          <p:cNvSpPr txBox="1"/>
          <p:nvPr/>
        </p:nvSpPr>
        <p:spPr>
          <a:xfrm>
            <a:off x="3501400" y="3877275"/>
            <a:ext cx="3111300" cy="1031400"/>
          </a:xfrm>
          <a:prstGeom prst="rect">
            <a:avLst/>
          </a:prstGeom>
          <a:noFill/>
          <a:ln/>
        </p:spPr>
        <p:txBody>
          <a:bodyPr wrap="square" lIns="0" tIns="0" rIns="0" bIns="0" rtlCol="0" anchor="t"/>
          <a:lstStyle/>
          <a:p>
            <a:pPr algn="l" indent="0" marL="0">
              <a:lnSpc>
                <a:spcPct val="80000"/>
              </a:lnSpc>
              <a:buNone/>
            </a:pPr>
            <a:r>
              <a:rPr lang="en-US" sz="1500" b="1" dirty="0">
                <a:solidFill>
                  <a:srgbClr val="A6BFA5"/>
                </a:solidFill>
                <a:latin typeface="Arial" pitchFamily="34" charset="0"/>
                <a:ea typeface="Arial" pitchFamily="34" charset="-122"/>
                <a:cs typeface="Arial" pitchFamily="34" charset="-120"/>
              </a:rPr>
              <a:t>Крупное слияние
</a:t>
            </a:r>
            <a:pPr algn="l" indent="0" marL="0">
              <a:lnSpc>
                <a:spcPct val="80000"/>
              </a:lnSpc>
              <a:buNone/>
            </a:pPr>
            <a:r>
              <a:rPr lang="en-US" sz="1000" b="1" dirty="0">
                <a:solidFill>
                  <a:srgbClr val="A6BFA5"/>
                </a:solidFill>
                <a:latin typeface="Arial" pitchFamily="34" charset="0"/>
                <a:ea typeface="Arial" pitchFamily="34" charset="-122"/>
                <a:cs typeface="Arial" pitchFamily="34" charset="-120"/>
              </a:rPr>
              <a:t>
</a:t>
            </a:r>
            <a:pPr algn="l" indent="0" marL="0">
              <a:lnSpc>
                <a:spcPct val="80000"/>
              </a:lnSpc>
              <a:buNone/>
            </a:pPr>
            <a:r>
              <a:rPr lang="en-US" sz="1000" dirty="0">
                <a:solidFill>
                  <a:srgbClr val="000000"/>
                </a:solidFill>
                <a:latin typeface="Arial" pitchFamily="34" charset="0"/>
                <a:ea typeface="Arial" pitchFamily="34" charset="-122"/>
                <a:cs typeface="Arial" pitchFamily="34" charset="-120"/>
              </a:rPr>
              <a:t>При сильном взаимодействии звёздные диски могут деформироваться или разрушаться, а итоговая система становится более сферической. Именно так нередко формируются массивные эллиптические галактики.
</a:t>
            </a:r>
            <a:endParaRPr lang="en-US" sz="1500" dirty="0"/>
          </a:p>
        </p:txBody>
      </p:sp>
      <p:sp>
        <p:nvSpPr>
          <p:cNvPr id="10" name="Text 4"/>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0775" y="1570287"/>
            <a:ext cx="4894200" cy="15618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58750" y="6694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Основные типы галактик и их признаки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Сравнение показывает, что форма галактики тесно связана с её запасом газа и уровнем звездообразования.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Спиральные системы обычно моложе по звёздному населению, а эллиптические чаще отражают более ранние слияния и исчерпание газа.
</a:t>
            </a:r>
            <a:endParaRPr lang="en-US" sz="1800" dirty="0"/>
          </a:p>
        </p:txBody>
      </p:sp>
      <p:sp>
        <p:nvSpPr>
          <p:cNvPr id="5"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
        <p:nvSpPr>
          <p:cNvPr id="6" name="Text 2"/>
          <p:cNvSpPr txBox="1"/>
          <p:nvPr/>
        </p:nvSpPr>
        <p:spPr>
          <a:xfrm>
            <a:off x="5915400" y="4290700"/>
            <a:ext cx="30000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Обобщённая астрономическая классификация галактик.
</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642" y="693300"/>
            <a:ext cx="3448717" cy="3756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4075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
        <p:nvSpPr>
          <p:cNvPr id="8" name="Text 1"/>
          <p:cNvSpPr txBox="1"/>
          <p:nvPr/>
        </p:nvSpPr>
        <p:spPr>
          <a:xfrm>
            <a:off x="872075" y="684675"/>
            <a:ext cx="3845400" cy="746400"/>
          </a:xfrm>
          <a:prstGeom prst="rect">
            <a:avLst/>
          </a:prstGeom>
          <a:noFill/>
          <a:ln/>
        </p:spPr>
        <p:txBody>
          <a:bodyPr wrap="square" lIns="0" tIns="0" rIns="0" bIns="0" rtlCol="0" anchor="t"/>
          <a:lstStyle/>
          <a:p>
            <a:pPr algn="l" indent="0" marL="0">
              <a:lnSpc>
                <a:spcPct val="100000"/>
              </a:lnSpc>
              <a:buNone/>
            </a:pPr>
            <a:r>
              <a:rPr lang="en-US" sz="1959" b="1" dirty="0">
                <a:solidFill>
                  <a:srgbClr val="A6BFA5"/>
                </a:solidFill>
                <a:latin typeface="Arial" pitchFamily="34" charset="0"/>
                <a:ea typeface="Arial" pitchFamily="34" charset="-122"/>
                <a:cs typeface="Arial" pitchFamily="34" charset="-120"/>
              </a:rPr>
              <a:t>Почему спиральные галактики продолжают формировать звёзды
</a:t>
            </a:r>
            <a:endParaRPr lang="en-US" sz="1959" dirty="0"/>
          </a:p>
        </p:txBody>
      </p:sp>
      <p:sp>
        <p:nvSpPr>
          <p:cNvPr id="9" name="Text 2"/>
          <p:cNvSpPr txBox="1"/>
          <p:nvPr/>
        </p:nvSpPr>
        <p:spPr>
          <a:xfrm>
            <a:off x="1277700" y="1530800"/>
            <a:ext cx="3439800" cy="926700"/>
          </a:xfrm>
          <a:prstGeom prst="rect">
            <a:avLst/>
          </a:prstGeom>
          <a:noFill/>
          <a:ln/>
        </p:spPr>
        <p:txBody>
          <a:bodyPr wrap="square" lIns="0" tIns="0" rIns="0" bIns="0" rtlCol="0" anchor="t"/>
          <a:lstStyle/>
          <a:p>
            <a:pPr algn="l" indent="0" marL="0">
              <a:lnSpc>
                <a:spcPct val="100000"/>
              </a:lnSpc>
              <a:buNone/>
            </a:pPr>
            <a:r>
              <a:rPr lang="en-US" sz="1200" b="1" dirty="0">
                <a:solidFill>
                  <a:srgbClr val="A6BFA5"/>
                </a:solidFill>
                <a:latin typeface="Arial" pitchFamily="34" charset="0"/>
                <a:ea typeface="Arial" pitchFamily="34" charset="-122"/>
                <a:cs typeface="Arial" pitchFamily="34" charset="-120"/>
              </a:rPr>
              <a:t>Постоянный приток газа
</a:t>
            </a:r>
            <a:pPr algn="l" indent="0" marL="0">
              <a:lnSpc>
                <a:spcPct val="100000"/>
              </a:lnSpc>
              <a:buNone/>
            </a:pPr>
            <a:r>
              <a:rPr lang="en-US" sz="3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Спиральные галактики не теряют источник сырья: холодный газ продолжает поступать в диск из гало и окологалактической среды. Это поддерживает охлаждение вещества и позволяет новым звёздам появляться даже спустя миллиарды лет.
</a:t>
            </a:r>
            <a:endParaRPr lang="en-US" sz="1200" dirty="0"/>
          </a:p>
        </p:txBody>
      </p:sp>
      <p:sp>
        <p:nvSpPr>
          <p:cNvPr id="10" name="Text 3"/>
          <p:cNvSpPr txBox="1"/>
          <p:nvPr/>
        </p:nvSpPr>
        <p:spPr>
          <a:xfrm>
            <a:off x="1277700" y="2547946"/>
            <a:ext cx="3439800" cy="926700"/>
          </a:xfrm>
          <a:prstGeom prst="rect">
            <a:avLst/>
          </a:prstGeom>
          <a:noFill/>
          <a:ln/>
        </p:spPr>
        <p:txBody>
          <a:bodyPr wrap="square" lIns="0" tIns="0" rIns="0" bIns="0" rtlCol="0" anchor="t"/>
          <a:lstStyle/>
          <a:p>
            <a:pPr algn="l" indent="0" marL="0">
              <a:lnSpc>
                <a:spcPct val="100000"/>
              </a:lnSpc>
              <a:buNone/>
            </a:pPr>
            <a:r>
              <a:rPr lang="en-US" sz="1200" b="1" dirty="0">
                <a:solidFill>
                  <a:srgbClr val="A6BFA5"/>
                </a:solidFill>
                <a:latin typeface="Arial" pitchFamily="34" charset="0"/>
                <a:ea typeface="Arial" pitchFamily="34" charset="-122"/>
                <a:cs typeface="Arial" pitchFamily="34" charset="-120"/>
              </a:rPr>
              <a:t>Рукава как зоны активности
</a:t>
            </a:r>
            <a:pPr algn="l" indent="0" marL="0">
              <a:lnSpc>
                <a:spcPct val="100000"/>
              </a:lnSpc>
              <a:buNone/>
            </a:pPr>
            <a:r>
              <a:rPr lang="en-US" sz="3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В спиральных рукавах газ сжимается сильнее, поэтому там сосредоточены молодые голубые звёзды и области H II. Такие участки хорошо заметны и показывают, где звездообразование идёт особенно интенсивно.
</a:t>
            </a:r>
            <a:endParaRPr lang="en-US" sz="1200" dirty="0"/>
          </a:p>
        </p:txBody>
      </p:sp>
      <p:sp>
        <p:nvSpPr>
          <p:cNvPr id="11" name="Text 4"/>
          <p:cNvSpPr txBox="1"/>
          <p:nvPr/>
        </p:nvSpPr>
        <p:spPr>
          <a:xfrm>
            <a:off x="1277700" y="3565099"/>
            <a:ext cx="3439800" cy="926700"/>
          </a:xfrm>
          <a:prstGeom prst="rect">
            <a:avLst/>
          </a:prstGeom>
          <a:noFill/>
          <a:ln/>
        </p:spPr>
        <p:txBody>
          <a:bodyPr wrap="square" lIns="0" tIns="0" rIns="0" bIns="0" rtlCol="0" anchor="t"/>
          <a:lstStyle/>
          <a:p>
            <a:pPr algn="l" indent="0" marL="0">
              <a:lnSpc>
                <a:spcPct val="100000"/>
              </a:lnSpc>
              <a:buNone/>
            </a:pPr>
            <a:r>
              <a:rPr lang="en-US" sz="1200" b="1" dirty="0">
                <a:solidFill>
                  <a:srgbClr val="A6BFA5"/>
                </a:solidFill>
                <a:latin typeface="Arial" pitchFamily="34" charset="0"/>
                <a:ea typeface="Arial" pitchFamily="34" charset="-122"/>
                <a:cs typeface="Arial" pitchFamily="34" charset="-120"/>
              </a:rPr>
              <a:t>Пример Млечного Пути
</a:t>
            </a:r>
            <a:pPr algn="l" indent="0" marL="0">
              <a:lnSpc>
                <a:spcPct val="100000"/>
              </a:lnSpc>
              <a:buNone/>
            </a:pPr>
            <a:r>
              <a:rPr lang="en-US" sz="3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Наша Галактика относится к спиральным системам и тоже образует новые звёзды, хотя уже гораздо медленнее, чем в далёком прошлом. Это наглядно показывает, что эволюция не останавливается, а лишь меняет темп.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1115" y="517000"/>
            <a:ext cx="4893520" cy="3621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
        <p:nvSpPr>
          <p:cNvPr id="5" name="Text 1"/>
          <p:cNvSpPr txBox="1"/>
          <p:nvPr/>
        </p:nvSpPr>
        <p:spPr>
          <a:xfrm>
            <a:off x="4100775" y="4274962"/>
            <a:ext cx="48147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Схематическая диаграмма, отражающая общие наблюдательные закономерности для карликовых, средних и массивных галактик.
</a:t>
            </a:r>
            <a:endParaRPr lang="en-US" sz="800" dirty="0"/>
          </a:p>
        </p:txBody>
      </p:sp>
      <p:sp>
        <p:nvSpPr>
          <p:cNvPr id="6" name="Text 2"/>
          <p:cNvSpPr txBox="1"/>
          <p:nvPr/>
        </p:nvSpPr>
        <p:spPr>
          <a:xfrm>
            <a:off x="158750" y="5170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Связь массы галактики и темпа звездообразования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Масса влияет не только на скорость роста, но и на то, как быстро галактика исчерпывает газ и переходит к более спокойной стадии развития.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Более массивные системы быстрее накапливают звёздную массу, но раньше замедляют звездообразование; у малых галактик оно может длиться дольше.
</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0423" y="3119295"/>
            <a:ext cx="2521706" cy="202426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140198" y="3119295"/>
            <a:ext cx="2521706" cy="202426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305310" y="1359582"/>
            <a:ext cx="2521800" cy="202433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37077" y="1544700"/>
            <a:ext cx="2388524" cy="1297500"/>
          </a:xfrm>
          <a:prstGeom prst="rect">
            <a:avLst/>
          </a:prstGeom>
          <a:noFill/>
          <a:ln/>
        </p:spPr>
        <p:txBody>
          <a:bodyPr wrap="square" lIns="0" tIns="0" rIns="0" bIns="0" rtlCol="0" anchor="t"/>
          <a:lstStyle/>
          <a:p>
            <a:pPr algn="ctr" indent="0" marL="0">
              <a:lnSpc>
                <a:spcPct val="115000"/>
              </a:lnSpc>
              <a:buNone/>
            </a:pPr>
            <a:r>
              <a:rPr lang="en-US" sz="1050" dirty="0">
                <a:solidFill>
                  <a:srgbClr val="000000"/>
                </a:solidFill>
                <a:latin typeface="Arial" pitchFamily="34" charset="0"/>
                <a:ea typeface="Arial" pitchFamily="34" charset="-122"/>
                <a:cs typeface="Arial" pitchFamily="34" charset="-120"/>
              </a:rPr>
              <a:t>Когда центр становится источником энергии
</a:t>
            </a:r>
            <a:pPr algn="ctr" indent="0" marL="0">
              <a:lnSpc>
                <a:spcPct val="115000"/>
              </a:lnSpc>
              <a:buNone/>
            </a:pPr>
            <a:r>
              <a:rPr lang="en-US" sz="969" dirty="0">
                <a:solidFill>
                  <a:srgbClr val="000000"/>
                </a:solidFill>
                <a:latin typeface="Arial" pitchFamily="34" charset="0"/>
                <a:ea typeface="Arial" pitchFamily="34" charset="-122"/>
                <a:cs typeface="Arial" pitchFamily="34" charset="-120"/>
              </a:rPr>
              <a:t>В спокойной галактике центральная чёрная дыра почти незаметна, но при активном падении газа она превращается в мощный источник излучения. Тогда ядро ярко светит во многих диапазонах и может затмевать всю остальную систему.
</a:t>
            </a:r>
            <a:endParaRPr lang="en-US" sz="1050" dirty="0"/>
          </a:p>
        </p:txBody>
      </p:sp>
      <p:sp>
        <p:nvSpPr>
          <p:cNvPr id="10" name="Text 1"/>
          <p:cNvSpPr txBox="1"/>
          <p:nvPr/>
        </p:nvSpPr>
        <p:spPr>
          <a:xfrm>
            <a:off x="6206852" y="1544700"/>
            <a:ext cx="2388524" cy="1297500"/>
          </a:xfrm>
          <a:prstGeom prst="rect">
            <a:avLst/>
          </a:prstGeom>
          <a:noFill/>
          <a:ln/>
        </p:spPr>
        <p:txBody>
          <a:bodyPr wrap="square" lIns="0" tIns="0" rIns="0" bIns="0" rtlCol="0" anchor="t"/>
          <a:lstStyle/>
          <a:p>
            <a:pPr algn="ctr" indent="0" marL="0">
              <a:lnSpc>
                <a:spcPct val="115000"/>
              </a:lnSpc>
              <a:buNone/>
            </a:pPr>
            <a:r>
              <a:rPr lang="en-US" sz="1183" dirty="0">
                <a:solidFill>
                  <a:srgbClr val="000000"/>
                </a:solidFill>
                <a:latin typeface="Arial" pitchFamily="34" charset="0"/>
                <a:ea typeface="Arial" pitchFamily="34" charset="-122"/>
                <a:cs typeface="Arial" pitchFamily="34" charset="-120"/>
              </a:rPr>
              <a:t>Как ядро меняет судьбу галактики
</a:t>
            </a:r>
            <a:pPr algn="ctr" indent="0" marL="0">
              <a:lnSpc>
                <a:spcPct val="115000"/>
              </a:lnSpc>
              <a:buNone/>
            </a:pPr>
            <a:r>
              <a:rPr lang="en-US" sz="1092" dirty="0">
                <a:solidFill>
                  <a:srgbClr val="000000"/>
                </a:solidFill>
                <a:latin typeface="Arial" pitchFamily="34" charset="0"/>
                <a:ea typeface="Arial" pitchFamily="34" charset="-122"/>
                <a:cs typeface="Arial" pitchFamily="34" charset="-120"/>
              </a:rPr>
              <a:t>Излучение и выбросы от активного ядра нагревают окружающий газ и могут выносить его из центральных областей. Из-за этого сырья для рождения новых звёзд становится меньше, и дальнейшая эволюция галактики замедляется.
</a:t>
            </a:r>
            <a:endParaRPr lang="en-US" sz="1183" dirty="0"/>
          </a:p>
        </p:txBody>
      </p:sp>
      <p:sp>
        <p:nvSpPr>
          <p:cNvPr id="11" name="Text 2"/>
          <p:cNvSpPr txBox="1"/>
          <p:nvPr/>
        </p:nvSpPr>
        <p:spPr>
          <a:xfrm>
            <a:off x="3382540" y="3651413"/>
            <a:ext cx="2388600" cy="1297500"/>
          </a:xfrm>
          <a:prstGeom prst="rect">
            <a:avLst/>
          </a:prstGeom>
          <a:noFill/>
          <a:ln/>
        </p:spPr>
        <p:txBody>
          <a:bodyPr wrap="square" lIns="0" tIns="0" rIns="0" bIns="0" rtlCol="0" anchor="t"/>
          <a:lstStyle/>
          <a:p>
            <a:pPr algn="ctr" indent="0" marL="0">
              <a:lnSpc>
                <a:spcPct val="115000"/>
              </a:lnSpc>
              <a:buNone/>
            </a:pPr>
            <a:r>
              <a:rPr lang="en-US" sz="1165" dirty="0">
                <a:solidFill>
                  <a:srgbClr val="000000"/>
                </a:solidFill>
                <a:latin typeface="Arial" pitchFamily="34" charset="0"/>
                <a:ea typeface="Arial" pitchFamily="34" charset="-122"/>
                <a:cs typeface="Arial" pitchFamily="34" charset="-120"/>
              </a:rPr>
              <a:t>Квазар в далёкой Вселенной
</a:t>
            </a:r>
            <a:pPr algn="ctr" indent="0" marL="0">
              <a:lnSpc>
                <a:spcPct val="115000"/>
              </a:lnSpc>
              <a:buNone/>
            </a:pPr>
            <a:r>
              <a:rPr lang="en-US" sz="1076" dirty="0">
                <a:solidFill>
                  <a:srgbClr val="000000"/>
                </a:solidFill>
                <a:latin typeface="Arial" pitchFamily="34" charset="0"/>
                <a:ea typeface="Arial" pitchFamily="34" charset="-122"/>
                <a:cs typeface="Arial" pitchFamily="34" charset="-120"/>
              </a:rPr>
              <a:t>Если приток вещества особенно велик, активное ядро наблюдается как квазар. Такие объекты видны на огромных расстояниях, потому что их свет исходит из очень компактной области, где вещество разогревается перед падением внутрь.
</a:t>
            </a:r>
            <a:endParaRPr lang="en-US" sz="1165" dirty="0"/>
          </a:p>
        </p:txBody>
      </p:sp>
      <p:sp>
        <p:nvSpPr>
          <p:cNvPr id="12" name="Text 3"/>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11</a:t>
            </a:r>
            <a:endParaRPr lang="en-US" sz="1100" dirty="0"/>
          </a:p>
        </p:txBody>
      </p:sp>
      <p:sp>
        <p:nvSpPr>
          <p:cNvPr id="13" name="Text 4"/>
          <p:cNvSpPr txBox="1"/>
          <p:nvPr/>
        </p:nvSpPr>
        <p:spPr>
          <a:xfrm>
            <a:off x="543450" y="563725"/>
            <a:ext cx="8057100" cy="384900"/>
          </a:xfrm>
          <a:prstGeom prst="rect">
            <a:avLst/>
          </a:prstGeom>
          <a:noFill/>
          <a:ln/>
        </p:spPr>
        <p:txBody>
          <a:bodyPr wrap="square" lIns="0" tIns="0" rIns="0" bIns="0" rtlCol="0" anchor="ctr"/>
          <a:lstStyle/>
          <a:p>
            <a:pPr algn="l" indent="0" marL="0">
              <a:lnSpc>
                <a:spcPct val="120000"/>
              </a:lnSpc>
              <a:buNone/>
            </a:pPr>
            <a:r>
              <a:rPr lang="en-US" sz="1938" b="1" dirty="0">
                <a:solidFill>
                  <a:srgbClr val="FFFFFF"/>
                </a:solidFill>
                <a:latin typeface="Arial" pitchFamily="34" charset="0"/>
                <a:ea typeface="Arial" pitchFamily="34" charset="-122"/>
                <a:cs typeface="Arial" pitchFamily="34" charset="-120"/>
              </a:rPr>
              <a:t>Сердце галактики: почему центральные чёрные дыры так важны
</a:t>
            </a:r>
            <a:endParaRPr lang="en-US" sz="193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75475" y="1857883"/>
            <a:ext cx="376800" cy="301440"/>
          </a:xfrm>
          <a:prstGeom prst="rect">
            <a:avLst/>
          </a:prstGeom>
        </p:spPr>
      </p:pic>
      <p:pic>
        <p:nvPicPr>
          <p:cNvPr id="4" name="Image 2" descr="preencoded.png">    </p:cNvPr>
          <p:cNvPicPr>
            <a:picLocks noChangeAspect="1"/>
          </p:cNvPicPr>
          <p:nvPr/>
        </p:nvPicPr>
        <p:blipFill>
          <a:blip r:embed="rId3"/>
          <a:stretch>
            <a:fillRect/>
          </a:stretch>
        </p:blipFill>
        <p:spPr>
          <a:xfrm>
            <a:off x="4916363" y="1830853"/>
            <a:ext cx="355500" cy="355500"/>
          </a:xfrm>
          <a:prstGeom prst="rect">
            <a:avLst/>
          </a:prstGeom>
        </p:spPr>
      </p:pic>
      <p:pic>
        <p:nvPicPr>
          <p:cNvPr id="5" name="Image 3" descr="preencoded.png">    </p:cNvPr>
          <p:cNvPicPr>
            <a:picLocks noChangeAspect="1"/>
          </p:cNvPicPr>
          <p:nvPr/>
        </p:nvPicPr>
        <p:blipFill>
          <a:blip r:embed="rId4"/>
          <a:stretch>
            <a:fillRect/>
          </a:stretch>
        </p:blipFill>
        <p:spPr>
          <a:xfrm>
            <a:off x="575474" y="3522721"/>
            <a:ext cx="376800" cy="334933"/>
          </a:xfrm>
          <a:prstGeom prst="rect">
            <a:avLst/>
          </a:prstGeom>
        </p:spPr>
      </p:pic>
      <p:pic>
        <p:nvPicPr>
          <p:cNvPr id="6" name="Image 4" descr="preencoded.png">    </p:cNvPr>
          <p:cNvPicPr>
            <a:picLocks noChangeAspect="1"/>
          </p:cNvPicPr>
          <p:nvPr/>
        </p:nvPicPr>
        <p:blipFill>
          <a:blip r:embed="rId5"/>
          <a:stretch>
            <a:fillRect/>
          </a:stretch>
        </p:blipFill>
        <p:spPr>
          <a:xfrm>
            <a:off x="4916361" y="3512438"/>
            <a:ext cx="355500" cy="355500"/>
          </a:xfrm>
          <a:prstGeom prst="rect">
            <a:avLst/>
          </a:prstGeom>
        </p:spPr>
      </p:pic>
      <p:sp>
        <p:nvSpPr>
          <p:cNvPr id="7" name="Text 0"/>
          <p:cNvSpPr txBox="1"/>
          <p:nvPr/>
        </p:nvSpPr>
        <p:spPr>
          <a:xfrm>
            <a:off x="697950" y="692900"/>
            <a:ext cx="7748100" cy="6723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Что показывает невидимый каркас галактик
</a:t>
            </a:r>
            <a:endParaRPr lang="en-US" sz="2500" dirty="0"/>
          </a:p>
        </p:txBody>
      </p:sp>
      <p:sp>
        <p:nvSpPr>
          <p:cNvPr id="8" name="Text 1"/>
          <p:cNvSpPr txBox="1"/>
          <p:nvPr/>
        </p:nvSpPr>
        <p:spPr>
          <a:xfrm>
            <a:off x="1094925" y="1830750"/>
            <a:ext cx="2987700" cy="3555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Гало тёмной материи
</a:t>
            </a:r>
            <a:endParaRPr lang="en-US" sz="1400" dirty="0"/>
          </a:p>
        </p:txBody>
      </p:sp>
      <p:sp>
        <p:nvSpPr>
          <p:cNvPr id="9" name="Text 2"/>
          <p:cNvSpPr txBox="1"/>
          <p:nvPr/>
        </p:nvSpPr>
        <p:spPr>
          <a:xfrm>
            <a:off x="580700" y="2364500"/>
            <a:ext cx="3501900" cy="8037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Тёмная материя образует протяжённое гало вокруг галактики. Именно в его гравитационной яме обычный газ собирается в устойчивую систему и может продолжать уплотняться.
</a:t>
            </a:r>
            <a:endParaRPr lang="en-US" sz="1200" dirty="0"/>
          </a:p>
        </p:txBody>
      </p:sp>
      <p:sp>
        <p:nvSpPr>
          <p:cNvPr id="10" name="Text 3"/>
          <p:cNvSpPr txBox="1"/>
          <p:nvPr/>
        </p:nvSpPr>
        <p:spPr>
          <a:xfrm>
            <a:off x="5425150" y="1830750"/>
            <a:ext cx="2987700" cy="3555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Быстрое вращение окраин
</a:t>
            </a:r>
            <a:endParaRPr lang="en-US" sz="1400" dirty="0"/>
          </a:p>
        </p:txBody>
      </p:sp>
      <p:sp>
        <p:nvSpPr>
          <p:cNvPr id="11" name="Text 4"/>
          <p:cNvSpPr txBox="1"/>
          <p:nvPr/>
        </p:nvSpPr>
        <p:spPr>
          <a:xfrm>
            <a:off x="4910925" y="2364500"/>
            <a:ext cx="3501900" cy="8037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Во внешних областях галактик звёзды движутся слишком быстро для видимой массы. Этот факт указывает на дополнительную невидимую массу, удерживающую систему от распада.
</a:t>
            </a:r>
            <a:endParaRPr lang="en-US" sz="1200" dirty="0"/>
          </a:p>
        </p:txBody>
      </p:sp>
      <p:sp>
        <p:nvSpPr>
          <p:cNvPr id="12" name="Text 5"/>
          <p:cNvSpPr txBox="1"/>
          <p:nvPr/>
        </p:nvSpPr>
        <p:spPr>
          <a:xfrm>
            <a:off x="1094925" y="3512325"/>
            <a:ext cx="2987700" cy="3555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Рост из малых сгущений
</a:t>
            </a:r>
            <a:endParaRPr lang="en-US" sz="1400" dirty="0"/>
          </a:p>
        </p:txBody>
      </p:sp>
      <p:sp>
        <p:nvSpPr>
          <p:cNvPr id="13" name="Text 6"/>
          <p:cNvSpPr txBox="1"/>
          <p:nvPr/>
        </p:nvSpPr>
        <p:spPr>
          <a:xfrm>
            <a:off x="580700" y="4049400"/>
            <a:ext cx="3501900" cy="8037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Крошечные первичные неоднородности вещества смогли вырасти в крупные структуры только потому, что тёмная материя начала притягивать вещество раньше обычного газа.
</a:t>
            </a:r>
            <a:endParaRPr lang="en-US" sz="1200" dirty="0"/>
          </a:p>
        </p:txBody>
      </p:sp>
      <p:sp>
        <p:nvSpPr>
          <p:cNvPr id="14" name="Text 7"/>
          <p:cNvSpPr txBox="1"/>
          <p:nvPr/>
        </p:nvSpPr>
        <p:spPr>
          <a:xfrm>
            <a:off x="5425150" y="3512325"/>
            <a:ext cx="2987700" cy="3555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Стабильность больших структур
</a:t>
            </a:r>
            <a:endParaRPr lang="en-US" sz="1400" dirty="0"/>
          </a:p>
        </p:txBody>
      </p:sp>
      <p:sp>
        <p:nvSpPr>
          <p:cNvPr id="15" name="Text 8"/>
          <p:cNvSpPr txBox="1"/>
          <p:nvPr/>
        </p:nvSpPr>
        <p:spPr>
          <a:xfrm>
            <a:off x="4910925" y="4049425"/>
            <a:ext cx="3501900" cy="8037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Без тёмной материи было бы трудно объяснить, почему галактики сохраняют целостность на протяжении миллиардов лет и продолжают расти за счёт притока вещества и слияний.
</a:t>
            </a:r>
            <a:endParaRPr lang="en-US" sz="1200" dirty="0"/>
          </a:p>
        </p:txBody>
      </p:sp>
      <p:sp>
        <p:nvSpPr>
          <p:cNvPr id="16" name="Text 9"/>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12</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1115" y="517000"/>
            <a:ext cx="4893520" cy="3621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
        <p:nvSpPr>
          <p:cNvPr id="5" name="Text 1"/>
          <p:cNvSpPr txBox="1"/>
          <p:nvPr/>
        </p:nvSpPr>
        <p:spPr>
          <a:xfrm>
            <a:off x="4100775" y="4274962"/>
            <a:ext cx="48147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Обобщение по данным наблюдений звёздных популяций в галактиках; иллюстративная схема
</a:t>
            </a:r>
            <a:endParaRPr lang="en-US" sz="800" dirty="0"/>
          </a:p>
        </p:txBody>
      </p:sp>
      <p:sp>
        <p:nvSpPr>
          <p:cNvPr id="6" name="Text 2"/>
          <p:cNvSpPr txBox="1"/>
          <p:nvPr/>
        </p:nvSpPr>
        <p:spPr>
          <a:xfrm>
            <a:off x="158750" y="5170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Эволюция цвета галактик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Цвет зависит не только от возраста звёзд, но и от того, насколько активно система пополняется свежим газом и формирует новые звёзды.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Голубой цвет связан с молодой активной системой, а красный — с более старым и спокойным звёздным населением.
</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436875" y="207975"/>
            <a:ext cx="8230500" cy="8385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Металличность как след звёздной истории
</a:t>
            </a:r>
            <a:endParaRPr lang="en-US" sz="2500" dirty="0"/>
          </a:p>
        </p:txBody>
      </p:sp>
      <p:sp>
        <p:nvSpPr>
          <p:cNvPr id="12"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
        <p:nvSpPr>
          <p:cNvPr id="13" name="Text 2"/>
          <p:cNvSpPr txBox="1"/>
          <p:nvPr/>
        </p:nvSpPr>
        <p:spPr>
          <a:xfrm>
            <a:off x="436875" y="1907500"/>
            <a:ext cx="40302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Металличность описывает долю элементов тяжелее гелия в звёздах и газе галактики. Чем выше этот показатель, тем больше поколений звёзд уже успело пройти.
</a:t>
            </a:r>
            <a:endParaRPr lang="en-US" sz="900" dirty="0"/>
          </a:p>
        </p:txBody>
      </p:sp>
      <p:sp>
        <p:nvSpPr>
          <p:cNvPr id="14" name="Text 3"/>
          <p:cNvSpPr txBox="1"/>
          <p:nvPr/>
        </p:nvSpPr>
        <p:spPr>
          <a:xfrm>
            <a:off x="1027060" y="1361525"/>
            <a:ext cx="34401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Что означает показатель
</a:t>
            </a:r>
            <a:endParaRPr lang="en-US" sz="1100" dirty="0"/>
          </a:p>
        </p:txBody>
      </p:sp>
      <p:sp>
        <p:nvSpPr>
          <p:cNvPr id="15" name="Text 4"/>
          <p:cNvSpPr txBox="1"/>
          <p:nvPr/>
        </p:nvSpPr>
        <p:spPr>
          <a:xfrm>
            <a:off x="4637100" y="1907500"/>
            <a:ext cx="40302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Звёзды возвращают в межзвёздную среду углерод, кислород, железо и другие элементы через звёздные ветры и взрывы сверхновых. Так газ постепенно обогащается.
</a:t>
            </a:r>
            <a:endParaRPr lang="en-US" sz="900" dirty="0"/>
          </a:p>
        </p:txBody>
      </p:sp>
      <p:sp>
        <p:nvSpPr>
          <p:cNvPr id="16" name="Text 5"/>
          <p:cNvSpPr txBox="1"/>
          <p:nvPr/>
        </p:nvSpPr>
        <p:spPr>
          <a:xfrm>
            <a:off x="5227285" y="1361525"/>
            <a:ext cx="34401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Как элементы попадают в газ
</a:t>
            </a:r>
            <a:endParaRPr lang="en-US" sz="1100" dirty="0"/>
          </a:p>
        </p:txBody>
      </p:sp>
      <p:sp>
        <p:nvSpPr>
          <p:cNvPr id="17" name="Text 6"/>
          <p:cNvSpPr txBox="1"/>
          <p:nvPr/>
        </p:nvSpPr>
        <p:spPr>
          <a:xfrm>
            <a:off x="436875" y="3617550"/>
            <a:ext cx="40302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У первых галактик металличность была низкой, потому что тяжёлые элементы ещё почти не накопились. Их вещество состояло главным образом из водорода и гелия.
</a:t>
            </a:r>
            <a:endParaRPr lang="en-US" sz="900" dirty="0"/>
          </a:p>
        </p:txBody>
      </p:sp>
      <p:sp>
        <p:nvSpPr>
          <p:cNvPr id="18" name="Text 7"/>
          <p:cNvSpPr txBox="1"/>
          <p:nvPr/>
        </p:nvSpPr>
        <p:spPr>
          <a:xfrm>
            <a:off x="1027060" y="3071575"/>
            <a:ext cx="34401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Ранние галактики
</a:t>
            </a:r>
            <a:endParaRPr lang="en-US" sz="1100" dirty="0"/>
          </a:p>
        </p:txBody>
      </p:sp>
      <p:sp>
        <p:nvSpPr>
          <p:cNvPr id="19" name="Text 8"/>
          <p:cNvSpPr txBox="1"/>
          <p:nvPr/>
        </p:nvSpPr>
        <p:spPr>
          <a:xfrm>
            <a:off x="4637100" y="3617550"/>
            <a:ext cx="40302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Высокая металличность показывает длительную и сложную историю звездообразования. По ней астрономы оценивают, сколько циклов рождения и гибели звёзд пережила галактика.
</a:t>
            </a:r>
            <a:endParaRPr lang="en-US" sz="900" dirty="0"/>
          </a:p>
        </p:txBody>
      </p:sp>
      <p:sp>
        <p:nvSpPr>
          <p:cNvPr id="20" name="Text 9"/>
          <p:cNvSpPr txBox="1"/>
          <p:nvPr/>
        </p:nvSpPr>
        <p:spPr>
          <a:xfrm>
            <a:off x="5227285" y="3071575"/>
            <a:ext cx="34401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Почему это важно
</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675" y="1132744"/>
            <a:ext cx="8376000" cy="3354212"/>
          </a:xfrm>
          <a:prstGeom prst="rect">
            <a:avLst/>
          </a:prstGeom>
        </p:spPr>
      </p:pic>
      <p:sp>
        <p:nvSpPr>
          <p:cNvPr id="4" name="Text 0"/>
          <p:cNvSpPr txBox="1"/>
          <p:nvPr/>
        </p:nvSpPr>
        <p:spPr>
          <a:xfrm>
            <a:off x="354675" y="152650"/>
            <a:ext cx="8376000" cy="384900"/>
          </a:xfrm>
          <a:prstGeom prst="rect">
            <a:avLst/>
          </a:prstGeom>
          <a:noFill/>
          <a:ln/>
        </p:spPr>
        <p:txBody>
          <a:bodyPr wrap="square" lIns="0" tIns="0" rIns="0" bIns="0" rtlCol="0" anchor="t"/>
          <a:lstStyle/>
          <a:p>
            <a:pPr algn="l" indent="0" marL="0">
              <a:lnSpc>
                <a:spcPct val="120000"/>
              </a:lnSpc>
              <a:buNone/>
            </a:pPr>
            <a:r>
              <a:rPr lang="en-US" sz="2500" b="1" dirty="0">
                <a:solidFill>
                  <a:srgbClr val="A6BFA5"/>
                </a:solidFill>
                <a:latin typeface="Arial" pitchFamily="34" charset="0"/>
                <a:ea typeface="Arial" pitchFamily="34" charset="-122"/>
                <a:cs typeface="Arial" pitchFamily="34" charset="-120"/>
              </a:rPr>
              <a:t>Переход галактики к спокойной стадии
</a:t>
            </a:r>
            <a:endParaRPr lang="en-US" sz="2500" dirty="0"/>
          </a:p>
        </p:txBody>
      </p:sp>
      <p:sp>
        <p:nvSpPr>
          <p:cNvPr id="5"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6" name="Text 2"/>
          <p:cNvSpPr txBox="1"/>
          <p:nvPr/>
        </p:nvSpPr>
        <p:spPr>
          <a:xfrm>
            <a:off x="354675" y="642225"/>
            <a:ext cx="8376000" cy="384900"/>
          </a:xfrm>
          <a:prstGeom prst="rect">
            <a:avLst/>
          </a:prstGeom>
          <a:noFill/>
          <a:ln/>
        </p:spPr>
        <p:txBody>
          <a:bodyPr wrap="square" lIns="0" tIns="0" rIns="0" bIns="0" rtlCol="0" anchor="t"/>
          <a:lstStyle/>
          <a:p>
            <a:pPr algn="l" indent="0" marL="0">
              <a:lnSpc>
                <a:spcPct val="100000"/>
              </a:lnSpc>
              <a:buNone/>
            </a:pPr>
            <a:r>
              <a:rPr lang="en-US" sz="1514" dirty="0">
                <a:solidFill>
                  <a:srgbClr val="000000"/>
                </a:solidFill>
                <a:latin typeface="Arial" pitchFamily="34" charset="0"/>
                <a:ea typeface="Arial" pitchFamily="34" charset="-122"/>
                <a:cs typeface="Arial" pitchFamily="34" charset="-120"/>
              </a:rPr>
              <a:t>Схема отражает общий сценарий: от уменьшения запаса холодного газа до доминирования старых звёзд и попадания в «красную последовательность».
</a:t>
            </a:r>
            <a:endParaRPr lang="en-US" sz="1514"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60500" y="767988"/>
            <a:ext cx="3597300" cy="3590274"/>
          </a:xfrm>
          <a:prstGeom prst="rect">
            <a:avLst/>
          </a:prstGeom>
        </p:spPr>
      </p:pic>
      <p:sp>
        <p:nvSpPr>
          <p:cNvPr id="7" name="Text 0"/>
          <p:cNvSpPr txBox="1"/>
          <p:nvPr/>
        </p:nvSpPr>
        <p:spPr>
          <a:xfrm>
            <a:off x="14075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
        <p:nvSpPr>
          <p:cNvPr id="8" name="Text 1"/>
          <p:cNvSpPr txBox="1"/>
          <p:nvPr/>
        </p:nvSpPr>
        <p:spPr>
          <a:xfrm>
            <a:off x="4267100" y="767001"/>
            <a:ext cx="4524900" cy="1018531"/>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Спиральная структура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Млечный Путь относится к спиральным галактикам с диском, рукавами и перемычкой. В его центральной области сосредоточены более плотные звёздные скопления и сложные движения газа.
</a:t>
            </a:r>
            <a:endParaRPr lang="en-US" sz="1300" dirty="0"/>
          </a:p>
        </p:txBody>
      </p:sp>
      <p:sp>
        <p:nvSpPr>
          <p:cNvPr id="9" name="Text 2"/>
          <p:cNvSpPr txBox="1"/>
          <p:nvPr/>
        </p:nvSpPr>
        <p:spPr>
          <a:xfrm>
            <a:off x="4267100" y="2005032"/>
            <a:ext cx="4524900" cy="1018531"/>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Долгое формирование диска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Современный вид нашей Галактики складывался постепенно в течение миллиардов лет. Рождение звёзд, приток газа и небольшие слияния последовательно перестраивали её структуру.
</a:t>
            </a:r>
            <a:endParaRPr lang="en-US" sz="1300" dirty="0"/>
          </a:p>
        </p:txBody>
      </p:sp>
      <p:sp>
        <p:nvSpPr>
          <p:cNvPr id="10" name="Text 3"/>
          <p:cNvSpPr txBox="1"/>
          <p:nvPr/>
        </p:nvSpPr>
        <p:spPr>
          <a:xfrm>
            <a:off x="4267100" y="3225497"/>
            <a:ext cx="4524900" cy="1018531"/>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Будущее столкновение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 современным оценкам, через 4–5 млрд лет Млечный Путь сблизится с Андромедой и затем сольётся с ней. Это событие радикально изменит форму и динамику обеих систем.
</a:t>
            </a:r>
            <a:endParaRPr lang="en-US" sz="1300" dirty="0"/>
          </a:p>
        </p:txBody>
      </p:sp>
      <p:sp>
        <p:nvSpPr>
          <p:cNvPr id="11" name="Text 4"/>
          <p:cNvSpPr txBox="1"/>
          <p:nvPr/>
        </p:nvSpPr>
        <p:spPr>
          <a:xfrm>
            <a:off x="360500" y="-60526"/>
            <a:ext cx="8433000" cy="5697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Млечный Путь как пример эволюции галактики
</a:t>
            </a: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44775" y="1226022"/>
            <a:ext cx="4788300" cy="2640607"/>
          </a:xfrm>
          <a:prstGeom prst="rect">
            <a:avLst/>
          </a:prstGeom>
        </p:spPr>
      </p:pic>
      <p:sp>
        <p:nvSpPr>
          <p:cNvPr id="4" name="Text 0"/>
          <p:cNvSpPr txBox="1"/>
          <p:nvPr/>
        </p:nvSpPr>
        <p:spPr>
          <a:xfrm>
            <a:off x="354675" y="152650"/>
            <a:ext cx="8119200" cy="384900"/>
          </a:xfrm>
          <a:prstGeom prst="rect">
            <a:avLst/>
          </a:prstGeom>
          <a:noFill/>
          <a:ln/>
        </p:spPr>
        <p:txBody>
          <a:bodyPr wrap="square" lIns="0" tIns="0" rIns="0" bIns="0" rtlCol="0" anchor="t"/>
          <a:lstStyle/>
          <a:p>
            <a:pPr algn="l" indent="0" marL="0">
              <a:lnSpc>
                <a:spcPct val="120000"/>
              </a:lnSpc>
              <a:buNone/>
            </a:pPr>
            <a:r>
              <a:rPr lang="en-US" sz="2500" b="1" dirty="0">
                <a:solidFill>
                  <a:srgbClr val="A6BFA5"/>
                </a:solidFill>
                <a:latin typeface="Arial" pitchFamily="34" charset="0"/>
                <a:ea typeface="Arial" pitchFamily="34" charset="-122"/>
                <a:cs typeface="Arial" pitchFamily="34" charset="-120"/>
              </a:rPr>
              <a:t>Как астрономы изучают эволюцию галактик
</a:t>
            </a:r>
            <a:endParaRPr lang="en-US" sz="2500" dirty="0"/>
          </a:p>
        </p:txBody>
      </p:sp>
      <p:sp>
        <p:nvSpPr>
          <p:cNvPr id="5" name="Text 1"/>
          <p:cNvSpPr txBox="1"/>
          <p:nvPr/>
        </p:nvSpPr>
        <p:spPr>
          <a:xfrm>
            <a:off x="244766" y="4294387"/>
            <a:ext cx="3902100" cy="123000"/>
          </a:xfrm>
          <a:prstGeom prst="rect">
            <a:avLst/>
          </a:prstGeom>
          <a:noFill/>
          <a:ln/>
        </p:spPr>
        <p:txBody>
          <a:bodyPr wrap="square" lIns="0" tIns="0" rIns="0" bIns="0" rtlCol="0" anchor="t"/>
          <a:lstStyle/>
          <a:p>
            <a:pPr algn="l" indent="0" marL="0">
              <a:lnSpc>
                <a:spcPct val="150041"/>
              </a:lnSpc>
              <a:buNone/>
            </a:pPr>
            <a:r>
              <a:rPr lang="en-US" sz="645" i="1" dirty="0">
                <a:solidFill>
                  <a:srgbClr val="000000"/>
                </a:solidFill>
                <a:latin typeface="Arial" pitchFamily="34" charset="0"/>
                <a:ea typeface="Arial" pitchFamily="34" charset="-122"/>
                <a:cs typeface="Arial" pitchFamily="34" charset="-120"/>
              </a:rPr>
              <a:t>Обобщение методов наблюдательной астрономии
</a:t>
            </a:r>
            <a:endParaRPr lang="en-US" sz="645" dirty="0"/>
          </a:p>
        </p:txBody>
      </p:sp>
      <p:sp>
        <p:nvSpPr>
          <p:cNvPr id="6" name="Text 2"/>
          <p:cNvSpPr txBox="1"/>
          <p:nvPr/>
        </p:nvSpPr>
        <p:spPr>
          <a:xfrm>
            <a:off x="5233725" y="825975"/>
            <a:ext cx="3708000" cy="3545400"/>
          </a:xfrm>
          <a:prstGeom prst="rect">
            <a:avLst/>
          </a:prstGeom>
          <a:noFill/>
          <a:ln/>
        </p:spPr>
        <p:txBody>
          <a:bodyPr wrap="square" lIns="0" tIns="0" rIns="0" bIns="0" rtlCol="0" anchor="ctr"/>
          <a:lstStyle/>
          <a:p>
            <a:pPr algn="l" indent="0" marL="0">
              <a:lnSpc>
                <a:spcPct val="150041"/>
              </a:lnSpc>
              <a:buNone/>
            </a:pPr>
            <a:r>
              <a:rPr lang="en-US" sz="1400" dirty="0">
                <a:solidFill>
                  <a:srgbClr val="000000"/>
                </a:solidFill>
                <a:latin typeface="Arial" pitchFamily="34" charset="0"/>
                <a:ea typeface="Arial" pitchFamily="34" charset="-122"/>
                <a:cs typeface="Arial" pitchFamily="34" charset="-120"/>
              </a:rPr>
              <a:t>Разные методы дают разные части одной картины: от состава газа и звёзд до расстояния, движения и структуры очень далёких объектов.
</a:t>
            </a:r>
            <a:pPr algn="l" indent="0" marL="0">
              <a:lnSpc>
                <a:spcPct val="150041"/>
              </a:lnSpc>
              <a:buNone/>
            </a:pPr>
            <a:r>
              <a:rPr lang="en-US" sz="15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00000"/>
                </a:solidFill>
                <a:latin typeface="Arial" pitchFamily="34" charset="0"/>
                <a:ea typeface="Arial" pitchFamily="34" charset="-122"/>
                <a:cs typeface="Arial" pitchFamily="34" charset="-120"/>
              </a:rPr>
              <a:t>Методы дополняют друг друга: одни показывают физические свойства вещества, другие — самые ранние и слабые галактики во Вселенной.
</a:t>
            </a:r>
            <a:endParaRPr lang="en-US" sz="1400" dirty="0"/>
          </a:p>
        </p:txBody>
      </p:sp>
      <p:sp>
        <p:nvSpPr>
          <p:cNvPr id="7" name="Text 3"/>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1115" y="517000"/>
            <a:ext cx="4893520" cy="3621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5" name="Text 1"/>
          <p:cNvSpPr txBox="1"/>
          <p:nvPr/>
        </p:nvSpPr>
        <p:spPr>
          <a:xfrm>
            <a:off x="4100775" y="4274962"/>
            <a:ext cx="48147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Качественная схема по результатам наблюдений галактик на разных красных смещениях
</a:t>
            </a:r>
            <a:endParaRPr lang="en-US" sz="800" dirty="0"/>
          </a:p>
        </p:txBody>
      </p:sp>
      <p:sp>
        <p:nvSpPr>
          <p:cNvPr id="6" name="Text 2"/>
          <p:cNvSpPr txBox="1"/>
          <p:nvPr/>
        </p:nvSpPr>
        <p:spPr>
          <a:xfrm>
            <a:off x="158750" y="5170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Как менялось распределение галактик по эпохам Вселенной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Переход от компактных протогалактик к зрелым системам происходил неравномерно: наиболее интенсивный рост пришёлся на промежуточный этап космической истории.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Пик роста галактик был в прошлом; в современной Вселенной преобладает более спокойное развитие и снижение темпа звездообразования.
</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18025" y="1249063"/>
            <a:ext cx="323400" cy="32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38238" y="2966938"/>
            <a:ext cx="282975" cy="3234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926038" y="1276603"/>
            <a:ext cx="335400" cy="26832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4932038" y="2966938"/>
            <a:ext cx="323400" cy="3234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sp>
        <p:nvSpPr>
          <p:cNvPr id="15" name="Text 0"/>
          <p:cNvSpPr txBox="1"/>
          <p:nvPr/>
        </p:nvSpPr>
        <p:spPr>
          <a:xfrm>
            <a:off x="436875" y="1930500"/>
            <a:ext cx="3846900" cy="680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Холодный газ — это основное сырьё для новых звёзд. Если его поступление продолжается, галактика сохраняет активность дольше и наращивает звёздную массу.
</a:t>
            </a:r>
            <a:endParaRPr lang="en-US" sz="1100" dirty="0"/>
          </a:p>
        </p:txBody>
      </p:sp>
      <p:sp>
        <p:nvSpPr>
          <p:cNvPr id="16" name="Text 1"/>
          <p:cNvSpPr txBox="1"/>
          <p:nvPr/>
        </p:nvSpPr>
        <p:spPr>
          <a:xfrm>
            <a:off x="1136600" y="1226400"/>
            <a:ext cx="3147000" cy="3849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Поступление газа
</a:t>
            </a:r>
            <a:endParaRPr lang="en-US" sz="1300" dirty="0"/>
          </a:p>
        </p:txBody>
      </p:sp>
      <p:sp>
        <p:nvSpPr>
          <p:cNvPr id="17" name="Text 2"/>
          <p:cNvSpPr txBox="1"/>
          <p:nvPr/>
        </p:nvSpPr>
        <p:spPr>
          <a:xfrm>
            <a:off x="436875" y="3665371"/>
            <a:ext cx="3846900" cy="680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Сверхновые и активные ядра нагревают и выдувают газ, ограничивая дальнейшее рождение звёзд. Этот механизм помогает галактикам переходить к более спокойной стадии.
</a:t>
            </a:r>
            <a:endParaRPr lang="en-US" sz="1100" dirty="0"/>
          </a:p>
        </p:txBody>
      </p:sp>
      <p:sp>
        <p:nvSpPr>
          <p:cNvPr id="18" name="Text 3"/>
          <p:cNvSpPr txBox="1"/>
          <p:nvPr/>
        </p:nvSpPr>
        <p:spPr>
          <a:xfrm>
            <a:off x="1136600" y="2944275"/>
            <a:ext cx="3147000" cy="3849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Обратная связь
</a:t>
            </a:r>
            <a:endParaRPr lang="en-US" sz="1300" dirty="0"/>
          </a:p>
        </p:txBody>
      </p:sp>
      <p:sp>
        <p:nvSpPr>
          <p:cNvPr id="19" name="Text 4"/>
          <p:cNvSpPr txBox="1"/>
          <p:nvPr/>
        </p:nvSpPr>
        <p:spPr>
          <a:xfrm>
            <a:off x="4837650" y="1930500"/>
            <a:ext cx="3873300" cy="680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Столкновения и слияния меняют форму, запускают всплески звездообразования и перераспределяют вещество. Они особенно заметны в ранней Вселенной, когда галактики встречались чаще.
</a:t>
            </a:r>
            <a:endParaRPr lang="en-US" sz="1100" dirty="0"/>
          </a:p>
        </p:txBody>
      </p:sp>
      <p:sp>
        <p:nvSpPr>
          <p:cNvPr id="20" name="Text 5"/>
          <p:cNvSpPr txBox="1"/>
          <p:nvPr/>
        </p:nvSpPr>
        <p:spPr>
          <a:xfrm>
            <a:off x="5550724" y="1226400"/>
            <a:ext cx="3147000" cy="3849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Слияния
</a:t>
            </a:r>
            <a:endParaRPr lang="en-US" sz="1300" dirty="0"/>
          </a:p>
        </p:txBody>
      </p:sp>
      <p:sp>
        <p:nvSpPr>
          <p:cNvPr id="21" name="Text 6"/>
          <p:cNvSpPr txBox="1"/>
          <p:nvPr/>
        </p:nvSpPr>
        <p:spPr>
          <a:xfrm>
            <a:off x="4837650" y="3665372"/>
            <a:ext cx="3873300" cy="680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Хотя законы эволюции едины, каждая галактика проходит собственный путь. Итог зависит от того, как сочетаются приток вещества, столкновения и энергия внутренних источников.
</a:t>
            </a:r>
            <a:endParaRPr lang="en-US" sz="1100" dirty="0"/>
          </a:p>
        </p:txBody>
      </p:sp>
      <p:sp>
        <p:nvSpPr>
          <p:cNvPr id="22" name="Text 7"/>
          <p:cNvSpPr txBox="1"/>
          <p:nvPr/>
        </p:nvSpPr>
        <p:spPr>
          <a:xfrm>
            <a:off x="5550724" y="2944275"/>
            <a:ext cx="3147000" cy="3849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Уникальная история
</a:t>
            </a:r>
            <a:endParaRPr lang="en-US" sz="1300" dirty="0"/>
          </a:p>
        </p:txBody>
      </p:sp>
      <p:sp>
        <p:nvSpPr>
          <p:cNvPr id="23" name="Text 8"/>
          <p:cNvSpPr txBox="1"/>
          <p:nvPr/>
        </p:nvSpPr>
        <p:spPr>
          <a:xfrm>
            <a:off x="14075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24" name="Text 9"/>
          <p:cNvSpPr txBox="1"/>
          <p:nvPr/>
        </p:nvSpPr>
        <p:spPr>
          <a:xfrm>
            <a:off x="436875" y="404025"/>
            <a:ext cx="8449200" cy="384900"/>
          </a:xfrm>
          <a:prstGeom prst="rect">
            <a:avLst/>
          </a:prstGeom>
          <a:noFill/>
          <a:ln/>
        </p:spPr>
        <p:txBody>
          <a:bodyPr wrap="square" lIns="0" tIns="0" rIns="0" bIns="0" rtlCol="0" anchor="ctr"/>
          <a:lstStyle/>
          <a:p>
            <a:pPr algn="l" indent="0" marL="0">
              <a:lnSpc>
                <a:spcPct val="120000"/>
              </a:lnSpc>
              <a:buNone/>
            </a:pPr>
            <a:r>
              <a:rPr lang="en-US" sz="2500" b="1" dirty="0">
                <a:solidFill>
                  <a:srgbClr val="000000"/>
                </a:solidFill>
                <a:latin typeface="Arial" pitchFamily="34" charset="0"/>
                <a:ea typeface="Arial" pitchFamily="34" charset="-122"/>
                <a:cs typeface="Arial" pitchFamily="34" charset="-120"/>
              </a:rPr>
              <a:t>Что определяет судьбу галактики
</a:t>
            </a:r>
            <a:endParaRPr lang="en-US"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A6BFA5"/>
        </a:solidFill>
      </p:bgPr>
    </p:bg>
    <p:spTree>
      <p:nvGrpSpPr>
        <p:cNvPr id="1" name=""/>
        <p:cNvGrpSpPr/>
        <p:nvPr/>
      </p:nvGrpSpPr>
      <p:grpSpPr>
        <a:xfrm>
          <a:off x="0" y="0"/>
          <a:ext cx="0" cy="0"/>
          <a:chOff x="0" y="0"/>
          <a:chExt cx="0" cy="0"/>
        </a:xfrm>
      </p:grpSpPr>
      <p:sp>
        <p:nvSpPr>
          <p:cNvPr id="2" name="Text 0"/>
          <p:cNvSpPr txBox="1"/>
          <p:nvPr/>
        </p:nvSpPr>
        <p:spPr>
          <a:xfrm>
            <a:off x="594375" y="722175"/>
            <a:ext cx="7874100" cy="3748800"/>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Галактики как живая история Вселенной
</a:t>
            </a:r>
            <a:pPr algn="l" indent="0" marL="0">
              <a:lnSpc>
                <a:spcPct val="100000"/>
              </a:lnSpc>
              <a:buNone/>
            </a:pPr>
            <a:r>
              <a:rPr lang="en-US" sz="35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Эволюция галактик показывает, что космос постоянно меняется: системы растут, стареют, сталкиваются и затихают. По их цвету, химическому составу и структуре можно читать историю Вселенной.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2026-05-29T17:25:07Z</dcterms:created>
  <dcterms:modified xsi:type="dcterms:W3CDTF">2026-05-29T17:25:07Z</dcterms:modified>
</cp:coreProperties>
</file>