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организмов: повторение ключевых понятий
</a:t>
            </a:r>
            <a:endParaRPr lang="en-US" sz="1315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жизни организмов — в кратком и ясном обзоре.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 как основа жизни вида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сохраняет вид, а развитие раскрывает его наследственную программу. Понять эти процессы важно для объяснения разнообразия организмов, их приспособленности к среде и закономерностей роста, созревания и старения.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размножения организмов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происходит без слияния гамет и обычно требует только одного родительского организма. Потомки, как правило, сходны с ним по наследственным признакам и быстро увеличивают численность популяции.
</a:t>
            </a:r>
            <a:endParaRPr lang="en-US" sz="1211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связан с образованием гамет и их оплодотворением. В результате возникает зигота с диплоидным набором хромосом, а потомство получает новые сочетания признаков.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4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способов
</a:t>
            </a:r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организмов способы размножения могут чередоваться или дополнять друг друга. Такой подход позволяет сохранять вид в стабильных условиях и одновременно повышать его устойчивость при изменении среды.
</a:t>
            </a:r>
            <a:endParaRPr lang="en-US" sz="119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5"/>
            <a:ext cx="4914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жизненным циклом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размножения зависит от строения организма, условий обитания и особенностей жизненного цикла. Поэтому одна и та же группа может иметь разные стратегии на разных этапах развития.
</a:t>
            </a:r>
            <a:endParaRPr lang="en-US" sz="12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 полового размножения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форм размножения по ключевым признакам и их биологической роли.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выгодно при быстром расселении, а половое — при сохранении разнообразия и приспособляемости.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общей биологии, 10 класс
</a:t>
            </a:r>
            <a:endParaRPr lang="en-US" sz="8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77911"/>
            <a:ext cx="350400" cy="35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289349"/>
            <a:ext cx="350400" cy="35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35827"/>
            <a:ext cx="350400" cy="28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бесполого размножения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надвое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размножаются бактерии и многие простейшие: одна клетка делится на две дочерние. Способ обеспечивает очень быстрый рост численности при благоприятных условиях.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особь формируется как вырост на теле родителя, а затем отделяется или остаётся в колонии. Этот способ характерен для гидры и дрожжей.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служат для расселения и переживания неблагоприятных условий. Оно широко встречается у грибов, мхов и папоротников, где способствует сохранению вида.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новый организм развивается из корня, побега или его части. Такой путь сохраняет наследственные признаки исходного растения и удобен для практики.
</a:t>
            </a:r>
            <a:endParaRPr lang="en-US" sz="9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32432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 клубни помогают растениям переживать неблагоприятный сезон и одновременно служат органами размножения. Из их почек развиваются новые побеги и самостоятельные растения.
</a:t>
            </a:r>
            <a:endParaRPr lang="en-US" sz="7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232218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 клубни
</a:t>
            </a:r>
            <a:endParaRPr lang="en-US" sz="8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73088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и усы особенно хорошо показывают, как растение может быстро занять пространство без семян. У земляники усы образуют новые розетки, а у лука — дочерние луковицы.
</a:t>
            </a:r>
            <a:endParaRPr lang="en-US" sz="7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72874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и усы
</a:t>
            </a:r>
            <a:endParaRPr lang="en-US" sz="831" dirty="0"/>
          </a:p>
        </p:txBody>
      </p:sp>
      <p:sp>
        <p:nvSpPr>
          <p:cNvPr id="12" name="Text 6"/>
          <p:cNvSpPr txBox="1"/>
          <p:nvPr/>
        </p:nvSpPr>
        <p:spPr>
          <a:xfrm>
            <a:off x="360115" y="2913744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размножении черенками используют часть побега, листа или корня. Из неё при благоприятных условиях формируются корни и побег, и появляется новое растение.
</a:t>
            </a:r>
            <a:endParaRPr lang="en-US" sz="731" dirty="0"/>
          </a:p>
        </p:txBody>
      </p:sp>
      <p:sp>
        <p:nvSpPr>
          <p:cNvPr id="13" name="Text 7"/>
          <p:cNvSpPr txBox="1"/>
          <p:nvPr/>
        </p:nvSpPr>
        <p:spPr>
          <a:xfrm>
            <a:off x="360115" y="2713530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
</a:t>
            </a:r>
            <a:endParaRPr lang="en-US" sz="831" dirty="0"/>
          </a:p>
        </p:txBody>
      </p:sp>
      <p:sp>
        <p:nvSpPr>
          <p:cNvPr id="14" name="Text 8"/>
          <p:cNvSpPr txBox="1"/>
          <p:nvPr/>
        </p:nvSpPr>
        <p:spPr>
          <a:xfrm>
            <a:off x="360115" y="3654400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почти полностью сохраняет сортовые свойства, поэтому его широко применяют в садоводстве, сельском хозяйстве и комнатном цветоводстве.
</a:t>
            </a:r>
            <a:endParaRPr lang="en-US" sz="731" dirty="0"/>
          </a:p>
        </p:txBody>
      </p:sp>
      <p:sp>
        <p:nvSpPr>
          <p:cNvPr id="15" name="Text 9"/>
          <p:cNvSpPr txBox="1"/>
          <p:nvPr/>
        </p:nvSpPr>
        <p:spPr>
          <a:xfrm>
            <a:off x="360115" y="3454186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признаков
</a:t>
            </a:r>
            <a:endParaRPr lang="en-US" sz="831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395056"/>
            <a:ext cx="3575837" cy="4249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удобен, когда нужно быстро получить много одинаковых растений. Он позволяет закреплять ценные признаки, но не создаёт наследственного разнообразия, как половое размножение.
</a:t>
            </a:r>
            <a:endParaRPr lang="en-US" sz="7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194842"/>
            <a:ext cx="3575837" cy="141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endParaRPr lang="en-US" sz="8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полового размножения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 образования гамет до начала самостоятельной жизни нового организма.
</a:t>
            </a:r>
            <a:endParaRPr lang="en-US" sz="9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и их особенности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Гаплоидный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содержат одинарный набор хромосом, то есть половину от набора соматических клеток. Это делает их носителями наследственной информации, необходимой для нового организма.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обычно крупная и содержит запас питательных веществ. Эти ресурсы поддерживают ранние этапы развития зародыша до начала его активного питания.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обычно подвижен и приспособлен к доставке наследственного материала к яйцеклетке. Его строение связано с быстрым движением и оплодотворением.
</a:t>
            </a:r>
            <a:endParaRPr lang="en-US" sz="11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слияния гамет восстанавливается диплоидный набор хромосом и образуется зигота. Именно она становится первой клеткой нового многоклеточного организма.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 животных и растений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животных: внутреннее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млекопитающих, птиц и многих пресмыкающихся оплодотворение происходит внутри организма самки, что повышает защиту половых клеток и зародыша на ранних этапах.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248370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животных: внешнее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и земноводных гаметы нередко встречаются в воде вне тела родителей. Такой способ требует условий, при которых клетки не высыхают и могут быстро сблизиться.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0741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цветковых: 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пыльцы на рыльце пестика начинается её прорастание. Образуется пыльцевая трубка, по которой мужские клетки движутся к семязачатку.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731126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цветковых один спермий сливается с яйцеклеткой, а другой участвует в образовании эндосперма. Так формируются зародыш и запас питания для семени.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эмбрионального развития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количество клеток быстро растёт, а затем возрастает специализация клеток и формирование органов.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показывает переход от одной клетки к сложной системе тканей и органов.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«Размножение и развитие»
</a:t>
            </a:r>
            <a:endParaRPr lang="en-US" sz="8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Зародышевые листки и их производные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522870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зародышевый листок закладывает структуры, которые первыми контактируют с внешней средой: эпидермис, нервную систему и органы чувств. От его работы зависит восприятие раздражений и защита тела.
</a:t>
            </a:r>
            <a:endParaRPr lang="en-US" sz="1243" dirty="0"/>
          </a:p>
        </p:txBody>
      </p:sp>
      <p:sp>
        <p:nvSpPr>
          <p:cNvPr id="12" name="Text 3"/>
          <p:cNvSpPr txBox="1"/>
          <p:nvPr/>
        </p:nvSpPr>
        <p:spPr>
          <a:xfrm>
            <a:off x="320775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листок формирует мышцы, кости, соединительную ткань, кровеносную систему и почки. Именно он обеспечивает опору, движение и транспорт веществ, то есть усложняет строение будущего организма.
</a:t>
            </a:r>
            <a:endParaRPr lang="en-US" sz="1243" dirty="0"/>
          </a:p>
        </p:txBody>
      </p:sp>
      <p:sp>
        <p:nvSpPr>
          <p:cNvPr id="13" name="Text 4"/>
          <p:cNvSpPr txBox="1"/>
          <p:nvPr/>
        </p:nvSpPr>
        <p:spPr>
          <a:xfrm>
            <a:off x="605550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листок становится основой эпителия пищеварительной трубки и дыхательных путей. Из него развиваются органы, связанные с питанием и газообменом, поэтому он особенно важен для обмена веществ.
</a:t>
            </a:r>
            <a:endParaRPr lang="en-US" sz="12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 организма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59988" y="1454562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Постэмбриональное развитие начинается после рождения или вылупления и продолжается всю жизнь. В этот период организм увеличивается в размерах, совершенствует работу органов и постепенно выходит на половозрелый уровень.
</a:t>
            </a:r>
            <a:endParaRPr lang="en-US" sz="931" dirty="0"/>
          </a:p>
        </p:txBody>
      </p:sp>
      <p:sp>
        <p:nvSpPr>
          <p:cNvPr id="9" name="Text 3"/>
          <p:cNvSpPr txBox="1"/>
          <p:nvPr/>
        </p:nvSpPr>
        <p:spPr>
          <a:xfrm>
            <a:off x="359988" y="1189625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 рождения
</a:t>
            </a:r>
            <a:endParaRPr lang="en-US" sz="1031" dirty="0"/>
          </a:p>
        </p:txBody>
      </p:sp>
      <p:sp>
        <p:nvSpPr>
          <p:cNvPr id="10" name="Text 4"/>
          <p:cNvSpPr txBox="1"/>
          <p:nvPr/>
        </p:nvSpPr>
        <p:spPr>
          <a:xfrm>
            <a:off x="359988" y="2351399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этапе созревания формируются признаки, необходимые для размножения: у животных появляются зрелые половые клетки, у растений — органы, обеспечивающие цветение, опыление и образование семян.
</a:t>
            </a:r>
            <a:endParaRPr lang="en-US" sz="931" dirty="0"/>
          </a:p>
        </p:txBody>
      </p:sp>
      <p:sp>
        <p:nvSpPr>
          <p:cNvPr id="11" name="Text 5"/>
          <p:cNvSpPr txBox="1"/>
          <p:nvPr/>
        </p:nvSpPr>
        <p:spPr>
          <a:xfrm>
            <a:off x="359988" y="2086463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созревание
</a:t>
            </a:r>
            <a:endParaRPr lang="en-US" sz="1031" dirty="0"/>
          </a:p>
        </p:txBody>
      </p:sp>
      <p:sp>
        <p:nvSpPr>
          <p:cNvPr id="12" name="Text 6"/>
          <p:cNvSpPr txBox="1"/>
          <p:nvPr/>
        </p:nvSpPr>
        <p:spPr>
          <a:xfrm>
            <a:off x="359988" y="3248225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развитие связано со старением, при котором замедляются обмен веществ, рост и восстановление тканей. Это естественный этап жизненного пути, отражающий постепенное снижение функциональных возможностей.
</a:t>
            </a:r>
            <a:endParaRPr lang="en-US" sz="931" dirty="0"/>
          </a:p>
        </p:txBody>
      </p:sp>
      <p:sp>
        <p:nvSpPr>
          <p:cNvPr id="13" name="Text 7"/>
          <p:cNvSpPr txBox="1"/>
          <p:nvPr/>
        </p:nvSpPr>
        <p:spPr>
          <a:xfrm>
            <a:off x="359988" y="2983289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организма
</a:t>
            </a:r>
            <a:endParaRPr lang="en-US" sz="1031" dirty="0"/>
          </a:p>
        </p:txBody>
      </p:sp>
      <p:sp>
        <p:nvSpPr>
          <p:cNvPr id="14" name="Text 8"/>
          <p:cNvSpPr txBox="1"/>
          <p:nvPr/>
        </p:nvSpPr>
        <p:spPr>
          <a:xfrm>
            <a:off x="359988" y="4145052"/>
            <a:ext cx="4211875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постэмбрионального развития зависят от питания, температуры, влажности, освещения и гормональной регуляции. При неблагоприятных условиях рост замедляется, а сроки созревания могут заметно сдвигаться.
</a:t>
            </a:r>
            <a:endParaRPr lang="en-US" sz="931" dirty="0"/>
          </a:p>
        </p:txBody>
      </p:sp>
      <p:sp>
        <p:nvSpPr>
          <p:cNvPr id="15" name="Text 9"/>
          <p:cNvSpPr txBox="1"/>
          <p:nvPr/>
        </p:nvSpPr>
        <p:spPr>
          <a:xfrm>
            <a:off x="359988" y="3880115"/>
            <a:ext cx="4211875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развития
</a:t>
            </a:r>
            <a:endParaRPr lang="en-US" sz="10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непрямое развитие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 характерно для организмов, у которых молодой особи в основном похожи на взрослых. Непрямое развитие связано с личинкой и последующей перестройкой тела.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непрямое развитие расширяет экологические возможности вида, а прямое обеспечивает более короткий и предсказуемый путь к зрелости.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признаков прямого и непрямого развития
</a:t>
            </a:r>
            <a:endParaRPr lang="en-US" sz="7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915" y="1280368"/>
            <a:ext cx="4083295" cy="3304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как перестройка организма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657775" y="1311375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перестройки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 — это не просто рост, а качественное изменение строения и функций организма. На разных стадиях меняются органы движения, дыхания, питание и даже место обитания.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657775" y="2494054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 земноводных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лягушки головастик живет в воде, дышит жабрами и питается иначе, чем взрослая особь. По мере развития появляются легкие, конечности и меняется образ жизни.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657775" y="3676746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 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 личинка и имаго часто резко различаются по строению и питанию. Такая смена стадий уменьшает конкуренцию между поколениями одного вида и повышает его приспособленность.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покрытосеменных растений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цветка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объединяет мужские и женские органы размножения. Тычинки образуют пыльцу, а пестик содержит семязачатки, где после оплодотворения начинается формирование нового поколения.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 прорастание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пыльцы на рыльце пестика зерно прорастает, образуя пыльцевую трубку. По ней спермии достигают яйцеклетки, не выходя в окружающую среду.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цветковых растений происходит двойное оплодотворение: один спермий сливается с яйцеклеткой, второй — с центральной клеткой. Это обеспечивает развитие зародыша и питательной ткани семени.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и плод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семязачаток превращается в семя, а завязь пестика — в плод. Эти структуры защищают зародыш и способствуют его распространению в природе.
</a:t>
            </a:r>
            <a:endParaRPr lang="en-US" sz="11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8630" y="1311375"/>
            <a:ext cx="448674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разных групп организмов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чередование поколений связано с преобладанием спорофита или гаметофита, а у животных важнейшим признаком становится прямое либо непрямое развитие.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какая стадия доминирует и как это связано со способом размножения и развитием.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«Размножение и развитие организмов»
</a:t>
            </a:r>
            <a:endParaRPr lang="en-US" sz="8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развитие организма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программа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28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начинается с наследственной информации, полученной от родителей. Она определяет общие особенности строения, темпы созревания и потенциальные пределы роста, но не действует изолированно от условий среды.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2060436" y="2352563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 обеспечивает строительный материал и энергию для деления клеток. Для человека особенно важны белки, кальций, железо и витамины, поддерживающие рост, кроветворение и костную ткань.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3760871" y="2352575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влажность влияют на скорость обмена веществ, а значит, и на темпы развития. Отклонение от оптимальных условий может замедлять рост или нарушать нормальное формирование органов.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5461307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суточный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Освещенность и режим сна особенно значимы для человека и многих животных. Они связаны с работой нервной системы, гормональным фоном и согласованностью процессов роста и восстановления.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7161753" y="2352550"/>
            <a:ext cx="16170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эндокринная системы координируют развитие организма. Если их работа нарушена, возможны задержка роста, отклонения созревания и ухудшение общего состояния.
</a:t>
            </a:r>
            <a:endParaRPr lang="en-US" sz="10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роста и развития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сигналы действуют вместе с нервной регуляцией, а питание и среда создают условия для реализации наследственной программы развития.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выраженное влияние оказывают гормоны и нервная система: именно они задают темп роста, сроки созревания и переход к размножению.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роли гормонов, нервной системы, питания и среды
</a:t>
            </a:r>
            <a:endParaRPr lang="en-US" sz="6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 повторения и самопроверки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132" y="1407316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Заполните таблицу для бесполого и полового размножения: число родителей, наличие гамет, скорость увеличения численности и биологическое значение. Отдельно объясните, где важнее наследственная изменчивость.
</a:t>
            </a:r>
            <a:endParaRPr lang="en-US" sz="831" dirty="0"/>
          </a:p>
        </p:txBody>
      </p:sp>
      <p:sp>
        <p:nvSpPr>
          <p:cNvPr id="9" name="Text 3"/>
          <p:cNvSpPr txBox="1"/>
          <p:nvPr/>
        </p:nvSpPr>
        <p:spPr>
          <a:xfrm>
            <a:off x="360132" y="1205630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способы размножения
</a:t>
            </a:r>
            <a:endParaRPr lang="en-US" sz="931" dirty="0"/>
          </a:p>
        </p:txBody>
      </p:sp>
      <p:sp>
        <p:nvSpPr>
          <p:cNvPr id="10" name="Text 4"/>
          <p:cNvSpPr txBox="1"/>
          <p:nvPr/>
        </p:nvSpPr>
        <p:spPr>
          <a:xfrm>
            <a:off x="360132" y="2153418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Расположите стадии эмбрионального развития в правильном порядке и поясните, что происходит на каждом этапе. Особое внимание уделите дроблению, бластуле, гаструле и органогенезу.
</a:t>
            </a:r>
            <a:endParaRPr lang="en-US" sz="831" dirty="0"/>
          </a:p>
        </p:txBody>
      </p:sp>
      <p:sp>
        <p:nvSpPr>
          <p:cNvPr id="11" name="Text 5"/>
          <p:cNvSpPr txBox="1"/>
          <p:nvPr/>
        </p:nvSpPr>
        <p:spPr>
          <a:xfrm>
            <a:off x="360132" y="1951732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 последовательность
</a:t>
            </a:r>
            <a:endParaRPr lang="en-US" sz="931" dirty="0"/>
          </a:p>
        </p:txBody>
      </p:sp>
      <p:sp>
        <p:nvSpPr>
          <p:cNvPr id="12" name="Text 6"/>
          <p:cNvSpPr txBox="1"/>
          <p:nvPr/>
        </p:nvSpPr>
        <p:spPr>
          <a:xfrm>
            <a:off x="360267" y="2899521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примерам животных установите, где развитие прямое, а где непрямое. Обоснуйте ответ по наличию личинки, метаморфоза и сходству молодого организма со взрослым.
</a:t>
            </a:r>
            <a:endParaRPr lang="en-US" sz="831" dirty="0"/>
          </a:p>
        </p:txBody>
      </p:sp>
      <p:sp>
        <p:nvSpPr>
          <p:cNvPr id="13" name="Text 7"/>
          <p:cNvSpPr txBox="1"/>
          <p:nvPr/>
        </p:nvSpPr>
        <p:spPr>
          <a:xfrm>
            <a:off x="360267" y="2697834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тип развития
</a:t>
            </a:r>
            <a:endParaRPr lang="en-US" sz="931" dirty="0"/>
          </a:p>
        </p:txBody>
      </p:sp>
      <p:sp>
        <p:nvSpPr>
          <p:cNvPr id="14" name="Text 8"/>
          <p:cNvSpPr txBox="1"/>
          <p:nvPr/>
        </p:nvSpPr>
        <p:spPr>
          <a:xfrm>
            <a:off x="360267" y="3645623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части цветка с их функциями и назовите производные зародышевых листков. Это поможет увидеть связь между строением органа и дальнейшим развитием организма.
</a:t>
            </a:r>
            <a:endParaRPr lang="en-US" sz="831" dirty="0"/>
          </a:p>
        </p:txBody>
      </p:sp>
      <p:sp>
        <p:nvSpPr>
          <p:cNvPr id="15" name="Text 9"/>
          <p:cNvSpPr txBox="1"/>
          <p:nvPr/>
        </p:nvSpPr>
        <p:spPr>
          <a:xfrm>
            <a:off x="360267" y="3443937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структуры
</a:t>
            </a:r>
            <a:endParaRPr lang="en-US" sz="931" dirty="0"/>
          </a:p>
        </p:txBody>
      </p:sp>
      <p:sp>
        <p:nvSpPr>
          <p:cNvPr id="16" name="Text 10"/>
          <p:cNvSpPr txBox="1"/>
          <p:nvPr/>
        </p:nvSpPr>
        <p:spPr>
          <a:xfrm>
            <a:off x="360132" y="4391725"/>
            <a:ext cx="4211815" cy="4281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жизненные циклы мхов, папоротников и покрытосеменных растений. Определите, какая стадия у них преобладает и как это связано с условиями наземной жизни.
</a:t>
            </a:r>
            <a:endParaRPr lang="en-US" sz="831" dirty="0"/>
          </a:p>
        </p:txBody>
      </p:sp>
      <p:sp>
        <p:nvSpPr>
          <p:cNvPr id="17" name="Text 11"/>
          <p:cNvSpPr txBox="1"/>
          <p:nvPr/>
        </p:nvSpPr>
        <p:spPr>
          <a:xfrm>
            <a:off x="360132" y="4190039"/>
            <a:ext cx="4211815" cy="142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Проанализируйте жизненные циклы
</a:t>
            </a:r>
            <a:endParaRPr lang="en-US" sz="9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развитие: единый путь жизни
</a:t>
            </a:r>
            <a:endParaRPr lang="en-US" sz="1980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сохраняет вид, а развитие раскрывает потенциал организма, формируя его строение и функции. Бесполые и половые способы, эмбриональный и постэмбриональный этапы вместе создают непрерывный жизненный цикл.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2026-06-01T16:18:37Z</dcterms:created>
  <dcterms:modified xsi:type="dcterms:W3CDTF">2026-06-01T16:18:37Z</dcterms:modified>
</cp:coreProperties>
</file>