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94050" y="4044222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473309" y="999811"/>
            <a:ext cx="6197400" cy="262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почва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Заглянем под ноги и узнаем, как почва помогает растениям жить.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почва важна для жизни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даёт растениям воду и питание, удерживает их корни и служит домом для множества маленьких обитателей. Она образуется очень медленно, поэтому беречь её особенно важно.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почва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частицы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почве есть песок, глина и мелкие камешки. Они образуют её твёрдую основу, от которой зависит, насколько земля рыхлая, тяжёлая или хорошо пропускает воду.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Перегной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Перегной появляется из остатков растений и животных. Он делает почву тёмной, мягкой и питательной, а значит, помогает овощам, цветам и деревьям расти лучше.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растениям для роста и питания. Она растворяет полезные вещества в почве, чтобы корни могли их впитать, словно через маленькую подземную трубочку.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находится между частичками почвы. Он нужен корням растений и многим живым существам, которые живут под землёй и тоже дышат.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73053" y="1516558"/>
            <a:ext cx="2975722" cy="30935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Перегной — главное богатство почвы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842397" y="1581930"/>
            <a:ext cx="2034838" cy="1259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он берётся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Перегной образуется, когда опавшие листья, трава, корешки и остатки живых существ постепенно разлагаются. Природа как будто аккуратно собирает всё ненужное и превращает его в пользу.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842397" y="3099882"/>
            <a:ext cx="20348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Помощник урожая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богатой перегноем земле хорошо чувствуют себя овощи, цветы и деревья. Такая почва словно угощает растения вкусным обедом, только без ложек и тарелок.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296211" y="1581931"/>
            <a:ext cx="2037790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 важен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перегной делает почву тёмной, мягкой и особенно плодородной. Чем его больше, тем легче растениям получать питание и тем быстрее они растут.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3295855" y="3099882"/>
            <a:ext cx="20348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запас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Перегной хранит полезные вещества и помогает почве оставаться здоровой. Он поддерживает её жизнь, поэтому его можно назвать настоящим сокровищем под ногами.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1200" y="1443550"/>
            <a:ext cx="422100" cy="422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20637" y="1443550"/>
            <a:ext cx="422100" cy="422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34037" y="1443550"/>
            <a:ext cx="422100" cy="422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53990" y="3061560"/>
            <a:ext cx="422100" cy="422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55812" y="3096348"/>
            <a:ext cx="432900" cy="34632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живёт в почве
</a:t>
            </a:r>
            <a:endParaRPr lang="en-US" sz="2700" dirty="0"/>
          </a:p>
        </p:txBody>
      </p:sp>
      <p:sp>
        <p:nvSpPr>
          <p:cNvPr id="12" name="Text 2"/>
          <p:cNvSpPr txBox="1"/>
          <p:nvPr/>
        </p:nvSpPr>
        <p:spPr>
          <a:xfrm>
            <a:off x="1125800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остатки
</a:t>
            </a:r>
            <a:pPr algn="l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землёй остаются корешки и кусочки прошлых растений. Они постепенно разлагаются и становятся пищей для почвы, помогая ей становиться более плодородной.
</a:t>
            </a:r>
            <a:endParaRPr lang="en-US" sz="1248" dirty="0"/>
          </a:p>
        </p:txBody>
      </p:sp>
      <p:sp>
        <p:nvSpPr>
          <p:cNvPr id="13" name="Text 3"/>
          <p:cNvSpPr txBox="1"/>
          <p:nvPr/>
        </p:nvSpPr>
        <p:spPr>
          <a:xfrm>
            <a:off x="3515250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Дождевые черви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Дождевые черви прокладывают ходы в земле и разрыхляют её. Благодаря им почва лучше пропускает воздух и воду, а корням становится удобнее расти.
</a:t>
            </a:r>
            <a:endParaRPr lang="en-US" sz="1371" dirty="0"/>
          </a:p>
        </p:txBody>
      </p:sp>
      <p:sp>
        <p:nvSpPr>
          <p:cNvPr id="14" name="Text 4"/>
          <p:cNvSpPr txBox="1"/>
          <p:nvPr/>
        </p:nvSpPr>
        <p:spPr>
          <a:xfrm>
            <a:off x="5904675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
</a:t>
            </a:r>
            <a:pPr algn="l" indent="0" marL="0">
              <a:lnSpc>
                <a:spcPct val="100000"/>
              </a:lnSpc>
              <a:buNone/>
            </a:pPr>
            <a:r>
              <a:rPr lang="en-US" sz="10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Муравьи, жуки и их личинки живут в верхнем слое почвы и участвуют в её жизни. Они перемешивают частицы земли и помогают природе работать без отдыха.
</a:t>
            </a:r>
            <a:endParaRPr lang="en-US" sz="1367" dirty="0"/>
          </a:p>
        </p:txBody>
      </p:sp>
      <p:sp>
        <p:nvSpPr>
          <p:cNvPr id="15" name="Text 5"/>
          <p:cNvSpPr txBox="1"/>
          <p:nvPr/>
        </p:nvSpPr>
        <p:spPr>
          <a:xfrm>
            <a:off x="2248600" y="3576400"/>
            <a:ext cx="22497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Микробы
</a:t>
            </a:r>
            <a:pPr algn="l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 бактерии слишком малы, чтобы увидеть их сразу, но их работа очень заметна. Они разлагают остатки растений и превращают их в полезные вещества.
</a:t>
            </a:r>
            <a:endParaRPr lang="en-US" sz="1280" dirty="0"/>
          </a:p>
        </p:txBody>
      </p:sp>
      <p:sp>
        <p:nvSpPr>
          <p:cNvPr id="16" name="Text 6"/>
          <p:cNvSpPr txBox="1"/>
          <p:nvPr/>
        </p:nvSpPr>
        <p:spPr>
          <a:xfrm>
            <a:off x="4655825" y="3573299"/>
            <a:ext cx="2249700" cy="10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Подземный город
</a:t>
            </a:r>
            <a:pPr algn="l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похожа на маленький город под землёй, где у каждого жителя своя работа. Кто-то рыхлит, кто-то разлагает, а кто-то просто делает почву богаче.
</a:t>
            </a:r>
            <a:endParaRPr lang="en-US" sz="142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почва помогает растениям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869950" y="1783996"/>
            <a:ext cx="2966241" cy="1200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Надёжная опора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крепко держатся в почве, как в прочной опоре. Благодаря этому растения не падают и могут спокойно расти вверх, к солнцу.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69950" y="3162704"/>
            <a:ext cx="2966241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для корней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Рыхлая почва пропускает воздух, и корни могут дышать. Если земля слишком плотная, растениям становится трудно развиваться и добывать нужные вещества.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847764" y="1783995"/>
            <a:ext cx="2970544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питание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почвы корни получают воду и минеральные вещества. Это помогает растениям строить стебли, листья и цветы, а не грустно стоять без сил.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47408" y="3162704"/>
            <a:ext cx="2966241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Здоровый рост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почва помогает растениям быть сильными, зелёными и крепкими. В ней им легче расти, цвести и давать плоды без лишних трудностей.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862964" y="1729033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Песчаная почва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почва быстро пропускает воду, поэтому после дождя она быстро высыхает. Но удерживать влагу ей трудно, и растениям в ней часто не хватает воды.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077776" y="1729033"/>
            <a:ext cx="3509012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Глинистая почва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Глинистая почва дольше сохраняет влагу, зато она бывает тяжёлой и плотной. Корням в ней сложнее дышать, если земля слишком сильно слёживается.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2965" y="3299736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Чёрнозём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Чёрнозём считается очень плодородной почвой, потому что в нём много перегноя. Он особенно хорошо подходит для выращивания растений и даёт богатый урожай.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Какая бывает почва
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образуется почва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происходит очень медленно и может занимать сотни лет.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5800" y="1481440"/>
            <a:ext cx="432900" cy="3463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7018" y="1443550"/>
            <a:ext cx="369337" cy="422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60418" y="1443550"/>
            <a:ext cx="369337" cy="422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53990" y="3061560"/>
            <a:ext cx="422100" cy="422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61212" y="3058458"/>
            <a:ext cx="422100" cy="4221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повредить почве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125800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Вытаптывание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 земле часто ходят, верхний слой уплотняется. Почве становится труднее пропускать воду и воздух, а растениям — пускать корни.
</a:t>
            </a:r>
            <a:endParaRPr lang="en-US" sz="1395" dirty="0"/>
          </a:p>
        </p:txBody>
      </p:sp>
      <p:sp>
        <p:nvSpPr>
          <p:cNvPr id="12" name="Text 3"/>
          <p:cNvSpPr txBox="1"/>
          <p:nvPr/>
        </p:nvSpPr>
        <p:spPr>
          <a:xfrm>
            <a:off x="3515250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Брошенные бутылки, пакеты и другой мусор загрязняют землю. Почва теряет чистоту, а маленьким её жителям становится трудно жить и работать.
</a:t>
            </a:r>
            <a:endParaRPr lang="en-US" sz="1358" dirty="0"/>
          </a:p>
        </p:txBody>
      </p:sp>
      <p:sp>
        <p:nvSpPr>
          <p:cNvPr id="13" name="Text 4"/>
          <p:cNvSpPr txBox="1"/>
          <p:nvPr/>
        </p:nvSpPr>
        <p:spPr>
          <a:xfrm>
            <a:off x="5904675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деревьев
</a:t>
            </a:r>
            <a:pPr algn="l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убрать деревья и кусты, корни перестают удерживать землю. Тогда верхний слой легче уносится водой и ветром, особенно на склонах.
</a:t>
            </a:r>
            <a:endParaRPr lang="en-US" sz="1395" dirty="0"/>
          </a:p>
        </p:txBody>
      </p:sp>
      <p:sp>
        <p:nvSpPr>
          <p:cNvPr id="14" name="Text 5"/>
          <p:cNvSpPr txBox="1"/>
          <p:nvPr/>
        </p:nvSpPr>
        <p:spPr>
          <a:xfrm>
            <a:off x="2248600" y="3576400"/>
            <a:ext cx="22497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дождь
</a:t>
            </a:r>
            <a:pPr algn="l" indent="0" marL="0">
              <a:lnSpc>
                <a:spcPct val="100000"/>
              </a:lnSpc>
              <a:buNone/>
            </a:pPr>
            <a:r>
              <a:rPr lang="en-US" sz="11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Ливни могут смывать верхний слой почвы, если ему нечем закрепиться. После этого земля становится беднее и хуже подходит для растений.
</a:t>
            </a:r>
            <a:endParaRPr lang="en-US" sz="1456" dirty="0"/>
          </a:p>
        </p:txBody>
      </p:sp>
      <p:sp>
        <p:nvSpPr>
          <p:cNvPr id="15" name="Text 6"/>
          <p:cNvSpPr txBox="1"/>
          <p:nvPr/>
        </p:nvSpPr>
        <p:spPr>
          <a:xfrm>
            <a:off x="4655825" y="3573299"/>
            <a:ext cx="2249700" cy="10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Голые участки
</a:t>
            </a:r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стройках и открытых склонах почва особенно уязвима. Без растений она быстрее разрушается, потому что ничто не прикрывает и не удерживает её.
</a:t>
            </a:r>
            <a:endParaRPr lang="en-US" sz="139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453" y="1730074"/>
            <a:ext cx="3298999" cy="1327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453" y="3269314"/>
            <a:ext cx="3298999" cy="13273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24411" y="1729033"/>
            <a:ext cx="4525517" cy="13413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Сажаем зелёную защиту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Деревья, кусты и трава помогают земле оставаться на месте. Их корни крепко держат почву, словно невидимые руки. Поэтому люди сажают растения там, где землю может размыть дождь или унести ветер.
</a:t>
            </a:r>
            <a:endParaRPr lang="en-US" sz="1500" dirty="0"/>
          </a:p>
        </p:txBody>
      </p:sp>
      <p:sp>
        <p:nvSpPr>
          <p:cNvPr id="9" name="Text 1"/>
          <p:cNvSpPr txBox="1"/>
          <p:nvPr/>
        </p:nvSpPr>
        <p:spPr>
          <a:xfrm>
            <a:off x="4124411" y="3252433"/>
            <a:ext cx="4525517" cy="13413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Ухаживаем за землёй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огороде почву рыхлят, поливают и очищают от мусора. Дети и взрослые аккуратно работают лопатками и граблями, чтобы корням было легко дышать. Так земля остаётся здоровой и благодарно радует урожаем.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берегут почву
</a:t>
            </a:r>
            <a:endParaRPr lang="en-US" sz="2700" dirty="0"/>
          </a:p>
        </p:txBody>
      </p:sp>
      <p:sp>
        <p:nvSpPr>
          <p:cNvPr id="11" name="Text 3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в лесу и в огороде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подстилка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почва часто укрыта листьями и хвоей. Они медленно перегнивают, поэтому в верхнем слое накапливается много питательных веществ и почва становится мягче.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Огородная забота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огороде почву рыхлят, поливают и удобряют. Так корни овощей легче находят воду и воздух, а растения быстрее растут и дают хороший урожай.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места — разная почва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меняется в зависимости от того, какие растения рядом, сколько влаги она получает и как за ней ухаживает человек. Поэтому лесная и огородная земля выглядят не одинаково.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и вода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842397" y="1581930"/>
            <a:ext cx="3547938" cy="1259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губка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умеет впитывать воду и понемногу передавать её корням. Если влаги слишком мало, растения вянут, а если слишком много — им становится труднее дышать.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842397" y="3099882"/>
            <a:ext cx="35479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Глинистая почва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Глинистая почва держит воду дольше. Однако в ней могут задерживаться и лишние капли, из-за чего корням не хватает воздуха и им становится тесно.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20210" y="1581931"/>
            <a:ext cx="3553085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Песчаная почва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Песчаная почва быстро пропускает воду сквозь себя. Это удобно после дождя, но растениям приходится чаще получать новый запас влаги, потому что она почти не задерживается.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4819855" y="3099882"/>
            <a:ext cx="35479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Золотая середина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растения чувствуют себя там, где вода и воздух находятся в равновесии. Такая почва остаётся влажной, но не превращается в болото.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1200" y="1443550"/>
            <a:ext cx="422100" cy="422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20637" y="1443550"/>
            <a:ext cx="422100" cy="422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0418" y="1443550"/>
            <a:ext cx="369337" cy="422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53990" y="3061560"/>
            <a:ext cx="422100" cy="422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61212" y="3058458"/>
            <a:ext cx="422100" cy="4221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увидеть в горстке почвы
</a:t>
            </a:r>
            <a:endParaRPr lang="en-US" sz="2700" dirty="0"/>
          </a:p>
        </p:txBody>
      </p:sp>
      <p:sp>
        <p:nvSpPr>
          <p:cNvPr id="12" name="Text 2"/>
          <p:cNvSpPr txBox="1"/>
          <p:nvPr/>
        </p:nvSpPr>
        <p:spPr>
          <a:xfrm>
            <a:off x="1125800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Песчинки
</a:t>
            </a:r>
            <a:pPr algn="l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песчинки можно заметить почти в любой горстке земли. Они делают почву более рыхлой и помогают воде проходить сквозь неё.
</a:t>
            </a:r>
            <a:endParaRPr lang="en-US" sz="1395" dirty="0"/>
          </a:p>
        </p:txBody>
      </p:sp>
      <p:sp>
        <p:nvSpPr>
          <p:cNvPr id="13" name="Text 3"/>
          <p:cNvSpPr txBox="1"/>
          <p:nvPr/>
        </p:nvSpPr>
        <p:spPr>
          <a:xfrm>
            <a:off x="3515250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Корешки
</a:t>
            </a:r>
            <a:pPr algn="l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Тонкие корешки растений показывают, что почва была занята живыми зелёными соседями. Они держатся в ней, как маленькие якоря.
</a:t>
            </a:r>
            <a:endParaRPr lang="en-US" sz="1395" dirty="0"/>
          </a:p>
        </p:txBody>
      </p:sp>
      <p:sp>
        <p:nvSpPr>
          <p:cNvPr id="14" name="Text 4"/>
          <p:cNvSpPr txBox="1"/>
          <p:nvPr/>
        </p:nvSpPr>
        <p:spPr>
          <a:xfrm>
            <a:off x="5904675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Камешки
</a:t>
            </a:r>
            <a:pPr algn="l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камешки попадаются рядом с более мелкими частицами. Они напоминают, что почва постепенно образуется из разрушенных горных пород.
</a:t>
            </a:r>
            <a:endParaRPr lang="en-US" sz="1395" dirty="0"/>
          </a:p>
        </p:txBody>
      </p:sp>
      <p:sp>
        <p:nvSpPr>
          <p:cNvPr id="15" name="Text 5"/>
          <p:cNvSpPr txBox="1"/>
          <p:nvPr/>
        </p:nvSpPr>
        <p:spPr>
          <a:xfrm>
            <a:off x="2248600" y="3576400"/>
            <a:ext cx="22497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листьев
</a:t>
            </a:r>
            <a:pPr algn="l" indent="0" marL="0">
              <a:lnSpc>
                <a:spcPct val="100000"/>
              </a:lnSpc>
              <a:buNone/>
            </a:pPr>
            <a:r>
              <a:rPr lang="en-US" sz="11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Кусочки старых листьев и травы — это следы перегноя. Из таких остатков со временем получается питательная часть почвы, нужная растениям.
</a:t>
            </a:r>
            <a:endParaRPr lang="en-US" sz="1456" dirty="0"/>
          </a:p>
        </p:txBody>
      </p:sp>
      <p:sp>
        <p:nvSpPr>
          <p:cNvPr id="16" name="Text 6"/>
          <p:cNvSpPr txBox="1"/>
          <p:nvPr/>
        </p:nvSpPr>
        <p:spPr>
          <a:xfrm>
            <a:off x="4655825" y="3573299"/>
            <a:ext cx="2249700" cy="10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 земле видны ходы насекомых и тонкие каналы червей. Это значит, что под ногами кипит тихая подземная работа.
</a:t>
            </a:r>
            <a:endParaRPr lang="en-US" sz="146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958" y="1594232"/>
            <a:ext cx="3854864" cy="19123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4729" y="1594232"/>
            <a:ext cx="3854864" cy="19123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703345"/>
            <a:ext cx="3872379" cy="74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8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Банка-исследователь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Возьмите прозрачную банку, насыпьте немного почвы и налейте воды. После перемешивания можно увидеть, как содержимое начинает расслаиваться. Тяжёлые частицы быстро опускаются вниз, а лёгкие остаются выше.
</a:t>
            </a:r>
            <a:endParaRPr lang="en-US" sz="1178" dirty="0"/>
          </a:p>
        </p:txBody>
      </p:sp>
      <p:sp>
        <p:nvSpPr>
          <p:cNvPr id="10" name="Text 1"/>
          <p:cNvSpPr txBox="1"/>
          <p:nvPr/>
        </p:nvSpPr>
        <p:spPr>
          <a:xfrm>
            <a:off x="4716984" y="3703343"/>
            <a:ext cx="3872380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 на глазах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некоторое время в банке появляются заметные слои. Снизу лежит песок, выше оседают более мелкие частицы, а сверху может плавать перегной. Получается почти маленький подземный пейзаж.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рассмотреть почву дома или в классе
</a:t>
            </a:r>
            <a:endParaRPr lang="en-US" sz="2700" dirty="0"/>
          </a:p>
        </p:txBody>
      </p:sp>
      <p:sp>
        <p:nvSpPr>
          <p:cNvPr id="12" name="Text 3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862964" y="1729033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шире почвы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Землёй называют всю поверхность суши. А почва — это только её верхний слой, где есть условия для жизни растений и множества мелких организмов.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077776" y="1729033"/>
            <a:ext cx="3509012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— живая смесь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почве есть перегной, вода, воздух и живые существа. Именно такая смесь делает её плодородной и помогает растениям получать всё необходимое для роста.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2965" y="3299736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Песок не заменит почву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Песок и камни сами по себе почти не кормят растения. Им не хватает перегноя и полезных веществ, поэтому без настоящей почвы зелёным жителям было бы трудно.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почва отличается от земли и песка
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почву называют живой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869950" y="1783996"/>
            <a:ext cx="2966241" cy="1200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идёт работа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не стоит на месте: в ней постоянно трудятся черви, бактерии и грибы. Они разрыхляют землю и помогают превращать остатки растений в новые вещества.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9950" y="3162704"/>
            <a:ext cx="2966241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меняется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дождей, в тепле и под листьями почва постепенно становится другой. Она словно тихий помощник, который каждый день старается сделать участок более плодородным.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847764" y="1783995"/>
            <a:ext cx="2970544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тоже участвуют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растений не только держатся в почве, но и влияют на неё. Они пронизывают землю, забирают нужные вещества и делают верхний слой более богатым.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453" y="1730074"/>
            <a:ext cx="3298999" cy="1327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453" y="3269314"/>
            <a:ext cx="3298999" cy="13273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24411" y="1729033"/>
            <a:ext cx="4525517" cy="13413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 начинается с поля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почвы вырастают пшеница, рожь и другие растения, из которых делают хлеб. Без хорошей земли не было бы щедрых полей и вкусного утреннего запаха свежей буханки.
</a:t>
            </a:r>
            <a:endParaRPr lang="en-US" sz="1500" dirty="0"/>
          </a:p>
        </p:txBody>
      </p:sp>
      <p:sp>
        <p:nvSpPr>
          <p:cNvPr id="9" name="Text 1"/>
          <p:cNvSpPr txBox="1"/>
          <p:nvPr/>
        </p:nvSpPr>
        <p:spPr>
          <a:xfrm>
            <a:off x="4124411" y="3252433"/>
            <a:ext cx="4525517" cy="13413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Огород, сад и корм для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помогает выращивать овощи, фрукты и кормовые растения. Благодаря ей появляются огороды, сады и зелёные участки, где людям и животным хватает еды.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нужна людям каждый день
</a:t>
            </a:r>
            <a:endParaRPr lang="en-US" sz="2700" dirty="0"/>
          </a:p>
        </p:txBody>
      </p:sp>
      <p:sp>
        <p:nvSpPr>
          <p:cNvPr id="11" name="Text 3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2850" y="923925"/>
            <a:ext cx="2802600" cy="3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Сотни лет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именно столько природе нужно, чтобы создать тонкий слой почвы.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772027" y="1524001"/>
            <a:ext cx="3829125" cy="20954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появляется очень медленно, поэтому её особенно важно беречь. Один неосторожный шаг может повредить то, что природа создавала долгие годы.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природоведения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почве, чтобы оставаться здоровой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растения, перегной, вода, воздух и бережное отношение помогают почве оставаться плодородной.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73309" y="895350"/>
            <a:ext cx="6197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— маленькое чудо под нашими ногами
</a:t>
            </a:r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незаметно кормит растения, помогает жить червям и микробам и дарит людям урожай. Если беречь её, вокруг будет больше зелени, цветов и здоровых деревьев.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2026-05-26T03:12:58Z</dcterms:created>
  <dcterms:modified xsi:type="dcterms:W3CDTF">2026-05-26T03:12:58Z</dcterms:modified>
</cp:coreProperties>
</file>