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jpeg"/><Relationship Id="rId11" Type="http://schemas.openxmlformats.org/officeDocument/2006/relationships/image" Target="../media/image-12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травматизма в старшем школьном возрасте и пути его предотвращения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подростки травмируются чаще и как снизить риск каждый день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травматизм особенно важен в 9 классе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9 классе подростки чаще бывают без постоянного контроля взрослых, больше двигаются по городу, занимаются спортом и принимают решения сами. Именно поэтому особенно важно понимать, где и почему возникают травмы.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Возрастные причины повышенного риска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812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14–17 лет организм быстро растёт, а координация и точность движений не всегда успевают за изменениями тела. Это повышает риск неловких движений, падений и ушибов.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103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уроков, тренировок и домашних дел накапливается утомление. Когда подросток устал, ему труднее сосредоточиться, вовремя заметить опасность и правильно выполнить даже привычное действие.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0900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возрасте часто проявляются импульсивность и желание доказать самостоятельность. Спешка, рискованные шаги и отказ от осторожности делают травмы более вероятными.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опасность есть и дома, и в школе, и на улице, если подросток действует без внимания.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травмы происходят чаще всего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риск связан с бытовой, спортивной и дорожной средой, где чаще всего нарушаются правила осторожности.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подросткового травматизма; точные статистические значения не приводятся.
</a:t>
            </a:r>
            <a:endParaRPr lang="en-US" sz="95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700" y="2081450"/>
            <a:ext cx="8446800" cy="24581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травмы в повседневной жизни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19848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подростки чаще получают порезы, ожоги, ушибы, ссадины и травмы при падении на лестнице или в коридоре. Причиной нередко становятся скользкий пол, беспорядок и спешка.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16323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повышается при работе с ножами, ножницами, стеклом и горячими предметами без внимания к правилам безопасности. Даже обычные дела требуют аккуратности и одного действия за раз.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как полезная, но травмоопасная нагрузка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3150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физкультуры и тренировках травмы часто связаны с недостаточной разминкой. Без подготовки мышцы и суставы хуже выдерживают нагрузку, поэтому возрастает риск растяжений и ушибов.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67413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Неподходящая обувь, отсутствие защиты и ошибки в технике движения делают занятия опаснее. Особенно уязвимы кисти, колени и голеностоп, которые страдают при падениях и резких поворотах.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21675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Травмы чаще возникают, когда подросток переоценивает силы, нарушает правила игры или продолжает выполнять упражнение слишком быстро. В спорте важны не только усилие, но и контроль.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43042" y="1145300"/>
            <a:ext cx="6458008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связь между видом травмы, местом, причиной и профилактикой.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травмы и их причины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травмы связаны не с случайностью, а с невнимательностью, спешкой и отсутствием элементарной защиты.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подросткового травматизма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7940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Дорожная среда и поведение подростков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77743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 и наушники мешают вовремя заметить машину, велосипед или сигнал светофора. Особенно опасно, если человек торопится и думает не о дороге, а о переписке.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65547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Сложнее всего на улице в темноте, при плохой видимости и в местах, где поток транспорта движется быстро. В таких условиях важны внимание, спокойный шаг и прогнозирование ситуации.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65547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ситуации возникают, когда подросток переходит дорогу в неположенном месте, идёт на красный свет или не смотрит по сторонам. Ошибка в этот момент может стоить очень дорого.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77743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Езда на велосипеде без шлема и резкие движения на проезжей части увеличивают тяжесть последствий. Защитные средства и соблюдение правил помогают избежать серьёзных повреждений.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травмоопасная ситуация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усталость, спешка и нарушение правил приводят к травме.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318" y="1266625"/>
            <a:ext cx="405000" cy="32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49392" y="2993606"/>
            <a:ext cx="405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8219" y="1248625"/>
            <a:ext cx="405000" cy="36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58315" y="2971106"/>
            <a:ext cx="354375" cy="405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624318" y="1713982"/>
            <a:ext cx="3734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 быть как все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624318" y="2131345"/>
            <a:ext cx="36450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может повторять чужие поступки, даже если они опасны. Страх выделиться нередко заставляет соглашаться на риск, чтобы не потерять поддержку сверстников.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624318" y="345896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Стремление к соревнованию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24318" y="387632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 доказать, что ты сильнее, быстрее или смелее, толкает на необдуманные действия. В такой ситуации подросток чаще нарушает правила и недооценивает последствия.
</a:t>
            </a:r>
            <a:endParaRPr lang="en-US" sz="900" dirty="0"/>
          </a:p>
        </p:txBody>
      </p:sp>
      <p:sp>
        <p:nvSpPr>
          <p:cNvPr id="17" name="Text 5"/>
          <p:cNvSpPr txBox="1"/>
          <p:nvPr/>
        </p:nvSpPr>
        <p:spPr>
          <a:xfrm>
            <a:off x="4808219" y="1713982"/>
            <a:ext cx="3620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выглядеть слабым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4808219" y="2131345"/>
            <a:ext cx="36201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боль, усталость или дискомфорт игнорируются, потому что человек не хочет показаться неуверенным. Это приводит к продолжению тренировки или движения в небезопасном состоянии.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3433003" y="3458962"/>
            <a:ext cx="47967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Излишняя уверенность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3433004" y="3876325"/>
            <a:ext cx="47967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кажется, что опасность под контролем, внимание снижается. Подросток может выбрать слишком сложное действие, хотя ему не хватает опыта, подготовки или осторожности.
</a:t>
            </a:r>
            <a:endParaRPr lang="en-US" sz="900" dirty="0"/>
          </a:p>
        </p:txBody>
      </p:sp>
      <p:sp>
        <p:nvSpPr>
          <p:cNvPr id="21" name="Text 9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Психологические факторы риска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опасные ситуации часто начинаются с одного неверного решения, а затем быстро усиливаются другими ошибками.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приводит к травмам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факторы — невнимательность и спешка. Если их убрать, риск травм заметно снижается даже в обычных ситуациях.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схема факторов риска для учебной презентации.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4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Безопасное школьное пространство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Коридор без спешки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ученики торопятся к лестнице, а у входа в класс остаются рюкзаки и открытые сумки. Когда проход свободен, движение становится спокойнее, а риск падений и столкновений заметно ниже.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Кабинет, где легко сосредоточиться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учебном кабинете пол сухой, провода убраны, а стулья стоят ровно. Такая обстановка помогает не отвлекаться на лишние опасности и спокойно переходить от урока к перемене.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Спортзал под контролем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уроком физкультуры учитель проверяет маты, снаряды и расстояние между местами для занятий. Исправный инвентарь и порядок в зале помогают избежать лишних ушибов, особенно во время прыжков и игр с мячом.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924394"/>
            <a:ext cx="3975900" cy="1397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0568" y="1650150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меры безопасности зависят от конкретной ситуации и окружающей обстановки.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травм в разных местах
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4849446" y="2731069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местах действует общий принцип: сначала убрать опасность, затем соблюдать правила и только потом действовать быстро.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71975" y="3648629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основ безопасности жизнедеятельности.
</a:t>
            </a:r>
            <a:endParaRPr lang="en-US" sz="95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0647" y="1553921"/>
            <a:ext cx="324000" cy="324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50081" y="1553921"/>
            <a:ext cx="202500" cy="324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98017" y="1553921"/>
            <a:ext cx="324000" cy="324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884989" y="3045361"/>
            <a:ext cx="324000" cy="259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693674" y="3012961"/>
            <a:ext cx="324000" cy="3240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5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защита и экипировка
</a:t>
            </a:r>
            <a:endParaRPr lang="en-US" sz="2400" dirty="0"/>
          </a:p>
        </p:txBody>
      </p:sp>
      <p:sp>
        <p:nvSpPr>
          <p:cNvPr id="16" name="Text 2"/>
          <p:cNvSpPr txBox="1"/>
          <p:nvPr/>
        </p:nvSpPr>
        <p:spPr>
          <a:xfrm>
            <a:off x="939647" y="1540296"/>
            <a:ext cx="2174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Шлем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13147" y="2094896"/>
            <a:ext cx="27006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Снижает риск тяжёлых травм головы при падении с велосипеда, самоката или роликов. Особенно важен там, где движение идёт быстро и ошибка случается неожиданно.
</a:t>
            </a:r>
            <a:endParaRPr lang="en-US" sz="1100" dirty="0"/>
          </a:p>
        </p:txBody>
      </p:sp>
      <p:sp>
        <p:nvSpPr>
          <p:cNvPr id="18" name="Text 4"/>
          <p:cNvSpPr txBox="1"/>
          <p:nvPr/>
        </p:nvSpPr>
        <p:spPr>
          <a:xfrm>
            <a:off x="3748331" y="1540296"/>
            <a:ext cx="2174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Наколенники и налокотники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21831" y="2094896"/>
            <a:ext cx="27006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Защищают суставы от ушибов и ссадин при падениях на спортплощадке или во время катания. Они не мешают движениям и уменьшают последствия неудачного приземления.
</a:t>
            </a:r>
            <a:endParaRPr lang="en-US" sz="1100" dirty="0"/>
          </a:p>
        </p:txBody>
      </p:sp>
      <p:sp>
        <p:nvSpPr>
          <p:cNvPr id="20" name="Text 6"/>
          <p:cNvSpPr txBox="1"/>
          <p:nvPr/>
        </p:nvSpPr>
        <p:spPr>
          <a:xfrm>
            <a:off x="6557017" y="1540296"/>
            <a:ext cx="2174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обувь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30517" y="2094896"/>
            <a:ext cx="27006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Нескользкая обувь по размеру помогает устойчиво стоять, бегать и резко останавливаться. Это особенно важно на мокром полу, лестнице и спортивной площадке.
</a:t>
            </a:r>
            <a:endParaRPr lang="en-US" sz="1100" dirty="0"/>
          </a:p>
        </p:txBody>
      </p:sp>
      <p:sp>
        <p:nvSpPr>
          <p:cNvPr id="22" name="Text 8"/>
          <p:cNvSpPr txBox="1"/>
          <p:nvPr/>
        </p:nvSpPr>
        <p:spPr>
          <a:xfrm>
            <a:off x="2343988" y="2999336"/>
            <a:ext cx="2174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по размеру
</a:t>
            </a:r>
            <a:endParaRPr lang="en-US" sz="1100" dirty="0"/>
          </a:p>
        </p:txBody>
      </p:sp>
      <p:sp>
        <p:nvSpPr>
          <p:cNvPr id="23" name="Text 9"/>
          <p:cNvSpPr txBox="1"/>
          <p:nvPr/>
        </p:nvSpPr>
        <p:spPr>
          <a:xfrm>
            <a:off x="1817489" y="3553935"/>
            <a:ext cx="27006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свободная или тесная одежда мешает движениям, цепляется за предметы и отвлекает во время упражнений. Подходящий размер делает движения безопаснее и точнее.
</a:t>
            </a:r>
            <a:endParaRPr lang="en-US" sz="1100" dirty="0"/>
          </a:p>
        </p:txBody>
      </p:sp>
      <p:sp>
        <p:nvSpPr>
          <p:cNvPr id="24" name="Text 10"/>
          <p:cNvSpPr txBox="1"/>
          <p:nvPr/>
        </p:nvSpPr>
        <p:spPr>
          <a:xfrm>
            <a:off x="5152674" y="2999336"/>
            <a:ext cx="2174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нагрузке
</a:t>
            </a:r>
            <a:endParaRPr lang="en-US" sz="1100" dirty="0"/>
          </a:p>
        </p:txBody>
      </p:sp>
      <p:sp>
        <p:nvSpPr>
          <p:cNvPr id="25" name="Text 11"/>
          <p:cNvSpPr txBox="1"/>
          <p:nvPr/>
        </p:nvSpPr>
        <p:spPr>
          <a:xfrm>
            <a:off x="4626174" y="3553935"/>
            <a:ext cx="27006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Разминка, питьевой режим и исправный инвентарь уменьшают риск растяжений и перегрузки. Без подготовки даже простое упражнение может стать причиной травмы.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действовать, чтобы не получить травму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безопасных действий для дома, школы, улицы и спорта.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2462700" cy="16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взрослых и школы в профилактике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215879" y="594360"/>
            <a:ext cx="2468700" cy="11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 и тренеры заранее объясняют правила поведения, следят за тем, как выполняются упражнения, и вовремя останавливают действия, если ученик устал, торопится или делает ошибку.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07199" y="3348992"/>
            <a:ext cx="47547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снижает риск травм через порядок в классах, чистые проходы, исправный инвентарь и регулярные разговоры о безопасности на переменах, уроках и спортивных занятиях.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2189" y="1157553"/>
            <a:ext cx="2468700" cy="13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помогают закреплять безопасные привычки дома: убирают лишние предметы, напоминают о внимательности и учат не скрывать боль, а сообщать о ней сразу.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усиливается, когда правила повторяются дома, в школе и на тренировках без исключений.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снижает травматизм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помогают обучение и устранение опасных условий. Остальные меры важны, но дают лучший результат только вместе.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схема приоритетов профилактики для учебной презентации.
</a:t>
            </a:r>
            <a:endParaRPr lang="en-US" sz="95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при травме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095090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Сразу остановиться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Прекратить движение или тренировку, чтобы не усилить повреждение. Не продолжать игру, если боль сильная или движение стало затруднённым.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50323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Обеспечить покой и помощь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порезе — остановить кровотечение и наложить чистую повязку, при ушибе или растяжении — обеспечить покой и не нагружать травмированное место.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397238" y="1333500"/>
            <a:ext cx="3456000" cy="11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Позвать взрослого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Сообщить учителю, тренеру, родителю или другому взрослому. При необходимости нужно вызвать медицинскую помощь и не оставлять пострадавшего одного.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привычки, которые работают каждый день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050551" y="1428063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в движении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50550" y="1996638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Застёгнутый шлем, аккуратный переход дороги и привычка смотреть по сторонам помогают избежать многих опасных ситуаций. Такие действия становятся автоматическими, если выполнять их каждый день.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50551" y="2893442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и внимание вокруг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50550" y="3462017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на рабочем месте, разминка перед спортом и осторожность рядом с острыми или горячими предметами снижают риск травм дома и в школе. Повторение превращает осторожность в устойчивый навык.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Травмам можно помешать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подросток не спешит, соблюдает правила, пользуется защитой и прислушивается к взрослым, риск травм заметно снижается. Безопасное поведение можно научиться выбирать каждый день.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2026-05-21T02:09:55Z</dcterms:created>
  <dcterms:modified xsi:type="dcterms:W3CDTF">2026-05-21T02:09:55Z</dcterms:modified>
</cp:coreProperties>
</file>