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 начале XX века: обзор и ключевые темы
</a:t>
            </a:r>
            <a:endParaRPr lang="en-US" sz="2999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переживает перемены: индустриализация, империи, открытия, социальные вызовы.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эпохи: переход к новому веку и глобальные перемены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 — время быстрых изменений: индустриализация, торговля, транспорт и связь связывают континенты, создавая новый мировой порядок.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населения мира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1900 году население достигло 1,6 миллиарда человек, с быстрым ростом в Азии и Европе благодаря развитию медицины и улучшению условий жизни.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мегаполисов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Лондон, Париж, Нью-Йорк и Берлин превратились в крупные города с миллионами жителей, притягивая мигрантов из сельских районов и других стран.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меняют городские пейзажи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электрического освещения, транспорта и инженерных сооружений радикально изменяет облик и атмосферу городов начала века.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изменения и рост городов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Технический и промышленный прогресс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державы активно внедряли новые технологии, укрепляя свои промышленный потенциал и экономическое влияние.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лидируют в производстве, что отражает сдвиг экономической мощи к Новому Свету.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исторической статистики, 1910 год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империи мира и их территории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империя — мировой лидер
</a:t>
            </a:r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Обладая 33 млн км² и более 400 млн жителей, Британия владеет обширными колониями в Африке и Азии, влияя на глобальную политику.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империя и её размах
</a:t>
            </a:r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Занимая 23 миллиона квадратных километров, Россия охватывает огромные территории и значительную часть населения Евразии.
</a:t>
            </a:r>
            <a:endParaRPr lang="en-US" sz="954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Азиатские и европейские державы
</a:t>
            </a:r>
            <a:pPr algn="l" indent="0" marL="0">
              <a:lnSpc>
                <a:spcPct val="100000"/>
              </a:lnSpc>
              <a:buNone/>
            </a:pPr>
            <a:r>
              <a:rPr lang="en-US" sz="83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расширяет влияние в Восточной Азии, Германия и Франция укрепляют колониальные владения, особенно в Африке и Юго-Восточной Азии.
</a:t>
            </a:r>
            <a:endParaRPr lang="en-US" sz="83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Империализм: соперничество и экспансия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доминирует как крупнейшая колониальная держава, контролируя обширные территории и ресурсы по всему миру.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Италия стремятся завоевать новые колонии, конкурируя с другими державами на международной арене.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Франция активно расширяют свое присутствие в Азии, чтобы усилить политическое и экономическое влияние.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и военное давление усиливается, особенно в Африке и Китае, вызывая международные конфликты и напряженность.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9284" y="1611696"/>
            <a:ext cx="4253078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империй по территории и населению (1913)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размеры и численность населения ведущих империй начала XX века, отражая их глобальное влияние.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 Российская империи обладают наибольшими территориями и населением, доминируя в глобальной политике.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статистика национальных ведомств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образования и грамотности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Европы грамотность почти всеобщая: Германия — 97%, Великобритания — 95%, Франция — 94%, что способствует развитию общества и экономики.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вводят обязательное школьное обучение, формируют системы образования для детей разного возраста и социального слоя.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печатных изданий и периодики усиливает культурные связи и ускоряет обмен знаниями в разных странах.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070197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мира в 1900 году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численность жителей крупнейших городов начала XX века, демонстрируя темпы урбанизации.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столицы быстро растут, конкурируя с новыми американскими мегаполисами по численности.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архивы и переписи населения, 1900 год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становится тесно связанной из-за роста внешней торговли и появление новых транспортных путей.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Великобритания, Германия и США выступают главными экономическими игроками с мощными промышленными и финансовыми системами.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компании и банкостроение усложняют экономические отношения и увеличивают взаимозависимость государств.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процессы способствуют развитию урбанизированных индустриальных центров и формированию нового рабочего класса.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торговля накануне войны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94779" y="3465336"/>
            <a:ext cx="63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общество и новые формы культуры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пресса
</a:t>
            </a:r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 журналы стали доступнее для широких слоев населения, формируя единое информационное пространство и ускоряя обмен новостями и идеями среди горожан.
</a:t>
            </a:r>
            <a:endParaRPr lang="en-US" sz="938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кинематографа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кинотеатры стали популярными центрами досуга, где зрители могли видеть новейшие фильмы, открывая для себя новый вид искусства и развлечения.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Популяризация 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и другие командные виды спорта быстро завоевывают массовую любовь, способствуя развитию спортивных клубов и укреплению чувства общности.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значения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школьное обучение и доступность книг расширяют образовательный уровень населения, повышая культурный уровень общества и формируя новые поколения.
</a:t>
            </a:r>
            <a:endParaRPr lang="en-US" sz="865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и формирование новых обществ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1850-е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эмиграция из сельских районов Европы начинается, особенно активно из Италии и Ирландии, направляясь главным образом в США и страны Южной Америки.
</a:t>
            </a:r>
            <a:endParaRPr lang="en-US" sz="1090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1870-1890 гг.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Наплыв иммигрантов ускоряется — миллионы создают новые сообщества, особенно в мегаполисах США и Бразилии, преобразуя социальную и культурную среду.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1900-1914 гг.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достигает пика: около 60 миллионов людей меняют место жительства, усиливая многонациональный характер городов и влияя на промышленное развитие.
</a:t>
            </a:r>
            <a:endParaRPr lang="en-US" sz="1056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1914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снижает потоки эмиграции, однако сформированные за десятилетия многонациональные общества продолжают влиять на развитие принимающих стран.
</a:t>
            </a:r>
            <a:endParaRPr lang="en-US" sz="1056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женщин и борьба за равенство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Феминистские движения активно выступают за доступ женщин к полноценному образованию и профессиональной деятельности, что меняет традиционные роли в обществе.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1906 году Финляндия становится первой европейской страной, где женщины получают избирательные права, открывая путь к политическому участию и равенству.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женщин на рабочих местах в промышленности и государственных учреждениях отражает их возрастающее значение в экономической жизни начала века.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 технологические открытия эпохи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технологиях связи и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1901 году Гулиельмо Маркони успешно передал первую радиосигнал, что положило начало радиовещанию. Открытие рентгеновских лучей Вильгельмом Рентгеном в 1895 году стало прорывом в медицине и физике.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Прорывы в транспорте и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управляемый полёт братьев Райт в 1903 году открыл эру авиации. Электрическое освещение и телефонная связь быстро изменили городской ритм и улучшили коммуникацию между людьми.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в изобразительном искусстве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 в архитектуре выразился в уникальных творениях Антонио Гауди, а живопись импрессионистов и экспрессионистов, таких как Клод Моне и Василий Кандинский, порождала новые эстетические формы.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авангарда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Пикассо и Малевич раздвигают границы традиционного искусства, заложив основы кубизма и супрематизма, которые вызвали бурные обсуждения и влияли на всю европейскую культуру.
</a:t>
            </a:r>
            <a:endParaRPr lang="en-US" sz="1155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новации и массовая литература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Джаз, появившийся в США, стал символом современной музыки. Рост книгоиздания сделал литературу доступной большему числу читателей, укрепляя культурное единство больших городов.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художественные и музыкальные направления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движения и рабочий вопрос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664802" y="1640733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 год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443956" y="2108697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проходят масштабные забастовки и протесты, вызванные тяжелыми условиями труда и политическим недовольством, что побуждает создание профсоюзов и политических партий.
</a:t>
            </a:r>
            <a:endParaRPr lang="en-US" sz="974" dirty="0"/>
          </a:p>
        </p:txBody>
      </p:sp>
      <p:sp>
        <p:nvSpPr>
          <p:cNvPr id="10" name="Text 3"/>
          <p:cNvSpPr txBox="1"/>
          <p:nvPr/>
        </p:nvSpPr>
        <p:spPr>
          <a:xfrm>
            <a:off x="5601619" y="2924326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 активно добиваются сокращения рабочего дня и улучшения условий труда, формируя прочную основу для социальных реформ и защиты трудящихся.
</a:t>
            </a:r>
            <a:endParaRPr lang="en-US" sz="1010" dirty="0"/>
          </a:p>
        </p:txBody>
      </p:sp>
      <p:sp>
        <p:nvSpPr>
          <p:cNvPr id="11" name="Text 4"/>
          <p:cNvSpPr txBox="1"/>
          <p:nvPr/>
        </p:nvSpPr>
        <p:spPr>
          <a:xfrm>
            <a:off x="5814460" y="2459211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в Англии
</a:t>
            </a:r>
            <a:endParaRPr lang="en-US" sz="1015" dirty="0"/>
          </a:p>
        </p:txBody>
      </p:sp>
      <p:sp>
        <p:nvSpPr>
          <p:cNvPr id="12" name="Text 5"/>
          <p:cNvSpPr txBox="1"/>
          <p:nvPr/>
        </p:nvSpPr>
        <p:spPr>
          <a:xfrm>
            <a:off x="1664697" y="3161070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профсоюзов в Германии
</a:t>
            </a:r>
            <a:endParaRPr lang="en-US" sz="943" dirty="0"/>
          </a:p>
        </p:txBody>
      </p:sp>
      <p:sp>
        <p:nvSpPr>
          <p:cNvPr id="13" name="Text 6"/>
          <p:cNvSpPr txBox="1"/>
          <p:nvPr/>
        </p:nvSpPr>
        <p:spPr>
          <a:xfrm>
            <a:off x="1443956" y="3629034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Профсоюзное движение добивается признания прав рабочих и социальных гарантий, играя важную роль в политической жизни и стабилизации общества.
</a:t>
            </a:r>
            <a:endParaRPr lang="en-US" sz="1010" dirty="0"/>
          </a:p>
        </p:txBody>
      </p:sp>
      <p:sp>
        <p:nvSpPr>
          <p:cNvPr id="14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его значение для общества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Олимпиада современности в Афинах (1896) стала символом возрождения международного спортивного движения и укрепления межнационального сотрудничества.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Футбол, лёгкая атлетика и велогонки приобрели массовую популярность, создавая новые формы досуга и объединяя людей разных социальных слоёв.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стал отражением национальной гордости и прогресса, способствуя развитию международных соревнований и культурного обмена между странами.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Геополитика и международные конфликты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 Германия конкурируют за колонии и морское превосходство, усиливая международную напряжённость и гонку вооружений.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Япония конфликтуют из-за влияния в Азии, что приводит к русско-японской войне, меняющей баланс сил в регионе.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Италия соперничают за влияние в Африке, особенно в Марокко, где происходят кризисы, подчеркивающие противоречия между державами.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военных союзов — Тройственный союз и Антанта — создаёт две противоборствующие коалиции, что значительно увеличивает риск масштабного военного конфликта.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предпосылки Первой мировой войны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39060" y="1802086"/>
            <a:ext cx="17268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Милитаризация Европы усиливается, государства активно наращивают армии и флот, стимулируя напряжённость и подготовку к возможной войне.
</a:t>
            </a:r>
            <a:endParaRPr lang="en-US" sz="1025" dirty="0"/>
          </a:p>
        </p:txBody>
      </p:sp>
      <p:sp>
        <p:nvSpPr>
          <p:cNvPr id="10" name="Text 2"/>
          <p:cNvSpPr txBox="1"/>
          <p:nvPr/>
        </p:nvSpPr>
        <p:spPr>
          <a:xfrm>
            <a:off x="2840563" y="2045827"/>
            <a:ext cx="17268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военных союзов
</a:t>
            </a:r>
            <a:pPr algn="ctr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Тройственный союз и Антанта, объединяя страны в противоборствующие блоки и усложняя дипломатическую ситуацию на континенте.
</a:t>
            </a:r>
            <a:endParaRPr lang="en-US" sz="980" dirty="0"/>
          </a:p>
        </p:txBody>
      </p:sp>
      <p:sp>
        <p:nvSpPr>
          <p:cNvPr id="11" name="Text 3"/>
          <p:cNvSpPr txBox="1"/>
          <p:nvPr/>
        </p:nvSpPr>
        <p:spPr>
          <a:xfrm>
            <a:off x="6955444" y="3741082"/>
            <a:ext cx="17268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кризисы
</a:t>
            </a:r>
            <a:pPr algn="ctr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кризисов на Балканах и в Марокко подчеркивает неспособность мирного разрешения споров, что ведёт к обострению международных отношений.
</a:t>
            </a:r>
            <a:endParaRPr lang="en-US" sz="1008" dirty="0"/>
          </a:p>
        </p:txBody>
      </p:sp>
      <p:sp>
        <p:nvSpPr>
          <p:cNvPr id="12" name="Text 4"/>
          <p:cNvSpPr txBox="1"/>
          <p:nvPr/>
        </p:nvSpPr>
        <p:spPr>
          <a:xfrm>
            <a:off x="4448915" y="3625380"/>
            <a:ext cx="17268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национализма
</a:t>
            </a:r>
            <a:pPr algn="ctr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националистических настроений провоцирует конфликты на Балканах и рост политической нестабильности внутри империй и между ними.
</a:t>
            </a:r>
            <a:endParaRPr lang="en-US" sz="946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века: эпоха перемен и вызовов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годы XX века ознаменовались стремительным прогрессом и глубокими социальными противоречиями, что создало предпосылки для глобальных конфликтов и сформировало фундамент современного мира.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2026-05-11T03:34:11Z</dcterms:created>
  <dcterms:modified xsi:type="dcterms:W3CDTF">2026-05-11T03:34:11Z</dcterms:modified>
</cp:coreProperties>
</file>