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современный мир: географическое положение, ресурсы и роль в глобальной системе
</a:t>
            </a:r>
            <a:endParaRPr lang="en-US" sz="2398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между Европой и Азией: пространство, ресурсы, транспорт и мировое влияние.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России как ключ к пониманию её роли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наглядно показывает, как территория, климат, ресурсы и расстояния определяют хозяйство, связи с соседями и место страны в мировой экономике. После 2014 года, а особенно после 2022 года, эта зависимость стала ещё заметнее.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1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 как фактор мирового значения
</a:t>
            </a:r>
            <a:endParaRPr lang="en-US" sz="1841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в северной части Евразии и соединяет европейское и азиатское пространство, что придаёт ей значение трансконтинентального государства и влияет на выбор транспортных и экономических маршрутов.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частями света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Балтийскому, Чёрному, Азовскому, Каспийскому, Баренцеву, Карскому, Чукотскому, Берингову, Охотскому и Японскому морям, а также к Северному Ледовитому океану расширяет внешние связи и логистические возможности.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морям и океану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вблизи Арктики и тихоокеанского направления открывает доступ к ресурсным районам и стратегическим морским коридорам, но требует сложной инфраструктуры, устойчивой навигации и высоких затрат на освоение.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Дальний Восток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природные условия повышают стоимость строительства, добычи и перевозок, однако одновременно связаны с крупными запасами сырья, лесных ресурсов и энергетического потенциала.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ограничение и ресурс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российского экспорта по основным группам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отрасли формируют внешнюю выручку страны и где сосредоточена наибольшая зависимость от мирового спроса.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топливно-сырьевых товаров подтверждает сильные позиции добывающего сектора и уязвимость к колебаниям цен на сырьё.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экспорта РФ на основе данных ФТС России и Росстата; последние доступные годы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которая связывает пространство страны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Нефть: от месторождений до портов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районы России тянутся через Сибирь, Поволжье и северные территории, а затем соединяются с трубопроводами и морскими терминалами. Именно расстояние между добычей и рынком делает инфраструктуру столь важной частью экономической географии.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Газ: сеть, завязанная на климат и 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отрасль особенно зависит от магистральных трубопроводов и устойчивой работы северных направлений доставки. На карте это видно как сеть, где природные условия, удалённость регионов и потребности крупных потребителей образуют единую систему.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как энергетический рубеж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порты и ледокольное сопровождение превращают суровый климат не только в препятствие, но и в фактор стратегии. Здесь энергетика тесно связана с навигацией, сезонностью перевозок и контролем над северными коммуникациями.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053806"/>
            <a:ext cx="4776300" cy="16225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показатели положения России в мире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суммирует самые важные географические, политические и транспортные характеристики, которые определяют место России в глобальной системе.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территории, выход к морям и политический статус вместе создают для России высокий уровень влияния и ответственности.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справочные данные по территории и международному статусу России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50" y="1441475"/>
            <a:ext cx="234900" cy="23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50" y="2403159"/>
            <a:ext cx="234900" cy="23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350" y="3364867"/>
            <a:ext cx="234900" cy="23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350" y="4326575"/>
            <a:ext cx="234900" cy="23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системе международной безопасности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52550" y="12623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относится к крупнейшим ядерным державам, поэтому её решения и позиции учитываются при обсуждении стратегической стабильности и международного сдерживания.
</a:t>
            </a:r>
            <a:endParaRPr lang="en-US" sz="975" dirty="0"/>
          </a:p>
        </p:txBody>
      </p:sp>
      <p:sp>
        <p:nvSpPr>
          <p:cNvPr id="11" name="Text 3"/>
          <p:cNvSpPr txBox="1"/>
          <p:nvPr/>
        </p:nvSpPr>
        <p:spPr>
          <a:xfrm>
            <a:off x="752550" y="22240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Безопасности ООН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членство в Совете Безопасности даёт России заметную роль в рассмотрении глобальных кризисов, санкционных решений и вопросов международного урегулирования.
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752550" y="3185730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длина сухопутных и морских рубежей требует постоянного контроля, особенно там, где проходят важные транспортные пути, энергетические сети и зоны стратегического значения.
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752550" y="4147437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коммуникаций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морских, трубопроводных и транспортных коммуникаций становится частью внешней и внутренней безопасности, поскольку именно через них проходят ресурсы, экспорт и связь между регионами.
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географии к внешней политике: логика российских решений
</a:t>
            </a:r>
            <a:endParaRPr lang="en-US" sz="213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пространство, ресурсы и расстояния формируют внешнеэкономические интересы и дипломатические приоритеты.
</a:t>
            </a:r>
            <a:endParaRPr lang="en-US" sz="13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Европа: от взаимозависимости к охлаждению
</a:t>
            </a:r>
            <a:endParaRPr lang="en-US" sz="2988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период сотрудничества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много лет оставалась одним из главных направлений российского экспорта: нефти, газа, металлов и другой продукции. Связи поддерживались транспортной близостью и высокой взаимной зависимостью.
</a:t>
            </a:r>
            <a:endParaRPr lang="en-US" sz="1185" dirty="0"/>
          </a:p>
        </p:txBody>
      </p:sp>
      <p:sp>
        <p:nvSpPr>
          <p:cNvPr id="10" name="Text 3"/>
          <p:cNvSpPr txBox="1"/>
          <p:nvPr/>
        </p:nvSpPr>
        <p:spPr>
          <a:xfrm>
            <a:off x="306510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2014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стали заметно сложнее: усилились политические противоречия, начали расти ограничения в торговле и постепенно менялась конфигурация энергетических поставок.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860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2022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Сократилась взаимная торговля, расширились санкции и ускорилась переориентация потоков. Европейское направление утратило прежнюю роль как главный внешний рынок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внешней торговли России в сторону Востока и Юга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только смену направлений поставок, но и перестройку логистики, расчётов и цепочек импорта в новых условиях.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значимости азиатских и южных партнёров показывает ускоренную адаптацию торговли к изменившейся международной среде.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направлениям внешней торговли РФ на основе данных ФТС России и открытой статистики за 2021–2023 годы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Китай: крупнейшее направление экономического взаимодействия
</a:t>
            </a:r>
            <a:endParaRPr lang="en-US" sz="2004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стал одним из главных партнеров России по внешней торговле. На этом направлении особенно заметны поставки сырья и продовольствия, а также устойчивый спрос на российские энергоресурсы и сырьевые товары.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масштаб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экспортирует нефть, газ, уголь, лес и сельскохозяйственную продукцию, а импортирует промышленное оборудование, автомобили, электронику и товары массового спроса. Такая структура отражает различие экономических специализаций.
</a:t>
            </a:r>
            <a:endParaRPr lang="en-US" sz="791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Взаимодополняемость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поддерживают железнодорожные коридоры, пограничные переходы, морские маршруты и энергетическая инфраструктура. География соседства делает обмены быстрее и практичнее, чем с более удаленными рынками.
</a:t>
            </a:r>
            <a:endParaRPr lang="en-US" sz="791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России китайское направление стало опорой перестройки внешней торговли после сокращения западных рынков. Для обеих стран оно важно не только экономически, но и как элемент долгосрочной евразийской связности.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значение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7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БРИКС, ШОС и связи со странами Глобального Юга
</a:t>
            </a:r>
            <a:endParaRPr lang="en-US" sz="2507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34775" y="1540677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 и ШОС дают России возможность развивать диалог с государствами, которые не входят в западный центр мировой экономики. Эти площадки важны для согласования общих интересов и расширения международных контактов.
</a:t>
            </a:r>
            <a:endParaRPr lang="en-US" sz="959" dirty="0"/>
          </a:p>
        </p:txBody>
      </p:sp>
      <p:sp>
        <p:nvSpPr>
          <p:cNvPr id="10" name="Text 3"/>
          <p:cNvSpPr txBox="1"/>
          <p:nvPr/>
        </p:nvSpPr>
        <p:spPr>
          <a:xfrm>
            <a:off x="634795" y="1300525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сотрудничества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4775" y="2420726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охватывает Индию, Бразилию, ЮАР, Иран, страны Ближнего Востока, Азии, Африки и Латинской Америки. Такой круг партнеров делает внешние связи России более разнообразными и устойчивыми.
</a:t>
            </a:r>
            <a:endParaRPr lang="en-US" sz="984" dirty="0"/>
          </a:p>
        </p:txBody>
      </p:sp>
      <p:sp>
        <p:nvSpPr>
          <p:cNvPr id="12" name="Text 5"/>
          <p:cNvSpPr txBox="1"/>
          <p:nvPr/>
        </p:nvSpPr>
        <p:spPr>
          <a:xfrm>
            <a:off x="634795" y="2180574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география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4775" y="3300781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строится вокруг торговли, энергетики, сельского хозяйства, образования и транспорта. Для многих стран особенно значимы поставки сырья, продовольствия, технологий и совместные инфраструктурные проекты.
</a:t>
            </a:r>
            <a:endParaRPr lang="en-US" sz="965" dirty="0"/>
          </a:p>
        </p:txBody>
      </p:sp>
      <p:sp>
        <p:nvSpPr>
          <p:cNvPr id="14" name="Text 7"/>
          <p:cNvSpPr txBox="1"/>
          <p:nvPr/>
        </p:nvSpPr>
        <p:spPr>
          <a:xfrm>
            <a:off x="634795" y="3060629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кооперация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634775" y="4180851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связей со странами Глобального Юга показывает, что современная международная система становится более многополярной. Россия стремится опираться на разные центры силы, а не на одно направление взаимодействия.
</a:t>
            </a:r>
            <a:endParaRPr lang="en-US" sz="954" dirty="0"/>
          </a:p>
        </p:txBody>
      </p:sp>
      <p:sp>
        <p:nvSpPr>
          <p:cNvPr id="16" name="Text 9"/>
          <p:cNvSpPr txBox="1"/>
          <p:nvPr/>
        </p:nvSpPr>
        <p:spPr>
          <a:xfrm>
            <a:off x="634795" y="3940699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Многополярность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555" y="1080000"/>
            <a:ext cx="6905091" cy="2345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адаптация экономики в условиях санкций
</a:t>
            </a:r>
            <a:endParaRPr lang="en-US" sz="2280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перестройки экономики и их смысл для устойчивости страны.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ускорила перестройку, но показала зависимость от сложной техники, длинных производственных цепочек и необходимости развивать собственную научно-технологическую базу.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открытых обзоров о технологической адаптации экономики России в условиях санкций.
</a:t>
            </a:r>
            <a:endParaRPr lang="en-US" sz="7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 человеческий капитал России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сохраняет заметные достижения в математике, физике, космосе, инженерии и фундаментальных науках. Эти направления формируют репутацию страны и поддерживают ее технологический потенциал.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научные школы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Санкт-Петербург, Новосибирск, Казань, Томск и Екатеринбург остаются важнейшими точками концентрации университетов, исследовательских институтов и научных кадров, где сосредоточены основные образовательные ресурсы.
</a:t>
            </a:r>
            <a:endParaRPr lang="en-US" sz="791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знаний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подготовки и доступ к современным лабораториям заметно различаются между столичными и региональными школами и вузами. Это влияет на стартовые возможности выпускников и дальнейшую карьеру.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возможностей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удержания специалистов нужны обновление лабораторий, развитие цифровой среды и достойные условия для исследований. Без этого сложно сокращать отток кадров и усиливать конкурентоспособность науки.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инфраструктура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и новые формы связи между регионами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особенно быстро развиваются в крупных городах, где высока плотность пользователей, бизнеса и инфраструктуры. Для удаленных территорий это важный способ сократить расстояния.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цифровых услуг показывает, что технологии уменьшают пространственные барьеры и делают связь между регионами быстрее, удобнее и устойчивее.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индекс по тенденциям цифровизации в России; точные значения в исходных материалах не были заданы.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80" y="1081132"/>
            <a:ext cx="2787900" cy="18268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225" y="1081132"/>
            <a:ext cx="2787900" cy="18268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474" y="1081132"/>
            <a:ext cx="2787900" cy="18268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где решается логистика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берега России выглядят сурово, но именно здесь формируется новая транспортная география. Ледоколы сопровождают суда, порты принимают грузы, а морской путь связывает запад и восток страны быстрее, чем южные обходные маршруты. Это пространство требует особой инфраструктуры и точного расчета.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77848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подо льдом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арктическими территориями сосредоточены крупные запасы нефти, газа и минерального сырья, а в прибрежных водах — биоресурсы. Освоение этих богатств идет медленно и дорого, потому что климат, вечная мерзлота и удаленность повышают риски для строительства и добычи.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94097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возможностей и 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одновременно усиливает международное значение России и предъявляет высокие требования к экологии, безопасности и науке. Здесь особенно важны спутниковый мониторинг, надежная навигация и подготовка специалистов, способных работать в экстремальных условиях Севера.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77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как стратегический регион России
</a:t>
            </a:r>
            <a:endParaRPr lang="en-US" sz="31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развития России в XXI веке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внешними ограничениями, внутренними диспропорциями и поиском новых источников роста.
</a:t>
            </a:r>
            <a:endParaRPr lang="en-US" sz="13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470" y="1870074"/>
            <a:ext cx="154200" cy="15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906" y="1862724"/>
            <a:ext cx="147788" cy="1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240" y="1870074"/>
            <a:ext cx="154200" cy="1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000" y="1870074"/>
            <a:ext cx="154200" cy="15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2594704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Чайковского и Рахманинова связаны с концертными залами по всему миру. Русская музыкальная традиция ценится за выразительность, техническую сложность и способность соединять классическое наследие с современным исполнительством.
</a:t>
            </a:r>
            <a:endParaRPr lang="en-US" sz="980" dirty="0"/>
          </a:p>
        </p:txBody>
      </p:sp>
      <p:sp>
        <p:nvSpPr>
          <p:cNvPr id="13" name="Text 2"/>
          <p:cNvSpPr txBox="1"/>
          <p:nvPr/>
        </p:nvSpPr>
        <p:spPr>
          <a:xfrm>
            <a:off x="379925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Пушкина, Толстого и Достоевского входят в мировой культурный канон. Через переводы, школьные программы и театральные постановки русская литература сохраняет международную узнаваемость и продолжает влиять на читателей.
</a:t>
            </a:r>
            <a:endParaRPr lang="en-US" sz="1023" dirty="0"/>
          </a:p>
        </p:txBody>
      </p:sp>
      <p:sp>
        <p:nvSpPr>
          <p:cNvPr id="14" name="Text 3"/>
          <p:cNvSpPr txBox="1"/>
          <p:nvPr/>
        </p:nvSpPr>
        <p:spPr>
          <a:xfrm>
            <a:off x="4809475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балет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школа балета и театра остается одним из самых заметных культурных брендов страны. Гастроли, фестивали и совместные проекты помогают поддерживать интерес к этой традиции за пределами России.
</a:t>
            </a:r>
            <a:endParaRPr lang="en-US" sz="1074" dirty="0"/>
          </a:p>
        </p:txBody>
      </p:sp>
      <p:sp>
        <p:nvSpPr>
          <p:cNvPr id="15" name="Text 4"/>
          <p:cNvSpPr txBox="1"/>
          <p:nvPr/>
        </p:nvSpPr>
        <p:spPr>
          <a:xfrm>
            <a:off x="7024237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как 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Королева и советско-российской космической школы стали частью международного образа страны. Космонавтика укрепляет ассоциации России с наукой, инженерией и масштабными технологическими проектами.
</a:t>
            </a:r>
            <a:endParaRPr lang="en-US" sz="1043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29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России в современном мире
</a:t>
            </a:r>
            <a:endParaRPr lang="en-US" sz="27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215358"/>
            <a:ext cx="4776300" cy="12994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сравнении с другими мировыми центрами силы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 мирового влияния в разных государствах.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не лидирует по размеру экономики или численности населения, но сохраняет высокий геополитический вес благодаря территории, ресурсам, военной мощи и статусу постоянного члена СБ ООН.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общедоступных международных справочных данных по государствам и их статусу.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сила масштаба и задача развития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сохраняет глобальное значение благодаря территории, ресурсам, морским выходам и политическому статусу. Но будущее страны зависит от модернизации экономики, развития науки, снижения пространственных диспропорций и более широкого сотрудничества с миром.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2026-06-03T00:23:33Z</dcterms:created>
  <dcterms:modified xsi:type="dcterms:W3CDTF">2026-06-03T00:23:33Z</dcterms:modified>
</cp:coreProperties>
</file>