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jpeg"/><Relationship Id="rId4" Type="http://schemas.openxmlformats.org/officeDocument/2006/relationships/image" Target="../media/image-5-4.jpe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jpeg"/><Relationship Id="rId4" Type="http://schemas.openxmlformats.org/officeDocument/2006/relationships/image" Target="../media/image-11-4.jpe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2500" y="2725406"/>
            <a:ext cx="8486700" cy="211338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288475"/>
            <a:ext cx="5329500" cy="3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1559507"/>
            <a:ext cx="5591700" cy="9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взгляда на крестьянский мир, где труд проверяет совесть и достоинство.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355800" y="763925"/>
            <a:ext cx="55917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8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Повести Б. Можаева и В. Белова: человек, земля и нравственная цельность
</a:t>
            </a:r>
            <a:endParaRPr lang="en-US" sz="2082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27125" y="720488"/>
            <a:ext cx="3609600" cy="359902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1612750"/>
            <a:ext cx="44142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7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Деревенская проза 1960-х: человек в испытании временем
</a:t>
            </a:r>
            <a:endParaRPr lang="en-US" sz="2179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2628900"/>
            <a:ext cx="4414200" cy="9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1960-е годы усилили интерес литературы к деревне, послевоенной памяти и нравственным основам личности. Повести Можаева и Белова показывают, как в обычной сельской жизни проявляются ответственность, стойкость и верность традиции.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1306726" y="1469487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Можаева оказывается в ситуации давления и унижения, где проверяется не только его характер, но и право остаться внутренне свободным.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2116451" y="2487587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Земля в повести связана с личной правдой: труд на ней означает не просто обязанность, а сохранение совести и человеческого достоинства.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2881339" y="3505687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Нравственная сила героя раскрывается через отказ принять ложь и через способность удержать себя в жестких обстоятельствах.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355800" y="363700"/>
            <a:ext cx="57237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Борис Можаев: нравственный конфликт в повести «Живой»
</a:t>
            </a:r>
            <a:endParaRPr lang="en-US" sz="2649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1306725" y="1469475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«Привычном деле» важнейшие черты человека видны не в исключительных событиях, а в повторяющемся ежедневном труде и семейных заботах.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2116450" y="2487575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Бытовая подробность у Белова раскрывает терпение, уважение к старшим, привычку к ответственности и умение нести свой долг без слов.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1359975" y="3506300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Обычный день в деревне превращается в нравственный экзамен: человек показывает себя тем, как он живет и работает.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355800" y="363700"/>
            <a:ext cx="61803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Владимир Белов: повседневность как мера характера
</a:t>
            </a:r>
            <a:endParaRPr lang="en-US" sz="2649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70900" y="1315775"/>
            <a:ext cx="3326100" cy="87375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16300" y="2431422"/>
            <a:ext cx="3310200" cy="87280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70900" y="3529297"/>
            <a:ext cx="3310200" cy="87280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5800" y="516075"/>
            <a:ext cx="83811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земли как основа жизни и памяти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55800" y="1299326"/>
            <a:ext cx="5008200" cy="87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Пашня как начало человеческого уклада
</a:t>
            </a:r>
            <a:pPr algn="l" indent="0" marL="0">
              <a:lnSpc>
                <a:spcPct val="100000"/>
              </a:lnSpc>
              <a:buNone/>
            </a:pPr>
            <a:r>
              <a:rPr lang="en-US" sz="17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Пашня в этих повестях напоминает, что жизнь крестьянина строится вокруг постоянного труда и зависимости от земли. Здесь рождаются хлеб, привычка к ответственности и понимание меры собственных сил.
</a:t>
            </a:r>
            <a:endParaRPr lang="en-US" sz="1723" dirty="0"/>
          </a:p>
        </p:txBody>
      </p:sp>
      <p:sp>
        <p:nvSpPr>
          <p:cNvPr id="10" name="Text 3"/>
          <p:cNvSpPr txBox="1"/>
          <p:nvPr/>
        </p:nvSpPr>
        <p:spPr>
          <a:xfrm>
            <a:off x="355800" y="2415201"/>
            <a:ext cx="5008200" cy="87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1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Изба и двор как пространство памяти
</a:t>
            </a:r>
            <a:pPr algn="l" indent="0" marL="0">
              <a:lnSpc>
                <a:spcPct val="100000"/>
              </a:lnSpc>
              <a:buNone/>
            </a:pPr>
            <a:r>
              <a:rPr lang="en-US" sz="171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Сельский дом не отделен от истории семьи: в нем сохраняются трудовые навыки, порядок, память о старших и ощущение преемственности. Через этот предметный мир раскрывается устойчивость деревенской жизни.
</a:t>
            </a:r>
            <a:endParaRPr lang="en-US" sz="1717" dirty="0"/>
          </a:p>
        </p:txBody>
      </p:sp>
      <p:sp>
        <p:nvSpPr>
          <p:cNvPr id="11" name="Text 4"/>
          <p:cNvSpPr txBox="1"/>
          <p:nvPr/>
        </p:nvSpPr>
        <p:spPr>
          <a:xfrm>
            <a:off x="355800" y="3531076"/>
            <a:ext cx="5008200" cy="87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Дорога и поле как образ связи с родом
</a:t>
            </a:r>
            <a:pPr algn="l" indent="0" marL="0">
              <a:lnSpc>
                <a:spcPct val="100000"/>
              </a:lnSpc>
              <a:buNone/>
            </a:pPr>
            <a:r>
              <a:rPr lang="en-US" sz="17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Дорога и поле обозначают не только пространство, но и путь человека в традиции своего народа. Эти образы подчеркивают укорененность героя в родной земле и в общем жизненном ритме поколения.
</a:t>
            </a:r>
            <a:endParaRPr lang="en-US" sz="1723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6075" y="2304636"/>
            <a:ext cx="3709500" cy="124922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516075"/>
            <a:ext cx="58437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двух повестей: темы, конфликты, герои
</a:t>
            </a:r>
            <a:endParaRPr lang="en-US" sz="2649" dirty="0"/>
          </a:p>
        </p:txBody>
      </p:sp>
      <p:sp>
        <p:nvSpPr>
          <p:cNvPr id="7" name="Text 1"/>
          <p:cNvSpPr txBox="1"/>
          <p:nvPr/>
        </p:nvSpPr>
        <p:spPr>
          <a:xfrm>
            <a:off x="355800" y="1757900"/>
            <a:ext cx="2159700" cy="256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 повести раскрывают нравственную ценность крестьянского труда, но делают это разными художественными средствами.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6628550" y="1757800"/>
            <a:ext cx="2159700" cy="256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Можаева конфликт острее и драматичнее, у Белова — спокойнее и будничнее. Но в обоих случаях нравственный смысл раскрывается через землю, труд и верность совести.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2716075" y="4319800"/>
            <a:ext cx="3257700" cy="21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Повести Б. Можаева «Живой» (1966) и В. Белова «Привычное дело» (1966)
</a:t>
            </a:r>
            <a:endParaRPr lang="en-US" sz="7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800" y="1640916"/>
            <a:ext cx="4424400" cy="278608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484700"/>
            <a:ext cx="65745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нравственные ценности занимают главное место
</a:t>
            </a:r>
            <a:endParaRPr lang="en-US" sz="2648" dirty="0"/>
          </a:p>
        </p:txBody>
      </p:sp>
      <p:sp>
        <p:nvSpPr>
          <p:cNvPr id="7" name="Text 1"/>
          <p:cNvSpPr txBox="1"/>
          <p:nvPr/>
        </p:nvSpPr>
        <p:spPr>
          <a:xfrm>
            <a:off x="5116501" y="1643284"/>
            <a:ext cx="36717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ценности не существуют отдельно: они поддерживают друг друга и формируют цельный образ деревенского мира.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5116501" y="3224284"/>
            <a:ext cx="36717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центре — труд и совесть; семья, память и земля усиливают внутреннюю устойчивость героев и их связь с традицией.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55800" y="4466984"/>
            <a:ext cx="2818200" cy="21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Содержательный анализ повестей Б. Можаева и В. Белова
</a:t>
            </a:r>
            <a:endParaRPr lang="en-US" sz="7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800" y="1535343"/>
            <a:ext cx="8381100" cy="290481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516075"/>
            <a:ext cx="5891700" cy="4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9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формируется нравственная цельность героя
</a:t>
            </a:r>
            <a:endParaRPr lang="en-US" sz="1892" dirty="0"/>
          </a:p>
        </p:txBody>
      </p:sp>
      <p:sp>
        <p:nvSpPr>
          <p:cNvPr id="7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55800" y="1023131"/>
            <a:ext cx="5891700" cy="20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развития героя в повестях Можаева и Белова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3813" y="1459364"/>
            <a:ext cx="657000" cy="65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48895" y="1459364"/>
            <a:ext cx="657000" cy="65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43978" y="1495864"/>
            <a:ext cx="657000" cy="584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939061" y="1459364"/>
            <a:ext cx="657000" cy="65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5800" y="516075"/>
            <a:ext cx="5938800" cy="54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2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Сюжетная сдержанность и психологическая точность
</a:t>
            </a:r>
            <a:endParaRPr lang="en-US" sz="2125" dirty="0"/>
          </a:p>
        </p:txBody>
      </p:sp>
      <p:sp>
        <p:nvSpPr>
          <p:cNvPr id="9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355800" y="2403564"/>
            <a:ext cx="1847100" cy="20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Короткий диалог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Сжатые реплики не разъясняют героя напрямую, а позволяют услышать его характер в естественной речи. За несколькими словами часто скрывается напряжение, сдержанность или внутренняя твердость.
</a:t>
            </a:r>
            <a:endParaRPr lang="en-US" sz="1600" dirty="0"/>
          </a:p>
        </p:txBody>
      </p:sp>
      <p:sp>
        <p:nvSpPr>
          <p:cNvPr id="11" name="Text 3"/>
          <p:cNvSpPr txBox="1"/>
          <p:nvPr/>
        </p:nvSpPr>
        <p:spPr>
          <a:xfrm>
            <a:off x="2548895" y="2403564"/>
            <a:ext cx="1847100" cy="20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Жест и движение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Маленькая деталь поведения становится важнее длинного объяснения. По тому, как герой работает, молчит или реагирует, читатель понимает его отношение к долгу и к людям.
</a:t>
            </a:r>
            <a:endParaRPr lang="en-US" sz="1600" dirty="0"/>
          </a:p>
        </p:txBody>
      </p:sp>
      <p:sp>
        <p:nvSpPr>
          <p:cNvPr id="12" name="Text 4"/>
          <p:cNvSpPr txBox="1"/>
          <p:nvPr/>
        </p:nvSpPr>
        <p:spPr>
          <a:xfrm>
            <a:off x="4743978" y="2403564"/>
            <a:ext cx="1847100" cy="20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Бытовая подробность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Обычные предметы и домашние дела создают точную атмосферу деревни. Через них раскрывается не фон событий, а сам образ жизни, в котором проверяется человеческая надежность.
</a:t>
            </a:r>
            <a:endParaRPr lang="en-US" sz="1600" dirty="0"/>
          </a:p>
        </p:txBody>
      </p:sp>
      <p:sp>
        <p:nvSpPr>
          <p:cNvPr id="13" name="Text 5"/>
          <p:cNvSpPr txBox="1"/>
          <p:nvPr/>
        </p:nvSpPr>
        <p:spPr>
          <a:xfrm>
            <a:off x="6939061" y="2403564"/>
            <a:ext cx="1847100" cy="20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Психологическая реакция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Авторы внимательно показывают, как герой переживает сомнение, усталость и внутренний выбор. Именно такая точность делает повествование убедительным и глубоким.
</a:t>
            </a:r>
            <a:endParaRPr lang="en-US" sz="16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2359867"/>
            <a:ext cx="2153100" cy="205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повестях труд означает не только физическое усилие, но и способность честно выполнять свое дело, не теряя уважения к себе и другим.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355800" y="363700"/>
            <a:ext cx="62277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 как форма духовного самоопределения
</a:t>
            </a:r>
            <a:endParaRPr lang="en-US" sz="2649" dirty="0"/>
          </a:p>
        </p:txBody>
      </p:sp>
      <p:sp>
        <p:nvSpPr>
          <p:cNvPr id="8" name="Text 3"/>
          <p:cNvSpPr txBox="1"/>
          <p:nvPr/>
        </p:nvSpPr>
        <p:spPr>
          <a:xfrm>
            <a:off x="3416095" y="2359867"/>
            <a:ext cx="2153100" cy="205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на земле воспитывает выдержку, дисциплину и взаимопомощь, а вместе с ними — чувство нужности, без которого человек духовно слабеет.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6583651" y="2359854"/>
            <a:ext cx="2153100" cy="205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отношение к труду герои Можаева и Белова определяют свою нравственную меру и подтверждают верность семье, роду и земле.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84825" y="1348500"/>
            <a:ext cx="5742000" cy="92522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84825" y="2450761"/>
            <a:ext cx="5742000" cy="92522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84825" y="3553011"/>
            <a:ext cx="5742000" cy="92522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5800" y="516075"/>
            <a:ext cx="8381100" cy="60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Крестьянский быт как хранитель памяти и традиции
</a:t>
            </a:r>
            <a:endParaRPr lang="en-US" sz="2509" dirty="0"/>
          </a:p>
        </p:txBody>
      </p:sp>
      <p:sp>
        <p:nvSpPr>
          <p:cNvPr id="8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55800" y="1347974"/>
            <a:ext cx="2153400" cy="9262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3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Изба как центр семейной памяти
</a:t>
            </a:r>
            <a:pPr algn="l" indent="0" marL="0">
              <a:lnSpc>
                <a:spcPct val="100000"/>
              </a:lnSpc>
              <a:buNone/>
            </a:pPr>
            <a:r>
              <a:rPr lang="en-US" sz="55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1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деревенской избе сосредоточена не только повседневная жизнь, но и память о нескольких поколениях. Здесь каждая вещь напоминает о труде, заботе и порядке, который поддерживает семью. Такой интерьер легко представить на иллюстрации: он говорит о традиции без лишних слов.
</a:t>
            </a:r>
            <a:endParaRPr lang="en-US" sz="1036" dirty="0"/>
          </a:p>
        </p:txBody>
      </p:sp>
      <p:sp>
        <p:nvSpPr>
          <p:cNvPr id="10" name="Text 3"/>
          <p:cNvSpPr txBox="1"/>
          <p:nvPr/>
        </p:nvSpPr>
        <p:spPr>
          <a:xfrm>
            <a:off x="355800" y="2450235"/>
            <a:ext cx="2153400" cy="9262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Сельский двор и следы труда
</a:t>
            </a:r>
            <a:pPr algn="l" indent="0" marL="0">
              <a:lnSpc>
                <a:spcPct val="100000"/>
              </a:lnSpc>
              <a:buNone/>
            </a:pPr>
            <a:r>
              <a:rPr lang="en-US" sz="60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8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Двор в крестьянском мире всегда живет ритмом работы: здесь хранят инвентарь, чинят, сушат, перевозят, готовят к новому дню. Пространство выглядит простым, но именно оно показывает устойчивость уклада. Визуально это может быть сцена с рабочими руками и следами ежедневного труда.
</a:t>
            </a:r>
            <a:endParaRPr lang="en-US" sz="1126" dirty="0"/>
          </a:p>
        </p:txBody>
      </p:sp>
      <p:sp>
        <p:nvSpPr>
          <p:cNvPr id="11" name="Text 4"/>
          <p:cNvSpPr txBox="1"/>
          <p:nvPr/>
        </p:nvSpPr>
        <p:spPr>
          <a:xfrm>
            <a:off x="355800" y="3552485"/>
            <a:ext cx="2153400" cy="9262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Пейзаж как часть биографии человека
</a:t>
            </a:r>
            <a:pPr algn="l" indent="0" marL="0">
              <a:lnSpc>
                <a:spcPct val="100000"/>
              </a:lnSpc>
              <a:buNone/>
            </a:pPr>
            <a:r>
              <a:rPr lang="en-US" sz="56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2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Поле, дорога и сельский простор в этих повестях воспринимаются как продолжение человеческой судьбы. Они хранят сезонную память, привычный порядок жизни и чувство укорененности. Такой пейзаж помогает увидеть, что земля для героев — не абстракция, а основа их внутреннего мира.
</a:t>
            </a:r>
            <a:endParaRPr lang="en-US" sz="1049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800" y="1640916"/>
            <a:ext cx="4424400" cy="278608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484700"/>
            <a:ext cx="65745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Деревня 1960-х годов: устойчивость и кризис традиционного уклада
</a:t>
            </a:r>
            <a:endParaRPr lang="en-US" sz="2648" dirty="0"/>
          </a:p>
        </p:txBody>
      </p:sp>
      <p:sp>
        <p:nvSpPr>
          <p:cNvPr id="7" name="Text 1"/>
          <p:cNvSpPr txBox="1"/>
          <p:nvPr/>
        </p:nvSpPr>
        <p:spPr>
          <a:xfrm>
            <a:off x="5116501" y="1643284"/>
            <a:ext cx="36717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условно показывает, как ослабевали привычные формы деревенской жизни, хотя нравственный авторитет труда сохранялся.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5116501" y="3224284"/>
            <a:ext cx="36717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Снижение не означает исчезновения традиции: ее удерживали люди, для которых земля и ответственность оставались жизненной опорой.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55800" y="4466984"/>
            <a:ext cx="2818200" cy="21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Качественная интерпретация историко-литературного контекста деревенской прозы 1960-х годов; значения условные
</a:t>
            </a:r>
            <a:endParaRPr lang="en-US" sz="7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1306725" y="1319291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Речь героев у Можаева и Белова строится на живой разговорной интонации: она кажется естественной, потому что передает не книжную, а повседневную деревенскую речь, связанную с трудом и привычным укладом.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1760050" y="2127012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Диалектные и просторечные слова не усложняют текст, а делают его точнее. Через них слышны местная среда, характер говорящего и его отношение к делу, семье и соседям.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2106862" y="2934737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Краткие реплики, недосказанность и сдержанные ответы помогают раскрыть внутреннее состояние персонажей. За внешней простотой речи чувствуется напряжение, достоинство и привычка не говорить лишнего.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2472788" y="3742474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Пословичные обороты и бытовые формулы создают ощущение народной мудрости. Язык повестей показывает, что нравственные оценки в крестьянском мире выражаются просто, но предельно точно.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355800" y="363700"/>
            <a:ext cx="58629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повестей как отражение народного мироощущения
</a:t>
            </a:r>
            <a:endParaRPr lang="en-US" sz="2649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800" y="2386728"/>
            <a:ext cx="4231200" cy="101424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516075"/>
            <a:ext cx="58917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Художественные особенности Можаева и Белова
</a:t>
            </a:r>
            <a:endParaRPr lang="en-US" sz="2649" dirty="0"/>
          </a:p>
        </p:txBody>
      </p:sp>
      <p:sp>
        <p:nvSpPr>
          <p:cNvPr id="7" name="Text 1"/>
          <p:cNvSpPr txBox="1"/>
          <p:nvPr/>
        </p:nvSpPr>
        <p:spPr>
          <a:xfrm>
            <a:off x="4874046" y="1535000"/>
            <a:ext cx="31446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показывает, как общий интерес к крестьянскому миру раскрывается в разных художественных манерах.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4874046" y="3048800"/>
            <a:ext cx="31446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Можаев сильнее выделяет конфликт личности и среды, Белов — повседневную устойчивость и лирическую наблюдательность; при этом обоих объединяет уважение к внутренней жизни человека.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355800" y="4416769"/>
            <a:ext cx="3257700" cy="21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повестей Б. Можаева «Живой» и В. Белова «Привычное дело»
</a:t>
            </a:r>
            <a:endParaRPr lang="en-US" sz="7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1306725" y="1319925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 в обеих повестях — это не только близость людей, но и школа ответственности. Через общую работу, совместные решения и повседневную заботу передаются навыки, характер и чувство долга.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1830650" y="2125254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Старшие герои несут в себе память о прошлом и образ правильной жизни. Их опыт важен не как формальная традиция, а как живая мера поведения в трудной или обычной ситуации.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1483063" y="2935709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Младшее поколение проходит проверку тем, умеет ли оно принять труд, заботу о доме и уважение к родным. Именно здесь определяется зрелость человека и его связь с родом.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1844812" y="3742475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преемственность ослабевает, человек теряет внутреннюю опору и ясность нравственных ориентиров. Поэтому семейная связь в повестях становится условием духовной устойчивости.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355800" y="363700"/>
            <a:ext cx="58944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 и преемственность поколений
</a:t>
            </a:r>
            <a:endParaRPr lang="en-US" sz="2649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800" y="1535343"/>
            <a:ext cx="8381100" cy="290481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516075"/>
            <a:ext cx="5891700" cy="4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частной судьбы к общему смыслу о человеке
</a:t>
            </a:r>
            <a:endParaRPr lang="en-US" sz="1889" dirty="0"/>
          </a:p>
        </p:txBody>
      </p:sp>
      <p:sp>
        <p:nvSpPr>
          <p:cNvPr id="7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55800" y="1023131"/>
            <a:ext cx="5891700" cy="20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художественного движения в повестях Б. Можаева и В. Белова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800" y="1640916"/>
            <a:ext cx="4424400" cy="278608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484700"/>
            <a:ext cx="65745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5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Общее и различное в двух повестях
</a:t>
            </a:r>
            <a:endParaRPr lang="en-US" sz="2852" dirty="0"/>
          </a:p>
        </p:txBody>
      </p:sp>
      <p:sp>
        <p:nvSpPr>
          <p:cNvPr id="7" name="Text 1"/>
          <p:cNvSpPr txBox="1"/>
          <p:nvPr/>
        </p:nvSpPr>
        <p:spPr>
          <a:xfrm>
            <a:off x="5116501" y="1643284"/>
            <a:ext cx="36717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 повести опираются на один нравственный фундамент, но раскрывают его разными художественными средствами.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5116501" y="3224284"/>
            <a:ext cx="36717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Общая тема важнее различий в интонации: у Можаева сильнее социальное напряжение, у Белова — спокойная эпическая теплота.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55800" y="4466984"/>
            <a:ext cx="2818200" cy="21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Сопоставительный анализ повестей Б. Можаева и В. Белова
</a:t>
            </a:r>
            <a:endParaRPr lang="en-US" sz="7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1306726" y="1469487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напоминают, что человеческая цельность не возникает сама собой: ее формируют труд, ответственность и уважение к близким. Это особенно важно в мире быстрых перемен и поверхностных оценок.
</a:t>
            </a:r>
            <a:endParaRPr lang="en-US" sz="1152" dirty="0"/>
          </a:p>
        </p:txBody>
      </p:sp>
      <p:sp>
        <p:nvSpPr>
          <p:cNvPr id="7" name="Text 2"/>
          <p:cNvSpPr txBox="1"/>
          <p:nvPr/>
        </p:nvSpPr>
        <p:spPr>
          <a:xfrm>
            <a:off x="2116451" y="2487587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Повести учат видеть ценность земли не только как хозяйственного пространства, но и как среды, где сохраняются память, традиция и чувство меры. Такой взгляд помогает по-новому оценить связь человека с природой и историей.
</a:t>
            </a:r>
            <a:endParaRPr lang="en-US" sz="1152" dirty="0"/>
          </a:p>
        </p:txBody>
      </p:sp>
      <p:sp>
        <p:nvSpPr>
          <p:cNvPr id="8" name="Text 3"/>
          <p:cNvSpPr txBox="1"/>
          <p:nvPr/>
        </p:nvSpPr>
        <p:spPr>
          <a:xfrm>
            <a:off x="2881339" y="3505687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тексты интересны подростку еще и тем, что показывают: достоинство проявляется не в громких словах, а в ежедневных поступках. Именно в этом проявляется зрелость личности и ее устойчивость.
</a:t>
            </a:r>
            <a:endParaRPr lang="en-US" sz="1152" dirty="0"/>
          </a:p>
        </p:txBody>
      </p:sp>
      <p:sp>
        <p:nvSpPr>
          <p:cNvPr id="9" name="Text 4"/>
          <p:cNvSpPr txBox="1"/>
          <p:nvPr/>
        </p:nvSpPr>
        <p:spPr>
          <a:xfrm>
            <a:off x="355800" y="363700"/>
            <a:ext cx="57237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эти повести важны для читателя XXI века
</a:t>
            </a:r>
            <a:endParaRPr lang="en-US" sz="2649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1275389"/>
            <a:ext cx="3434100" cy="7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endParaRPr lang="en-US" sz="3600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3120200"/>
            <a:ext cx="4144200" cy="114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факт важен для сравнения: при различной интонации и композиции оба произведения сходятся в понимании личности как носителя труда, памяти и совести.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355800" y="2026300"/>
            <a:ext cx="5215800" cy="7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4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повести, написанные в один год, по-разному раскрывают одну и ту же мысль о нравственной цельности человека.
</a:t>
            </a:r>
            <a:endParaRPr lang="en-US" sz="1843" dirty="0"/>
          </a:p>
        </p:txBody>
      </p:sp>
      <p:sp>
        <p:nvSpPr>
          <p:cNvPr id="9" name="Text 4"/>
          <p:cNvSpPr txBox="1"/>
          <p:nvPr/>
        </p:nvSpPr>
        <p:spPr>
          <a:xfrm>
            <a:off x="355800" y="4319900"/>
            <a:ext cx="2818200" cy="21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Б. Можаев «Живой» (1966); В. Белов «Привычное дело» (1966)
</a:t>
            </a:r>
            <a:endParaRPr lang="en-US" sz="7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776138" y="1306500"/>
            <a:ext cx="5591700" cy="78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7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Вывод: нравственный мир человека от земли
</a:t>
            </a:r>
            <a:endParaRPr lang="en-US" sz="3078" dirty="0"/>
          </a:p>
        </p:txBody>
      </p:sp>
      <p:sp>
        <p:nvSpPr>
          <p:cNvPr id="5" name="Text 1"/>
          <p:cNvSpPr txBox="1"/>
          <p:nvPr/>
        </p:nvSpPr>
        <p:spPr>
          <a:xfrm>
            <a:off x="1776150" y="2515140"/>
            <a:ext cx="5591700" cy="139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Повести Можаева и Белова убеждают, что прочный характер рождается из труда, памяти семьи и верности земле. В этой связи человек сохраняет достоинство и внутреннюю правду.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2026-05-23T15:34:18Z</dcterms:created>
  <dcterms:modified xsi:type="dcterms:W3CDTF">2026-05-23T15:34:18Z</dcterms:modified>
</cp:coreProperties>
</file>