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8250" y="2437235"/>
            <a:ext cx="5239500" cy="21387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64050" y="1334818"/>
            <a:ext cx="7215900" cy="7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700" b="1" i="1" dirty="0">
                <a:solidFill>
                  <a:srgbClr val="FDE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промышленность и Север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1729150" y="2102470"/>
            <a:ext cx="56856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DE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лес: ресурс, люди и технологии будущего.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16475" y="4577825"/>
            <a:ext cx="2111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4493" y="0"/>
            <a:ext cx="44352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6500" y="1471700"/>
            <a:ext cx="3417600" cy="20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лесная отрасль работает в особенно трудных условиях: холод, длинные расстояния и медленное восстановление леса требуют точности, бережного подхода и новых решений.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015200" y="428900"/>
            <a:ext cx="37188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лесная отрасль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4575" y="2800312"/>
            <a:ext cx="9253200" cy="23946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600" y="428900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Зацепка: красота и вопрос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03350" y="1430975"/>
            <a:ext cx="13917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Севера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«На севере диком…» сразу настраивает на разговор о красоте и уязвимости северной природы. Здесь лес не только фон, но и важная часть жизни людей.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392700" y="1430975"/>
            <a:ext cx="13917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темы прост и важен: как использовать лес так, чтобы он оставался живым и полезным в будущем?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670362" y="1430975"/>
            <a:ext cx="13917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методов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 помогают точнее считать древесину, лучше планировать перевозки и меньше терять сырья. Это делает отрасль аккуратнее и современнее.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48025" y="1430975"/>
            <a:ext cx="13917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 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промышленность соединяет природу и труд человека. От того, как ведётся заготовка и переработка, зависит не только экономика, но и состояние леса.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225687" y="1430975"/>
            <a:ext cx="13917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лес задаёт свои правила: рост медленный, дороги редкие, а каждое решение в отрасли заметно надолго. Поэтому ошибаться здесь особенно дорого.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175" y="496925"/>
            <a:ext cx="72612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Опрос: что важнее для леса?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418500" y="2522725"/>
            <a:ext cx="1717500" cy="15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или пауза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начала можно спросить: что важнее всего для северного леса — быстрая заготовка древесины или осторожное восстановление? Такой выбор помогает увидеть проблему сразу.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638592" y="2522725"/>
            <a:ext cx="1717500" cy="15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вариант ответа связан с людьми: важны ли рабочие места, если природа при этом страдает? Опрос показывает, что лесная тема всегда связана с жизнью поселков.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58767" y="2522725"/>
            <a:ext cx="1717500" cy="15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 сохранение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предложить выбрать между прибылью и охраной природы. Этот вопрос особенно полезен, потому что в лесной отрасли обе цели приходится сочетать, а не разделять.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080845" y="2522725"/>
            <a:ext cx="1717500" cy="15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для разговора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опроса не даёт единственного правильного ответа, но задаёт направление обсуждения: лес нужно использовать так, чтобы он оставался ресурсом и домом для природы.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825" y="922260"/>
            <a:ext cx="3961800" cy="36716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175" y="395750"/>
            <a:ext cx="7261200" cy="4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северный лес растёт медленно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74688" y="1530000"/>
            <a:ext cx="4203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породы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 лесах чаще растут ель, сосна и лиственница. Эти породы приспособлены к холоду, но их рост идёт медленно из-за короткого тёплого сезона.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74688" y="4097450"/>
            <a:ext cx="4203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северный лес нельзя считать быстро возобновляемым ресурсом. Любая вырубка требует особенно внимательного расчёта и долгого восстановления участков.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4688" y="3241633"/>
            <a:ext cx="4203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ветер, холод и бедные почвы дополнительно тормозят развитие леса. Даже после рубки восстановление идёт долго, потому что молодым деревьям трудно прижиться.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4688" y="2385817"/>
            <a:ext cx="4203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сезон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деревья почти не растут, а летом времени на развитие мало. Из-за этого годовой прирост ствола здесь заметно меньше, чем в более тёплых районах.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8731" y="625375"/>
            <a:ext cx="3473638" cy="406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600" y="428900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как территория расстояний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27075" y="1530000"/>
            <a:ext cx="42516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Далёкие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посёлками, лесосеками и дорогами на Севере часто большие промежутки. Из-за этого каждая поездка занимает больше времени, а любая ошибка в планировании становится заметнее.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27075" y="4097450"/>
            <a:ext cx="42516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среди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пейзаж с лесом, снегом, техникой и небольшими посёлками хорошо показывает, что природа и хозяйство здесь тесно связаны между собой.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27075" y="3241633"/>
            <a:ext cx="42516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лесной отрасли расстояние означает дополнительные расходы на топливо, ремонт и время. Поэтому здесь особенно ценятся точный маршрут и аккуратная работа транспорта.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27075" y="2385817"/>
            <a:ext cx="42516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логистика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людей и техники требует хорошей организации. Если дорога узкая, снежная или разбитая, даже простая перевозка древесины превращается в сложную задачу.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659" y="1946450"/>
            <a:ext cx="261900" cy="261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1350" y="1946465"/>
            <a:ext cx="261900" cy="261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3025" y="1946465"/>
            <a:ext cx="261900" cy="261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54700" y="1946465"/>
            <a:ext cx="261900" cy="261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87350" y="356000"/>
            <a:ext cx="71694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северном лесу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15275" y="2441475"/>
            <a:ext cx="1711500" cy="17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 лишайники
</a:t>
            </a:r>
            <a:pPr algn="l" indent="0" marL="0">
              <a:lnSpc>
                <a:spcPct val="100000"/>
              </a:lnSpc>
              <a:buNone/>
            </a:pPr>
            <a:r>
              <a:rPr lang="en-US" sz="68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 лишайники первыми чувствуют изменения в лесу. Если почва повреждена или исчезает тень деревьев, эти организмы быстро теряют привычные условия жизни.
</a:t>
            </a:r>
            <a:endParaRPr lang="en-US" sz="1167" dirty="0"/>
          </a:p>
        </p:txBody>
      </p:sp>
      <p:sp>
        <p:nvSpPr>
          <p:cNvPr id="13" name="Text 2"/>
          <p:cNvSpPr txBox="1"/>
          <p:nvPr/>
        </p:nvSpPr>
        <p:spPr>
          <a:xfrm>
            <a:off x="2786950" y="2441475"/>
            <a:ext cx="1711500" cy="17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зависят от укрытий, гнёзд и спокойных участков леса. Когда вырубка захватывает большие площади, им становится труднее находить безопасные места.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858625" y="2441475"/>
            <a:ext cx="1711500" cy="17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используют лес как дом, защиту и путь передвижения. Разрыв лесных участков может мешать их кормлению, размножению и перемещению.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930300" y="2441475"/>
            <a:ext cx="1711500" cy="17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
</a:t>
            </a:r>
            <a:pPr algn="l" indent="0" marL="0">
              <a:lnSpc>
                <a:spcPct val="100000"/>
              </a:lnSpc>
              <a:buNone/>
            </a:pPr>
            <a:r>
              <a:rPr lang="en-US" sz="64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важны для всей экосистемы: они участвуют в опылении и разложении. Если нарушается лесная среда, меняется и их численность, а вместе с ней — вся цепочка жизни.
</a:t>
            </a:r>
            <a:endParaRPr lang="en-US" sz="1109" dirty="0"/>
          </a:p>
        </p:txBody>
      </p:sp>
      <p:sp>
        <p:nvSpPr>
          <p:cNvPr id="16" name="Text 5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095" y="1678450"/>
            <a:ext cx="8114661" cy="3053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5175" y="1141575"/>
            <a:ext cx="6722100" cy="4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звенья лесной отрасли и переход древесины от леса к готовым изделиям.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25175" y="289100"/>
            <a:ext cx="7527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отрасль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095" y="1678450"/>
            <a:ext cx="8114661" cy="3053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5175" y="1141575"/>
            <a:ext cx="6722100" cy="4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ценности показывает путь древесины от леса до товара и точки, где можно уменьшить потери.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25175" y="289100"/>
            <a:ext cx="7527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древесины от леса до товара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4575" y="2800312"/>
            <a:ext cx="9253200" cy="23946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600" y="428900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которые меняют отрасль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94975" y="1452300"/>
            <a:ext cx="237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сверху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 и карты помогают видеть лесные изменения почти в реальном времени. Это упрощает планирование работ и позволяет раньше замечать опасные участки и новые вырубки.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12900" y="1452300"/>
            <a:ext cx="237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реагирование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данные помогают быстрее находить незаконные рубки и сравнивать план с фактом. Для леса это важно: чем раньше замечена проблема, тем меньше ущерб для природы.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603938" y="1452300"/>
            <a:ext cx="237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маршрутов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 и электронный учёт делают движение техники и древесины более прозрачным. Когда маршрут известен точно, легче уменьшить ошибки, потери и задержки при доставке сырья.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20650" y="1091810"/>
            <a:ext cx="5085600" cy="19766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5175" y="390100"/>
            <a:ext cx="8064000" cy="5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на заводах и в лесу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11632" y="3739825"/>
            <a:ext cx="1879500" cy="9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раскройка
</a:t>
            </a:r>
            <a:pPr algn="l" indent="0" marL="0">
              <a:lnSpc>
                <a:spcPct val="100000"/>
              </a:lnSpc>
              <a:buNone/>
            </a:pPr>
            <a:r>
              <a:rPr lang="en-US" sz="4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линии помогают точнее распиливать брёвна по размеру, поэтому меньше материала уходит в обрезки и брак. Для северных предприятий это особенно важно, когда сырьё дорого доставлять.
</a:t>
            </a:r>
            <a:endParaRPr lang="en-US" sz="994" dirty="0"/>
          </a:p>
        </p:txBody>
      </p:sp>
      <p:sp>
        <p:nvSpPr>
          <p:cNvPr id="12" name="Text 3"/>
          <p:cNvSpPr txBox="1"/>
          <p:nvPr/>
        </p:nvSpPr>
        <p:spPr>
          <a:xfrm>
            <a:off x="6968532" y="3741900"/>
            <a:ext cx="1879500" cy="9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пользы из сырья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планирование связывает лес, склад и завод в одну систему. Это ускоряет работу, уменьшает простои и позволяет использовать каждое дерево более полно, без лишних потерь.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49565" y="3741900"/>
            <a:ext cx="1879500" cy="9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тяжёлого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техника берёт на себя тяжёлые операции: погрузку, подачу, сортировку и перемещение древесины. Работникам легче соблюдать правила безопасности и меньше рисковать здоровьем.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2530599" y="3741900"/>
            <a:ext cx="1879500" cy="9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качества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и камеры на производстве быстро проверяют качество досок, плит и другой продукции. Машина замечает дефекты раньше человека и помогает вовремя остановить неудачную партию.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600" y="428900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и факт о лесной отрасли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27075" y="1530000"/>
            <a:ext cx="42516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вырубка?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звучит просто: лесная промышленность только вырубает деревья. На деле без посадки, ухода за молодняком и контроля вырубки отрасль быстро потеряет сырьё и доверие людей.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98125" y="4097450"/>
            <a:ext cx="42516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отрасль работает под контролем: учитывают объёмы, проверяют маршруты и следят за законностью рубок. Именно это делает лесное хозяйство долгосрочным, а не одноразовым.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37900" y="3241633"/>
            <a:ext cx="42516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вся древесина идёт в доски и мебель. Часть сырья сортируют, перерабатывают в плиты, бумагу, упаковку и топливо, чтобы уменьшить отходы и использовать лес рациональнее.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987300" y="2385817"/>
            <a:ext cx="42516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обязательно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заготовки лес обязательно нужно восстанавливать. Это может быть естественное возобновление или посадка новых деревьев, чтобы участок снова стал частью живой экосистемы.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5698" y="1433500"/>
            <a:ext cx="4218154" cy="2840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175" y="1591837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устойчивость растёт там, где отходы становятся сырьём для новых продуктов и топлива. Это особенно важно для удалённых северных предприятий.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25175" y="496925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лесная отрасль становится устойчивее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525175" y="2607802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вторичного использования древесных остатков, тем меньше потери сырья. Это поддерживает переработку, снижает отходы и делает отрасль устойчивее.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459850"/>
            <a:ext cx="30261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 материалам учебной темы о переработке древесины
</a:t>
            </a:r>
            <a:endParaRPr lang="en-US" sz="1158" dirty="0"/>
          </a:p>
        </p:txBody>
      </p:sp>
      <p:sp>
        <p:nvSpPr>
          <p:cNvPr id="9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6875" y="1330166"/>
            <a:ext cx="411000" cy="41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1098" y="1330166"/>
            <a:ext cx="411000" cy="41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63050" y="3257999"/>
            <a:ext cx="411000" cy="3653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38855" y="1329716"/>
            <a:ext cx="360413" cy="411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987350" y="356000"/>
            <a:ext cx="71694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принципы бережного лесопользования
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7" name="Text 2"/>
          <p:cNvSpPr txBox="1"/>
          <p:nvPr/>
        </p:nvSpPr>
        <p:spPr>
          <a:xfrm>
            <a:off x="1012308" y="1893679"/>
            <a:ext cx="1870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
</a:t>
            </a:r>
            <a:pPr algn="l" indent="0" marL="0">
              <a:lnSpc>
                <a:spcPct val="100000"/>
              </a:lnSpc>
              <a:buNone/>
            </a:pPr>
            <a:r>
              <a:rPr lang="en-US" sz="649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Сертификация подтверждает, что лес используют по правилам и с заботой о будущем. Для покупателя это знак: сырьё получено законно, а лесовосстановление не забыто.
</a:t>
            </a:r>
            <a:endParaRPr lang="en-US" sz="926" dirty="0"/>
          </a:p>
        </p:txBody>
      </p:sp>
      <p:sp>
        <p:nvSpPr>
          <p:cNvPr id="18" name="Text 3"/>
          <p:cNvSpPr txBox="1"/>
          <p:nvPr/>
        </p:nvSpPr>
        <p:spPr>
          <a:xfrm>
            <a:off x="3647051" y="1893679"/>
            <a:ext cx="1870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64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рубки участок не должен оставаться пустым надолго. Лесовосстановление помогает вернуть деревья, защитить почву и дать молодым растениям пространство для роста.
</a:t>
            </a:r>
            <a:endParaRPr lang="en-US" sz="919" dirty="0"/>
          </a:p>
        </p:txBody>
      </p:sp>
      <p:sp>
        <p:nvSpPr>
          <p:cNvPr id="19" name="Text 4"/>
          <p:cNvSpPr txBox="1"/>
          <p:nvPr/>
        </p:nvSpPr>
        <p:spPr>
          <a:xfrm>
            <a:off x="2328483" y="3798679"/>
            <a:ext cx="1870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68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ведение леса похоже на уход за садом: важна не скорость, а разумный порядок действий. Тогда лес даёт ресурсы дольше и остаётся живым.
</a:t>
            </a:r>
            <a:endParaRPr lang="en-US" sz="972" dirty="0"/>
          </a:p>
        </p:txBody>
      </p:sp>
      <p:sp>
        <p:nvSpPr>
          <p:cNvPr id="20" name="Text 5"/>
          <p:cNvSpPr txBox="1"/>
          <p:nvPr/>
        </p:nvSpPr>
        <p:spPr>
          <a:xfrm>
            <a:off x="6279514" y="1893679"/>
            <a:ext cx="1870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рубка
</a:t>
            </a:r>
            <a:pPr algn="l" indent="0" marL="0">
              <a:lnSpc>
                <a:spcPct val="100000"/>
              </a:lnSpc>
              <a:buNone/>
            </a:pPr>
            <a:r>
              <a:rPr lang="en-US" sz="68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Выборочная заготовка убирает не весь лес сразу, а отдельные деревья. Так сохраняются тень, влажность и часть среды для животных, а почва страдает меньше.
</a:t>
            </a:r>
            <a:endParaRPr lang="en-US" sz="97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3575" y="2237867"/>
            <a:ext cx="4022100" cy="13604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5175" y="1591837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способы работы с лесом влияют на скорость заготовки, состояние почвы и возможность повторного роста.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25175" y="496925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подходов к лесу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525175" y="2607802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быстрый способ не всегда самый полезный. Для северной природы важнее аккуратность: она помогает сохранить почву и ускоряет возвращение леса.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5175" y="3702725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общим принципам лесопользования в учебной теме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4575" y="2800312"/>
            <a:ext cx="9253200" cy="23946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600" y="428900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отрасль влияет на северные сообщества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7225" y="1430975"/>
            <a:ext cx="174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доход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северных посёлков лесная отрасль означает рабочие места, стабильный заработок и спрос на местные услуги. Когда предприятие работает рядом, люди реже уезжают и могут строить планы на будущее.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042900" y="1452300"/>
            <a:ext cx="174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баланс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заготовка ведётся без согласования, возникают споры за землю и тревога из-за шума и вырубок. Поэтому важны честные правила и разговор с местными жителями.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04342" y="1452300"/>
            <a:ext cx="174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для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часто обеспечивают посёлки теплом, электричеством или топливом. Это особенно заметно там, где другие источники энергии дорогие и труднодоступные.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765783" y="1452300"/>
            <a:ext cx="174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дороги, техника и перевозки помогают связывать удалённые территории. Но эти же пути быстро изнашиваются, особенно в холоде и сырости, поэтому требуют постоянного ухода.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5698" y="1433500"/>
            <a:ext cx="4218154" cy="2840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175" y="1591837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отрасли можно представить как выбор между объёмом, качеством и ответственностью. Чем умнее управление, тем больше шансов сохранить северный лес.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25175" y="496925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сценария будущего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525175" y="2607802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высокий результат даёт зелёный переход: он лучше сочетает переработку, контроль и восстановление. Простое наращивание объёмов уступает по качеству и надёжности.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459850"/>
            <a:ext cx="30261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содержанию темы и учебным выводам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095" y="1678450"/>
            <a:ext cx="8114661" cy="3053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5175" y="1141575"/>
            <a:ext cx="6722100" cy="4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где в цепочке лесопользования важны внимательность, безопасность и время на восстановление.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25175" y="289100"/>
            <a:ext cx="7527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ресурса к решению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052" y="2029647"/>
            <a:ext cx="139500" cy="18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8089" y="2044969"/>
            <a:ext cx="194100" cy="1552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95450" y="2044968"/>
            <a:ext cx="194100" cy="1552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86862" y="2029609"/>
            <a:ext cx="186000" cy="186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43465" y="2029608"/>
            <a:ext cx="186000" cy="186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987350" y="356000"/>
            <a:ext cx="71694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которые нужны отрасли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84039" y="2434912"/>
            <a:ext cx="1468200" cy="14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Лесничий
</a:t>
            </a:r>
            <a:pPr algn="l" indent="0" marL="0">
              <a:lnSpc>
                <a:spcPct val="100000"/>
              </a:lnSpc>
              <a:buNone/>
            </a:pPr>
            <a:r>
              <a:rPr lang="en-US" sz="63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Лесничий наблюдает за состоянием леса, отмечает повреждения и помогает планировать восстановление. Эта профессия требует знания природы, внимательности и умения принимать спокойные, обоснованные решения.
</a:t>
            </a:r>
            <a:endParaRPr lang="en-US" sz="928" dirty="0"/>
          </a:p>
        </p:txBody>
      </p:sp>
      <p:sp>
        <p:nvSpPr>
          <p:cNvPr id="15" name="Text 2"/>
          <p:cNvSpPr txBox="1"/>
          <p:nvPr/>
        </p:nvSpPr>
        <p:spPr>
          <a:xfrm>
            <a:off x="2071400" y="2434912"/>
            <a:ext cx="1468200" cy="14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 техники
</a:t>
            </a:r>
            <a:pPr algn="l" indent="0" marL="0">
              <a:lnSpc>
                <a:spcPct val="100000"/>
              </a:lnSpc>
              <a:buNone/>
            </a:pPr>
            <a:r>
              <a:rPr lang="en-US" sz="64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 управляет машинами на лесосеке и на складе. Здесь важны точность, аккуратность и понимание техники, потому что от действий человека зависит и качество работы, и безопасность.
</a:t>
            </a:r>
            <a:endParaRPr lang="en-US" sz="942" dirty="0"/>
          </a:p>
        </p:txBody>
      </p:sp>
      <p:sp>
        <p:nvSpPr>
          <p:cNvPr id="16" name="Text 3"/>
          <p:cNvSpPr txBox="1"/>
          <p:nvPr/>
        </p:nvSpPr>
        <p:spPr>
          <a:xfrm>
            <a:off x="3858760" y="2434912"/>
            <a:ext cx="1468200" cy="14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
</a:t>
            </a:r>
            <a:pPr algn="l" indent="0" marL="0">
              <a:lnSpc>
                <a:spcPct val="100000"/>
              </a:lnSpc>
              <a:buNone/>
            </a:pPr>
            <a:r>
              <a:rPr lang="en-US" sz="68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 отвечает за оборудование, расчёты и организацию процесса. Он помогает сократить потери сырья, улучшить производство и сделать работу предприятия более надёжной.
</a:t>
            </a:r>
            <a:endParaRPr lang="en-US" sz="1001" dirty="0"/>
          </a:p>
        </p:txBody>
      </p:sp>
      <p:sp>
        <p:nvSpPr>
          <p:cNvPr id="17" name="Text 4"/>
          <p:cNvSpPr txBox="1"/>
          <p:nvPr/>
        </p:nvSpPr>
        <p:spPr>
          <a:xfrm>
            <a:off x="5646120" y="2434912"/>
            <a:ext cx="1468200" cy="14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
</a:t>
            </a:r>
            <a:pPr algn="l" indent="0" marL="0">
              <a:lnSpc>
                <a:spcPct val="100000"/>
              </a:lnSpc>
              <a:buNone/>
            </a:pPr>
            <a:r>
              <a:rPr lang="en-US" sz="68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 следит за тем, чтобы работа не вредила почвам, воде и животным. Такая профессия особенно важна на Севере, где природа восстанавливается медленно.
</a:t>
            </a:r>
            <a:endParaRPr lang="en-US" sz="1012" dirty="0"/>
          </a:p>
        </p:txBody>
      </p:sp>
      <p:sp>
        <p:nvSpPr>
          <p:cNvPr id="18" name="Text 5"/>
          <p:cNvSpPr txBox="1"/>
          <p:nvPr/>
        </p:nvSpPr>
        <p:spPr>
          <a:xfrm>
            <a:off x="7402727" y="2434912"/>
            <a:ext cx="1468200" cy="14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мониторинг
</a:t>
            </a:r>
            <a:pPr algn="l" indent="0" marL="0">
              <a:lnSpc>
                <a:spcPct val="100000"/>
              </a:lnSpc>
              <a:buNone/>
            </a:pPr>
            <a:r>
              <a:rPr lang="en-US" sz="64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 по цифровому мониторингу работает с картами, спутниковыми снимками и данными. Он помогает видеть изменения в лесу раньше и точнее, чем это возможно только глазами.
</a:t>
            </a:r>
            <a:endParaRPr lang="en-US" sz="942" dirty="0"/>
          </a:p>
        </p:txBody>
      </p:sp>
      <p:sp>
        <p:nvSpPr>
          <p:cNvPr id="19" name="Text 6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031150" y="2482125"/>
            <a:ext cx="4893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не только красив на картине, но и требует вдумчивого отношения. Если технологии, восстановление и переработка идут вместе, лес остаётся ресурсом для людей и будущих поколений.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836800" y="1276300"/>
            <a:ext cx="52683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 — это ответственность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2026-07-26T23:56:25Z</dcterms:created>
  <dcterms:modified xsi:type="dcterms:W3CDTF">2026-07-26T23:56:25Z</dcterms:modified>
</cp:coreProperties>
</file>