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jpe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slideLayout" Target="../slideLayouts/slideLayout1.xml"/><Relationship Id="rId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slideLayout" Target="../slideLayouts/slideLayout1.xml"/><Relationship Id="rId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slideLayout" Target="../slideLayouts/slideLayout1.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slideLayout" Target="../slideLayouts/slideLayout1.xml"/><Relationship Id="rId7"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slideLayout" Target="../slideLayouts/slideLayout1.xml"/><Relationship Id="rId9"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slideLayout" Target="../slideLayouts/slideLayout1.xml"/><Relationship Id="rId7"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image" Target="../media/image-8-7.png"/><Relationship Id="rId8" Type="http://schemas.openxmlformats.org/officeDocument/2006/relationships/image" Target="../media/image-8-8.png"/><Relationship Id="rId9" Type="http://schemas.openxmlformats.org/officeDocument/2006/relationships/image" Target="../media/image-8-9.png"/><Relationship Id="rId10" Type="http://schemas.openxmlformats.org/officeDocument/2006/relationships/image" Target="../media/image-8-10.png"/><Relationship Id="rId11" Type="http://schemas.openxmlformats.org/officeDocument/2006/relationships/slideLayout" Target="../slideLayouts/slideLayout1.xml"/><Relationship Id="rId1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slideLayout" Target="../slideLayouts/slideLayout1.xml"/><Relationship Id="rId7"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slideLayout" Target="../slideLayouts/slideLayout1.xml"/><Relationship Id="rId8"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slideLayout" Target="../slideLayouts/slideLayout1.xml"/><Relationship Id="rId5"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jpeg"/><Relationship Id="rId5" Type="http://schemas.openxmlformats.org/officeDocument/2006/relationships/image" Target="../media/image-12-5.png"/><Relationship Id="rId6" Type="http://schemas.openxmlformats.org/officeDocument/2006/relationships/image" Target="../media/image-12-6.jpeg"/><Relationship Id="rId7" Type="http://schemas.openxmlformats.org/officeDocument/2006/relationships/image" Target="../media/image-12-7.png"/><Relationship Id="rId8" Type="http://schemas.openxmlformats.org/officeDocument/2006/relationships/slideLayout" Target="../slideLayouts/slideLayout1.xml"/><Relationship Id="rId9"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slideLayout" Target="../slideLayouts/slideLayout1.xml"/><Relationship Id="rId7"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image" Target="../media/image-14-7.png"/><Relationship Id="rId8" Type="http://schemas.openxmlformats.org/officeDocument/2006/relationships/image" Target="../media/image-14-8.png"/><Relationship Id="rId9" Type="http://schemas.openxmlformats.org/officeDocument/2006/relationships/image" Target="../media/image-14-9.png"/><Relationship Id="rId10" Type="http://schemas.openxmlformats.org/officeDocument/2006/relationships/image" Target="../media/image-14-10.png"/><Relationship Id="rId11" Type="http://schemas.openxmlformats.org/officeDocument/2006/relationships/image" Target="../media/image-14-11.png"/><Relationship Id="rId12" Type="http://schemas.openxmlformats.org/officeDocument/2006/relationships/slideLayout" Target="../slideLayouts/slideLayout1.xml"/><Relationship Id="rId1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slideLayout" Target="../slideLayouts/slideLayout1.xml"/><Relationship Id="rId8"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slideLayout" Target="../slideLayouts/slideLayout1.xml"/><Relationship Id="rId7"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slideLayout" Target="../slideLayouts/slideLayout1.xml"/><Relationship Id="rId7"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jpe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image" Target="../media/image-18-7.jpeg"/><Relationship Id="rId8" Type="http://schemas.openxmlformats.org/officeDocument/2006/relationships/image" Target="../media/image-18-8.png"/><Relationship Id="rId9" Type="http://schemas.openxmlformats.org/officeDocument/2006/relationships/image" Target="../media/image-18-9.png"/><Relationship Id="rId10" Type="http://schemas.openxmlformats.org/officeDocument/2006/relationships/image" Target="../media/image-18-10.jpeg"/><Relationship Id="rId11" Type="http://schemas.openxmlformats.org/officeDocument/2006/relationships/image" Target="../media/image-18-11.png"/><Relationship Id="rId12" Type="http://schemas.openxmlformats.org/officeDocument/2006/relationships/slideLayout" Target="../slideLayouts/slideLayout1.xml"/><Relationship Id="rId1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slideLayout" Target="../slideLayouts/slideLayout1.xml"/><Relationship Id="rId7"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31200" y="3187"/>
            <a:ext cx="7265700" cy="5137077"/>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2774512" y="2077350"/>
            <a:ext cx="3594900" cy="501600"/>
          </a:xfrm>
          <a:prstGeom prst="rect">
            <a:avLst/>
          </a:prstGeom>
          <a:noFill/>
          <a:ln/>
        </p:spPr>
        <p:txBody>
          <a:bodyPr wrap="square" lIns="0" tIns="0" rIns="0" bIns="0" rtlCol="0" anchor="ctr"/>
          <a:lstStyle/>
          <a:p>
            <a:pPr algn="ctr" indent="0" marL="0">
              <a:lnSpc>
                <a:spcPct val="100000"/>
              </a:lnSpc>
              <a:buNone/>
            </a:pPr>
            <a:r>
              <a:rPr lang="en-US" sz="1815" b="1" dirty="0">
                <a:solidFill>
                  <a:srgbClr val="E4E21F"/>
                </a:solidFill>
                <a:latin typeface="Arial" pitchFamily="34" charset="0"/>
                <a:ea typeface="Arial" pitchFamily="34" charset="-122"/>
                <a:cs typeface="Arial" pitchFamily="34" charset="-120"/>
              </a:rPr>
              <a:t>Графический метод решения систем нелинейных уравнений
</a:t>
            </a:r>
            <a:endParaRPr lang="en-US" sz="1815" dirty="0"/>
          </a:p>
        </p:txBody>
      </p:sp>
      <p:sp>
        <p:nvSpPr>
          <p:cNvPr id="6" name="Text 1"/>
          <p:cNvSpPr txBox="1"/>
          <p:nvPr/>
        </p:nvSpPr>
        <p:spPr>
          <a:xfrm>
            <a:off x="2878523" y="1744325"/>
            <a:ext cx="3387000" cy="192600"/>
          </a:xfrm>
          <a:prstGeom prst="rect">
            <a:avLst/>
          </a:prstGeom>
          <a:noFill/>
          <a:ln/>
        </p:spPr>
        <p:txBody>
          <a:bodyPr wrap="square" lIns="0" tIns="0" rIns="0" bIns="0" rtlCol="0" anchor="b"/>
          <a:lstStyle/>
          <a:p>
            <a:pPr algn="ctr" indent="0" marL="0">
              <a:lnSpc>
                <a:spcPct val="115000"/>
              </a:lnSpc>
              <a:buNone/>
            </a:pPr>
            <a:r>
              <a:rPr lang="en-US" sz="1046" dirty="0">
                <a:solidFill>
                  <a:srgbClr val="E4E21F"/>
                </a:solidFill>
                <a:latin typeface="Arial" pitchFamily="34" charset="0"/>
                <a:ea typeface="Arial" pitchFamily="34" charset="-122"/>
                <a:cs typeface="Arial" pitchFamily="34" charset="-120"/>
              </a:rPr>
              <a:t>
</a:t>
            </a:r>
            <a:endParaRPr lang="en-US" sz="1046" dirty="0"/>
          </a:p>
        </p:txBody>
      </p:sp>
      <p:sp>
        <p:nvSpPr>
          <p:cNvPr id="7" name="Text 2"/>
          <p:cNvSpPr txBox="1"/>
          <p:nvPr/>
        </p:nvSpPr>
        <p:spPr>
          <a:xfrm>
            <a:off x="2774512" y="2719400"/>
            <a:ext cx="3594900" cy="679800"/>
          </a:xfrm>
          <a:prstGeom prst="rect">
            <a:avLst/>
          </a:prstGeom>
          <a:noFill/>
          <a:ln/>
        </p:spPr>
        <p:txBody>
          <a:bodyPr wrap="square" lIns="0" tIns="0" rIns="0" bIns="0" rtlCol="0" anchor="t"/>
          <a:lstStyle/>
          <a:p>
            <a:pPr algn="ctr" indent="0" marL="0">
              <a:lnSpc>
                <a:spcPct val="115000"/>
              </a:lnSpc>
              <a:buNone/>
            </a:pPr>
            <a:r>
              <a:rPr lang="en-US" sz="900" dirty="0">
                <a:solidFill>
                  <a:srgbClr val="E4E21F"/>
                </a:solidFill>
                <a:latin typeface="Arial" pitchFamily="34" charset="0"/>
                <a:ea typeface="Arial" pitchFamily="34" charset="-122"/>
                <a:cs typeface="Arial" pitchFamily="34" charset="-120"/>
              </a:rPr>
              <a:t>Решения видны там, где графики встречаются.
</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695287" y="440187"/>
            <a:ext cx="4082550" cy="4261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60000" y="440700"/>
            <a:ext cx="4008900" cy="579000"/>
          </a:xfrm>
          <a:prstGeom prst="rect">
            <a:avLst/>
          </a:prstGeom>
          <a:noFill/>
          <a:ln/>
        </p:spPr>
        <p:txBody>
          <a:bodyPr wrap="square" lIns="0" tIns="0" rIns="0" bIns="0" rtlCol="0" anchor="ctr"/>
          <a:lstStyle/>
          <a:p>
            <a:pPr algn="l" indent="0" marL="0">
              <a:lnSpc>
                <a:spcPct val="100000"/>
              </a:lnSpc>
              <a:buNone/>
            </a:pPr>
            <a:r>
              <a:rPr lang="en-US" sz="1812" b="1" dirty="0">
                <a:solidFill>
                  <a:srgbClr val="E4E21F"/>
                </a:solidFill>
                <a:latin typeface="Arial" pitchFamily="34" charset="0"/>
                <a:ea typeface="Arial" pitchFamily="34" charset="-122"/>
                <a:cs typeface="Arial" pitchFamily="34" charset="-120"/>
              </a:rPr>
              <a:t>Как графики помогают найти ответ
</a:t>
            </a:r>
            <a:endParaRPr lang="en-US" sz="1812" dirty="0"/>
          </a:p>
        </p:txBody>
      </p:sp>
      <p:sp>
        <p:nvSpPr>
          <p:cNvPr id="8" name="Text 1"/>
          <p:cNvSpPr txBox="1"/>
          <p:nvPr/>
        </p:nvSpPr>
        <p:spPr>
          <a:xfrm>
            <a:off x="360000" y="3860975"/>
            <a:ext cx="3628200" cy="846300"/>
          </a:xfrm>
          <a:prstGeom prst="rect">
            <a:avLst/>
          </a:prstGeom>
          <a:noFill/>
          <a:ln/>
        </p:spPr>
        <p:txBody>
          <a:bodyPr wrap="square" lIns="0" tIns="0" rIns="0" bIns="0" rtlCol="0" anchor="t"/>
          <a:lstStyle/>
          <a:p>
            <a:pPr algn="l" indent="0" marL="0">
              <a:lnSpc>
                <a:spcPct val="115000"/>
              </a:lnSpc>
              <a:buNone/>
            </a:pPr>
            <a:r>
              <a:rPr lang="en-US" sz="1100" dirty="0">
                <a:solidFill>
                  <a:srgbClr val="E4E21F"/>
                </a:solidFill>
                <a:latin typeface="Arial" pitchFamily="34" charset="0"/>
                <a:ea typeface="Arial" pitchFamily="34" charset="-122"/>
                <a:cs typeface="Arial" pitchFamily="34" charset="-120"/>
              </a:rPr>
              <a:t>В 8 классе этот способ связывает уравнения с координатной плоскостью. По рисунку сразу видно, где графики пересекаются, сколько таких точек есть и как быстро проверить найденный ответ.
</a:t>
            </a:r>
            <a:endParaRPr lang="en-US" sz="1100" dirty="0"/>
          </a:p>
        </p:txBody>
      </p:sp>
      <p:sp>
        <p:nvSpPr>
          <p:cNvPr id="9" name="Text 2"/>
          <p:cNvSpPr txBox="1"/>
          <p:nvPr/>
        </p:nvSpPr>
        <p:spPr>
          <a:xfrm>
            <a:off x="8863808" y="4930166"/>
            <a:ext cx="196500" cy="71400"/>
          </a:xfrm>
          <a:prstGeom prst="rect">
            <a:avLst/>
          </a:prstGeom>
          <a:noFill/>
          <a:ln/>
        </p:spPr>
        <p:txBody>
          <a:bodyPr wrap="square" lIns="0" tIns="0" rIns="0" bIns="0" rtlCol="0" anchor="ctr"/>
          <a:lstStyle/>
          <a:p>
            <a:pPr algn="ctr" indent="0" marL="0">
              <a:lnSpc>
                <a:spcPct val="115000"/>
              </a:lnSpc>
              <a:buNone/>
            </a:pPr>
            <a:r>
              <a:rPr lang="en-US" sz="489" dirty="0">
                <a:solidFill>
                  <a:srgbClr val="E4E21F"/>
                </a:solidFill>
                <a:latin typeface="Arial" pitchFamily="34" charset="0"/>
                <a:ea typeface="Arial" pitchFamily="34" charset="-122"/>
                <a:cs typeface="Arial" pitchFamily="34" charset="-120"/>
              </a:rPr>
              <a:t>2</a:t>
            </a:r>
            <a:endParaRPr lang="en-US" sz="489"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60000" y="440700"/>
            <a:ext cx="8418900" cy="579000"/>
          </a:xfrm>
          <a:prstGeom prst="rect">
            <a:avLst/>
          </a:prstGeom>
          <a:noFill/>
          <a:ln/>
        </p:spPr>
        <p:txBody>
          <a:bodyPr wrap="square" lIns="0" tIns="0" rIns="0" bIns="0" rtlCol="0" anchor="ctr"/>
          <a:lstStyle/>
          <a:p>
            <a:pPr algn="l" indent="0" marL="0">
              <a:lnSpc>
                <a:spcPct val="100000"/>
              </a:lnSpc>
              <a:buNone/>
            </a:pPr>
            <a:r>
              <a:rPr lang="en-US" sz="1812" b="1" dirty="0">
                <a:solidFill>
                  <a:srgbClr val="E4E21F"/>
                </a:solidFill>
                <a:latin typeface="Arial" pitchFamily="34" charset="0"/>
                <a:ea typeface="Arial" pitchFamily="34" charset="-122"/>
                <a:cs typeface="Arial" pitchFamily="34" charset="-120"/>
              </a:rPr>
              <a:t>Что такое система нелинейных уравнений
</a:t>
            </a:r>
            <a:endParaRPr lang="en-US" sz="1812" dirty="0"/>
          </a:p>
        </p:txBody>
      </p:sp>
      <p:sp>
        <p:nvSpPr>
          <p:cNvPr id="9" name="Text 1"/>
          <p:cNvSpPr txBox="1"/>
          <p:nvPr/>
        </p:nvSpPr>
        <p:spPr>
          <a:xfrm>
            <a:off x="8863808" y="4930166"/>
            <a:ext cx="196500" cy="71400"/>
          </a:xfrm>
          <a:prstGeom prst="rect">
            <a:avLst/>
          </a:prstGeom>
          <a:noFill/>
          <a:ln/>
        </p:spPr>
        <p:txBody>
          <a:bodyPr wrap="square" lIns="0" tIns="0" rIns="0" bIns="0" rtlCol="0" anchor="ctr"/>
          <a:lstStyle/>
          <a:p>
            <a:pPr algn="ctr" indent="0" marL="0">
              <a:lnSpc>
                <a:spcPct val="115000"/>
              </a:lnSpc>
              <a:buNone/>
            </a:pPr>
            <a:r>
              <a:rPr lang="en-US" sz="489" dirty="0">
                <a:solidFill>
                  <a:srgbClr val="E4E21F"/>
                </a:solidFill>
                <a:latin typeface="Arial" pitchFamily="34" charset="0"/>
                <a:ea typeface="Arial" pitchFamily="34" charset="-122"/>
                <a:cs typeface="Arial" pitchFamily="34" charset="-120"/>
              </a:rPr>
              <a:t>3</a:t>
            </a:r>
            <a:endParaRPr lang="en-US" sz="489" dirty="0"/>
          </a:p>
        </p:txBody>
      </p:sp>
      <p:sp>
        <p:nvSpPr>
          <p:cNvPr id="10" name="Text 2"/>
          <p:cNvSpPr txBox="1"/>
          <p:nvPr/>
        </p:nvSpPr>
        <p:spPr>
          <a:xfrm>
            <a:off x="722850" y="1311375"/>
            <a:ext cx="4448100" cy="780600"/>
          </a:xfrm>
          <a:prstGeom prst="rect">
            <a:avLst/>
          </a:prstGeom>
          <a:noFill/>
          <a:ln/>
        </p:spPr>
        <p:txBody>
          <a:bodyPr wrap="square" lIns="0" tIns="0" rIns="0" bIns="0" rtlCol="0" anchor="t"/>
          <a:lstStyle/>
          <a:p>
            <a:pPr algn="l" indent="0" marL="0">
              <a:lnSpc>
                <a:spcPct val="115000"/>
              </a:lnSpc>
              <a:buNone/>
            </a:pPr>
            <a:r>
              <a:rPr lang="en-US" sz="1243" b="1" dirty="0">
                <a:solidFill>
                  <a:srgbClr val="E4E21F"/>
                </a:solidFill>
                <a:latin typeface="Arial" pitchFamily="34" charset="0"/>
                <a:ea typeface="Arial" pitchFamily="34" charset="-122"/>
                <a:cs typeface="Arial" pitchFamily="34" charset="-120"/>
              </a:rPr>
              <a:t>Несколько уравнений
</a:t>
            </a:r>
            <a:pPr algn="l" indent="0" marL="0">
              <a:lnSpc>
                <a:spcPct val="115000"/>
              </a:lnSpc>
              <a:buNone/>
            </a:pPr>
            <a:r>
              <a:rPr lang="en-US" sz="146"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119" dirty="0">
                <a:solidFill>
                  <a:srgbClr val="E4E21F"/>
                </a:solidFill>
                <a:latin typeface="Arial" pitchFamily="34" charset="0"/>
                <a:ea typeface="Arial" pitchFamily="34" charset="-122"/>
                <a:cs typeface="Arial" pitchFamily="34" charset="-120"/>
              </a:rPr>
              <a:t>Система состоит из двух или более уравнений, которые должны выполняться одновременно. Чтобы найти ответ, нужно отыскать точки, подходящие каждому уравнению сразу.
</a:t>
            </a:r>
            <a:endParaRPr lang="en-US" sz="1243" dirty="0"/>
          </a:p>
        </p:txBody>
      </p:sp>
      <p:sp>
        <p:nvSpPr>
          <p:cNvPr id="11" name="Text 3"/>
          <p:cNvSpPr txBox="1"/>
          <p:nvPr/>
        </p:nvSpPr>
        <p:spPr>
          <a:xfrm>
            <a:off x="722850" y="2183138"/>
            <a:ext cx="4448100" cy="780600"/>
          </a:xfrm>
          <a:prstGeom prst="rect">
            <a:avLst/>
          </a:prstGeom>
          <a:noFill/>
          <a:ln/>
        </p:spPr>
        <p:txBody>
          <a:bodyPr wrap="square" lIns="0" tIns="0" rIns="0" bIns="0" rtlCol="0" anchor="t"/>
          <a:lstStyle/>
          <a:p>
            <a:pPr algn="l" indent="0" marL="0">
              <a:lnSpc>
                <a:spcPct val="115000"/>
              </a:lnSpc>
              <a:buNone/>
            </a:pPr>
            <a:r>
              <a:rPr lang="en-US" sz="1243" b="1" dirty="0">
                <a:solidFill>
                  <a:srgbClr val="E4E21F"/>
                </a:solidFill>
                <a:latin typeface="Arial" pitchFamily="34" charset="0"/>
                <a:ea typeface="Arial" pitchFamily="34" charset="-122"/>
                <a:cs typeface="Arial" pitchFamily="34" charset="-120"/>
              </a:rPr>
              <a:t>Нелинейность
</a:t>
            </a:r>
            <a:pPr algn="l" indent="0" marL="0">
              <a:lnSpc>
                <a:spcPct val="115000"/>
              </a:lnSpc>
              <a:buNone/>
            </a:pPr>
            <a:r>
              <a:rPr lang="en-US" sz="146"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119" dirty="0">
                <a:solidFill>
                  <a:srgbClr val="E4E21F"/>
                </a:solidFill>
                <a:latin typeface="Arial" pitchFamily="34" charset="0"/>
                <a:ea typeface="Arial" pitchFamily="34" charset="-122"/>
                <a:cs typeface="Arial" pitchFamily="34" charset="-120"/>
              </a:rPr>
              <a:t>Хотя бы одно уравнение содержит степень выше первой, произведение переменных или другой нелинейный вид. Поэтому его график обычно бывает кривой линией.
</a:t>
            </a:r>
            <a:endParaRPr lang="en-US" sz="1243" dirty="0"/>
          </a:p>
        </p:txBody>
      </p:sp>
      <p:sp>
        <p:nvSpPr>
          <p:cNvPr id="12" name="Text 4"/>
          <p:cNvSpPr txBox="1"/>
          <p:nvPr/>
        </p:nvSpPr>
        <p:spPr>
          <a:xfrm>
            <a:off x="722850" y="3054903"/>
            <a:ext cx="4448100" cy="780600"/>
          </a:xfrm>
          <a:prstGeom prst="rect">
            <a:avLst/>
          </a:prstGeom>
          <a:noFill/>
          <a:ln/>
        </p:spPr>
        <p:txBody>
          <a:bodyPr wrap="square" lIns="0" tIns="0" rIns="0" bIns="0" rtlCol="0" anchor="t"/>
          <a:lstStyle/>
          <a:p>
            <a:pPr algn="l" indent="0" marL="0">
              <a:lnSpc>
                <a:spcPct val="115000"/>
              </a:lnSpc>
              <a:buNone/>
            </a:pPr>
            <a:r>
              <a:rPr lang="en-US" sz="1243" b="1" dirty="0">
                <a:solidFill>
                  <a:srgbClr val="E4E21F"/>
                </a:solidFill>
                <a:latin typeface="Arial" pitchFamily="34" charset="0"/>
                <a:ea typeface="Arial" pitchFamily="34" charset="-122"/>
                <a:cs typeface="Arial" pitchFamily="34" charset="-120"/>
              </a:rPr>
              <a:t>Связь с графиком
</a:t>
            </a:r>
            <a:pPr algn="l" indent="0" marL="0">
              <a:lnSpc>
                <a:spcPct val="115000"/>
              </a:lnSpc>
              <a:buNone/>
            </a:pPr>
            <a:r>
              <a:rPr lang="en-US" sz="146"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119" dirty="0">
                <a:solidFill>
                  <a:srgbClr val="E4E21F"/>
                </a:solidFill>
                <a:latin typeface="Arial" pitchFamily="34" charset="0"/>
                <a:ea typeface="Arial" pitchFamily="34" charset="-122"/>
                <a:cs typeface="Arial" pitchFamily="34" charset="-120"/>
              </a:rPr>
              <a:t>Каждое уравнение задаёт свой график на координатной плоскости. Решением считается точка, которая лежит на всех графиках системы одновременно.
</a:t>
            </a:r>
            <a:endParaRPr lang="en-US" sz="1243" dirty="0"/>
          </a:p>
        </p:txBody>
      </p:sp>
      <p:sp>
        <p:nvSpPr>
          <p:cNvPr id="13" name="Text 5"/>
          <p:cNvSpPr txBox="1"/>
          <p:nvPr/>
        </p:nvSpPr>
        <p:spPr>
          <a:xfrm>
            <a:off x="722850" y="3926674"/>
            <a:ext cx="4448100" cy="780600"/>
          </a:xfrm>
          <a:prstGeom prst="rect">
            <a:avLst/>
          </a:prstGeom>
          <a:noFill/>
          <a:ln/>
        </p:spPr>
        <p:txBody>
          <a:bodyPr wrap="square" lIns="0" tIns="0" rIns="0" bIns="0" rtlCol="0" anchor="t"/>
          <a:lstStyle/>
          <a:p>
            <a:pPr algn="l" indent="0" marL="0">
              <a:lnSpc>
                <a:spcPct val="115000"/>
              </a:lnSpc>
              <a:buNone/>
            </a:pPr>
            <a:r>
              <a:rPr lang="en-US" sz="1243" b="1" dirty="0">
                <a:solidFill>
                  <a:srgbClr val="E4E21F"/>
                </a:solidFill>
                <a:latin typeface="Arial" pitchFamily="34" charset="0"/>
                <a:ea typeface="Arial" pitchFamily="34" charset="-122"/>
                <a:cs typeface="Arial" pitchFamily="34" charset="-120"/>
              </a:rPr>
              <a:t>Нет общих точек
</a:t>
            </a:r>
            <a:pPr algn="l" indent="0" marL="0">
              <a:lnSpc>
                <a:spcPct val="115000"/>
              </a:lnSpc>
              <a:buNone/>
            </a:pPr>
            <a:r>
              <a:rPr lang="en-US" sz="146"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119" dirty="0">
                <a:solidFill>
                  <a:srgbClr val="E4E21F"/>
                </a:solidFill>
                <a:latin typeface="Arial" pitchFamily="34" charset="0"/>
                <a:ea typeface="Arial" pitchFamily="34" charset="-122"/>
                <a:cs typeface="Arial" pitchFamily="34" charset="-120"/>
              </a:rPr>
              <a:t>Если графики не пересекаются, общих точек нет. В таком случае система не имеет решений, потому что ни одна точка не удовлетворяет всем условиям.
</a:t>
            </a:r>
            <a:endParaRPr lang="en-US" sz="1243"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383973" y="418575"/>
            <a:ext cx="4447655" cy="43458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60000" y="440700"/>
            <a:ext cx="4451400" cy="579000"/>
          </a:xfrm>
          <a:prstGeom prst="rect">
            <a:avLst/>
          </a:prstGeom>
          <a:noFill/>
          <a:ln/>
        </p:spPr>
        <p:txBody>
          <a:bodyPr wrap="square" lIns="0" tIns="0" rIns="0" bIns="0" rtlCol="0" anchor="ctr"/>
          <a:lstStyle/>
          <a:p>
            <a:pPr algn="l" indent="0" marL="0">
              <a:lnSpc>
                <a:spcPct val="100000"/>
              </a:lnSpc>
              <a:buNone/>
            </a:pPr>
            <a:r>
              <a:rPr lang="en-US" sz="1812" b="1" dirty="0">
                <a:solidFill>
                  <a:srgbClr val="E4E21F"/>
                </a:solidFill>
                <a:latin typeface="Arial" pitchFamily="34" charset="0"/>
                <a:ea typeface="Arial" pitchFamily="34" charset="-122"/>
                <a:cs typeface="Arial" pitchFamily="34" charset="-120"/>
              </a:rPr>
              <a:t>График как «карта» решения системы
</a:t>
            </a:r>
            <a:endParaRPr lang="en-US" sz="1812" dirty="0"/>
          </a:p>
        </p:txBody>
      </p:sp>
      <p:sp>
        <p:nvSpPr>
          <p:cNvPr id="8" name="Text 1"/>
          <p:cNvSpPr txBox="1"/>
          <p:nvPr/>
        </p:nvSpPr>
        <p:spPr>
          <a:xfrm>
            <a:off x="8863808" y="4930166"/>
            <a:ext cx="196500" cy="71400"/>
          </a:xfrm>
          <a:prstGeom prst="rect">
            <a:avLst/>
          </a:prstGeom>
          <a:noFill/>
          <a:ln/>
        </p:spPr>
        <p:txBody>
          <a:bodyPr wrap="square" lIns="0" tIns="0" rIns="0" bIns="0" rtlCol="0" anchor="ctr"/>
          <a:lstStyle/>
          <a:p>
            <a:pPr algn="ctr" indent="0" marL="0">
              <a:lnSpc>
                <a:spcPct val="115000"/>
              </a:lnSpc>
              <a:buNone/>
            </a:pPr>
            <a:r>
              <a:rPr lang="en-US" sz="489" dirty="0">
                <a:solidFill>
                  <a:srgbClr val="E4E21F"/>
                </a:solidFill>
                <a:latin typeface="Arial" pitchFamily="34" charset="0"/>
                <a:ea typeface="Arial" pitchFamily="34" charset="-122"/>
                <a:cs typeface="Arial" pitchFamily="34" charset="-120"/>
              </a:rPr>
              <a:t>4</a:t>
            </a:r>
            <a:endParaRPr lang="en-US" sz="489" dirty="0"/>
          </a:p>
        </p:txBody>
      </p:sp>
      <p:sp>
        <p:nvSpPr>
          <p:cNvPr id="9" name="Text 2"/>
          <p:cNvSpPr txBox="1"/>
          <p:nvPr/>
        </p:nvSpPr>
        <p:spPr>
          <a:xfrm>
            <a:off x="360000" y="1544695"/>
            <a:ext cx="3521100" cy="546600"/>
          </a:xfrm>
          <a:prstGeom prst="rect">
            <a:avLst/>
          </a:prstGeom>
          <a:noFill/>
          <a:ln/>
        </p:spPr>
        <p:txBody>
          <a:bodyPr wrap="square" lIns="0" tIns="0" rIns="0" bIns="0" rtlCol="0" anchor="t"/>
          <a:lstStyle/>
          <a:p>
            <a:pPr algn="l" indent="0" marL="0">
              <a:lnSpc>
                <a:spcPct val="115000"/>
              </a:lnSpc>
              <a:buNone/>
            </a:pPr>
            <a:r>
              <a:rPr lang="en-US" sz="1005" dirty="0">
                <a:solidFill>
                  <a:srgbClr val="E4E21F"/>
                </a:solidFill>
                <a:latin typeface="Arial" pitchFamily="34" charset="0"/>
                <a:ea typeface="Arial" pitchFamily="34" charset="-122"/>
                <a:cs typeface="Arial" pitchFamily="34" charset="-120"/>
              </a:rPr>
              <a:t>Чтобы решить систему, строят все её графики в одной координатной плоскости. Так легко сравнить их положение и заметить точки, где линии совпадают по координатам.
</a:t>
            </a:r>
            <a:endParaRPr lang="en-US" sz="1005" dirty="0"/>
          </a:p>
        </p:txBody>
      </p:sp>
      <p:sp>
        <p:nvSpPr>
          <p:cNvPr id="10" name="Text 3"/>
          <p:cNvSpPr txBox="1"/>
          <p:nvPr/>
        </p:nvSpPr>
        <p:spPr>
          <a:xfrm>
            <a:off x="360000" y="1287100"/>
            <a:ext cx="3521100" cy="181200"/>
          </a:xfrm>
          <a:prstGeom prst="rect">
            <a:avLst/>
          </a:prstGeom>
          <a:noFill/>
          <a:ln/>
        </p:spPr>
        <p:txBody>
          <a:bodyPr wrap="square" lIns="0" tIns="0" rIns="0" bIns="0" rtlCol="0" anchor="t"/>
          <a:lstStyle/>
          <a:p>
            <a:pPr algn="l" indent="0" marL="0">
              <a:lnSpc>
                <a:spcPct val="115000"/>
              </a:lnSpc>
              <a:buNone/>
            </a:pPr>
            <a:r>
              <a:rPr lang="en-US" sz="1132" b="1" dirty="0">
                <a:solidFill>
                  <a:srgbClr val="E4E21F"/>
                </a:solidFill>
                <a:latin typeface="Arial" pitchFamily="34" charset="0"/>
                <a:ea typeface="Arial" pitchFamily="34" charset="-122"/>
                <a:cs typeface="Arial" pitchFamily="34" charset="-120"/>
              </a:rPr>
              <a:t>Все графики на одной плоскости
</a:t>
            </a:r>
            <a:endParaRPr lang="en-US" sz="1132" dirty="0"/>
          </a:p>
        </p:txBody>
      </p:sp>
      <p:sp>
        <p:nvSpPr>
          <p:cNvPr id="11" name="Text 4"/>
          <p:cNvSpPr txBox="1"/>
          <p:nvPr/>
        </p:nvSpPr>
        <p:spPr>
          <a:xfrm>
            <a:off x="360000" y="2416684"/>
            <a:ext cx="3521100" cy="546600"/>
          </a:xfrm>
          <a:prstGeom prst="rect">
            <a:avLst/>
          </a:prstGeom>
          <a:noFill/>
          <a:ln/>
        </p:spPr>
        <p:txBody>
          <a:bodyPr wrap="square" lIns="0" tIns="0" rIns="0" bIns="0" rtlCol="0" anchor="t"/>
          <a:lstStyle/>
          <a:p>
            <a:pPr algn="l" indent="0" marL="0">
              <a:lnSpc>
                <a:spcPct val="115000"/>
              </a:lnSpc>
              <a:buNone/>
            </a:pPr>
            <a:r>
              <a:rPr lang="en-US" sz="992" dirty="0">
                <a:solidFill>
                  <a:srgbClr val="E4E21F"/>
                </a:solidFill>
                <a:latin typeface="Arial" pitchFamily="34" charset="0"/>
                <a:ea typeface="Arial" pitchFamily="34" charset="-122"/>
                <a:cs typeface="Arial" pitchFamily="34" charset="-120"/>
              </a:rPr>
              <a:t>Каждая общая точка графиков является решением системы. Именно такие точки нужно записать в ответ после построения и, при необходимости, уточнить вычислениями.
</a:t>
            </a:r>
            <a:endParaRPr lang="en-US" sz="992" dirty="0"/>
          </a:p>
        </p:txBody>
      </p:sp>
      <p:sp>
        <p:nvSpPr>
          <p:cNvPr id="12" name="Text 5"/>
          <p:cNvSpPr txBox="1"/>
          <p:nvPr/>
        </p:nvSpPr>
        <p:spPr>
          <a:xfrm>
            <a:off x="360000" y="2159088"/>
            <a:ext cx="3521100" cy="181200"/>
          </a:xfrm>
          <a:prstGeom prst="rect">
            <a:avLst/>
          </a:prstGeom>
          <a:noFill/>
          <a:ln/>
        </p:spPr>
        <p:txBody>
          <a:bodyPr wrap="square" lIns="0" tIns="0" rIns="0" bIns="0" rtlCol="0" anchor="t"/>
          <a:lstStyle/>
          <a:p>
            <a:pPr algn="l" indent="0" marL="0">
              <a:lnSpc>
                <a:spcPct val="115000"/>
              </a:lnSpc>
              <a:buNone/>
            </a:pPr>
            <a:r>
              <a:rPr lang="en-US" sz="1132" b="1" dirty="0">
                <a:solidFill>
                  <a:srgbClr val="E4E21F"/>
                </a:solidFill>
                <a:latin typeface="Arial" pitchFamily="34" charset="0"/>
                <a:ea typeface="Arial" pitchFamily="34" charset="-122"/>
                <a:cs typeface="Arial" pitchFamily="34" charset="-120"/>
              </a:rPr>
              <a:t>Пересечение даёт ответ
</a:t>
            </a:r>
            <a:endParaRPr lang="en-US" sz="1132" dirty="0"/>
          </a:p>
        </p:txBody>
      </p:sp>
      <p:sp>
        <p:nvSpPr>
          <p:cNvPr id="13" name="Text 6"/>
          <p:cNvSpPr txBox="1"/>
          <p:nvPr/>
        </p:nvSpPr>
        <p:spPr>
          <a:xfrm>
            <a:off x="360000" y="3288660"/>
            <a:ext cx="3521100" cy="546600"/>
          </a:xfrm>
          <a:prstGeom prst="rect">
            <a:avLst/>
          </a:prstGeom>
          <a:noFill/>
          <a:ln/>
        </p:spPr>
        <p:txBody>
          <a:bodyPr wrap="square" lIns="0" tIns="0" rIns="0" bIns="0" rtlCol="0" anchor="t"/>
          <a:lstStyle/>
          <a:p>
            <a:pPr algn="l" indent="0" marL="0">
              <a:lnSpc>
                <a:spcPct val="115000"/>
              </a:lnSpc>
              <a:buNone/>
            </a:pPr>
            <a:r>
              <a:rPr lang="en-US" sz="1040" dirty="0">
                <a:solidFill>
                  <a:srgbClr val="E4E21F"/>
                </a:solidFill>
                <a:latin typeface="Arial" pitchFamily="34" charset="0"/>
                <a:ea typeface="Arial" pitchFamily="34" charset="-122"/>
                <a:cs typeface="Arial" pitchFamily="34" charset="-120"/>
              </a:rPr>
              <a:t>Если графики только касаются друг друга, у них одна общая точка. Это значит, что система имеет ровно одно решение.
</a:t>
            </a:r>
            <a:endParaRPr lang="en-US" sz="1040" dirty="0"/>
          </a:p>
        </p:txBody>
      </p:sp>
      <p:sp>
        <p:nvSpPr>
          <p:cNvPr id="14" name="Text 7"/>
          <p:cNvSpPr txBox="1"/>
          <p:nvPr/>
        </p:nvSpPr>
        <p:spPr>
          <a:xfrm>
            <a:off x="360000" y="3031065"/>
            <a:ext cx="3521100" cy="181200"/>
          </a:xfrm>
          <a:prstGeom prst="rect">
            <a:avLst/>
          </a:prstGeom>
          <a:noFill/>
          <a:ln/>
        </p:spPr>
        <p:txBody>
          <a:bodyPr wrap="square" lIns="0" tIns="0" rIns="0" bIns="0" rtlCol="0" anchor="t"/>
          <a:lstStyle/>
          <a:p>
            <a:pPr algn="l" indent="0" marL="0">
              <a:lnSpc>
                <a:spcPct val="115000"/>
              </a:lnSpc>
              <a:buNone/>
            </a:pPr>
            <a:r>
              <a:rPr lang="en-US" sz="1132" b="1" dirty="0">
                <a:solidFill>
                  <a:srgbClr val="E4E21F"/>
                </a:solidFill>
                <a:latin typeface="Arial" pitchFamily="34" charset="0"/>
                <a:ea typeface="Arial" pitchFamily="34" charset="-122"/>
                <a:cs typeface="Arial" pitchFamily="34" charset="-120"/>
              </a:rPr>
              <a:t>Касание означает одно решение
</a:t>
            </a:r>
            <a:endParaRPr lang="en-US" sz="1132" dirty="0"/>
          </a:p>
        </p:txBody>
      </p:sp>
      <p:sp>
        <p:nvSpPr>
          <p:cNvPr id="15" name="Text 8"/>
          <p:cNvSpPr txBox="1"/>
          <p:nvPr/>
        </p:nvSpPr>
        <p:spPr>
          <a:xfrm>
            <a:off x="360000" y="4160637"/>
            <a:ext cx="3521100" cy="546600"/>
          </a:xfrm>
          <a:prstGeom prst="rect">
            <a:avLst/>
          </a:prstGeom>
          <a:noFill/>
          <a:ln/>
        </p:spPr>
        <p:txBody>
          <a:bodyPr wrap="square" lIns="0" tIns="0" rIns="0" bIns="0" rtlCol="0" anchor="t"/>
          <a:lstStyle/>
          <a:p>
            <a:pPr algn="l" indent="0" marL="0">
              <a:lnSpc>
                <a:spcPct val="115000"/>
              </a:lnSpc>
              <a:buNone/>
            </a:pPr>
            <a:r>
              <a:rPr lang="en-US" sz="1040" dirty="0">
                <a:solidFill>
                  <a:srgbClr val="E4E21F"/>
                </a:solidFill>
                <a:latin typeface="Arial" pitchFamily="34" charset="0"/>
                <a:ea typeface="Arial" pitchFamily="34" charset="-122"/>
                <a:cs typeface="Arial" pitchFamily="34" charset="-120"/>
              </a:rPr>
              <a:t>Когда графики расположены отдельно и не имеют общих точек, система не решается. По рисунку это можно увидеть ещё до алгебраических вычислений.
</a:t>
            </a:r>
            <a:endParaRPr lang="en-US" sz="1040" dirty="0"/>
          </a:p>
        </p:txBody>
      </p:sp>
      <p:sp>
        <p:nvSpPr>
          <p:cNvPr id="16" name="Text 9"/>
          <p:cNvSpPr txBox="1"/>
          <p:nvPr/>
        </p:nvSpPr>
        <p:spPr>
          <a:xfrm>
            <a:off x="360000" y="3903042"/>
            <a:ext cx="3521100" cy="181200"/>
          </a:xfrm>
          <a:prstGeom prst="rect">
            <a:avLst/>
          </a:prstGeom>
          <a:noFill/>
          <a:ln/>
        </p:spPr>
        <p:txBody>
          <a:bodyPr wrap="square" lIns="0" tIns="0" rIns="0" bIns="0" rtlCol="0" anchor="t"/>
          <a:lstStyle/>
          <a:p>
            <a:pPr algn="l" indent="0" marL="0">
              <a:lnSpc>
                <a:spcPct val="115000"/>
              </a:lnSpc>
              <a:buNone/>
            </a:pPr>
            <a:r>
              <a:rPr lang="en-US" sz="1132" b="1" dirty="0">
                <a:solidFill>
                  <a:srgbClr val="E4E21F"/>
                </a:solidFill>
                <a:latin typeface="Arial" pitchFamily="34" charset="0"/>
                <a:ea typeface="Arial" pitchFamily="34" charset="-122"/>
                <a:cs typeface="Arial" pitchFamily="34" charset="-120"/>
              </a:rPr>
              <a:t>Нет пересечения — нет решения
</a:t>
            </a:r>
            <a:endParaRPr lang="en-US" sz="1132"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4292050" y="2138675"/>
            <a:ext cx="4491900" cy="1525925"/>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60000" y="440700"/>
            <a:ext cx="5843100" cy="579000"/>
          </a:xfrm>
          <a:prstGeom prst="rect">
            <a:avLst/>
          </a:prstGeom>
          <a:noFill/>
          <a:ln/>
        </p:spPr>
        <p:txBody>
          <a:bodyPr wrap="square" lIns="0" tIns="0" rIns="0" bIns="0" rtlCol="0" anchor="ctr"/>
          <a:lstStyle/>
          <a:p>
            <a:pPr algn="l" indent="0" marL="0">
              <a:lnSpc>
                <a:spcPct val="100000"/>
              </a:lnSpc>
              <a:buNone/>
            </a:pPr>
            <a:r>
              <a:rPr lang="en-US" sz="1812" b="1" dirty="0">
                <a:solidFill>
                  <a:srgbClr val="E4E21F"/>
                </a:solidFill>
                <a:latin typeface="Arial" pitchFamily="34" charset="0"/>
                <a:ea typeface="Arial" pitchFamily="34" charset="-122"/>
                <a:cs typeface="Arial" pitchFamily="34" charset="-120"/>
              </a:rPr>
              <a:t>Основные нелинейные графики, встречающиеся в школьных задачах
</a:t>
            </a:r>
            <a:endParaRPr lang="en-US" sz="1812" dirty="0"/>
          </a:p>
        </p:txBody>
      </p:sp>
      <p:sp>
        <p:nvSpPr>
          <p:cNvPr id="8" name="Text 1"/>
          <p:cNvSpPr txBox="1"/>
          <p:nvPr/>
        </p:nvSpPr>
        <p:spPr>
          <a:xfrm>
            <a:off x="360000" y="1762938"/>
            <a:ext cx="3681900" cy="1065900"/>
          </a:xfrm>
          <a:prstGeom prst="rect">
            <a:avLst/>
          </a:prstGeom>
          <a:noFill/>
          <a:ln/>
        </p:spPr>
        <p:txBody>
          <a:bodyPr wrap="square" lIns="0" tIns="0" rIns="0" bIns="0" rtlCol="0" anchor="b"/>
          <a:lstStyle/>
          <a:p>
            <a:pPr algn="l" indent="0" marL="0">
              <a:lnSpc>
                <a:spcPct val="115000"/>
              </a:lnSpc>
              <a:buNone/>
            </a:pPr>
            <a:r>
              <a:rPr lang="en-US" sz="1302" dirty="0">
                <a:solidFill>
                  <a:srgbClr val="E4E21F"/>
                </a:solidFill>
                <a:latin typeface="Arial" pitchFamily="34" charset="0"/>
                <a:ea typeface="Arial" pitchFamily="34" charset="-122"/>
                <a:cs typeface="Arial" pitchFamily="34" charset="-120"/>
              </a:rPr>
              <a:t>Сравним самые частые виды графиков и их характерные особенности.
</a:t>
            </a:r>
            <a:endParaRPr lang="en-US" sz="1302" dirty="0"/>
          </a:p>
        </p:txBody>
      </p:sp>
      <p:sp>
        <p:nvSpPr>
          <p:cNvPr id="9" name="Text 2"/>
          <p:cNvSpPr txBox="1"/>
          <p:nvPr/>
        </p:nvSpPr>
        <p:spPr>
          <a:xfrm>
            <a:off x="8863808" y="4930166"/>
            <a:ext cx="196500" cy="71400"/>
          </a:xfrm>
          <a:prstGeom prst="rect">
            <a:avLst/>
          </a:prstGeom>
          <a:noFill/>
          <a:ln/>
        </p:spPr>
        <p:txBody>
          <a:bodyPr wrap="square" lIns="0" tIns="0" rIns="0" bIns="0" rtlCol="0" anchor="ctr"/>
          <a:lstStyle/>
          <a:p>
            <a:pPr algn="ctr" indent="0" marL="0">
              <a:lnSpc>
                <a:spcPct val="115000"/>
              </a:lnSpc>
              <a:buNone/>
            </a:pPr>
            <a:r>
              <a:rPr lang="en-US" sz="489" dirty="0">
                <a:solidFill>
                  <a:srgbClr val="E4E21F"/>
                </a:solidFill>
                <a:latin typeface="Arial" pitchFamily="34" charset="0"/>
                <a:ea typeface="Arial" pitchFamily="34" charset="-122"/>
                <a:cs typeface="Arial" pitchFamily="34" charset="-120"/>
              </a:rPr>
              <a:t>5</a:t>
            </a:r>
            <a:endParaRPr lang="en-US" sz="489" dirty="0"/>
          </a:p>
        </p:txBody>
      </p:sp>
      <p:sp>
        <p:nvSpPr>
          <p:cNvPr id="10" name="Text 3"/>
          <p:cNvSpPr txBox="1"/>
          <p:nvPr/>
        </p:nvSpPr>
        <p:spPr>
          <a:xfrm>
            <a:off x="360000" y="2974513"/>
            <a:ext cx="3681900" cy="1065900"/>
          </a:xfrm>
          <a:prstGeom prst="rect">
            <a:avLst/>
          </a:prstGeom>
          <a:noFill/>
          <a:ln/>
        </p:spPr>
        <p:txBody>
          <a:bodyPr wrap="square" lIns="0" tIns="0" rIns="0" bIns="0" rtlCol="0" anchor="t"/>
          <a:lstStyle/>
          <a:p>
            <a:pPr algn="l" indent="0" marL="0">
              <a:lnSpc>
                <a:spcPct val="115000"/>
              </a:lnSpc>
              <a:buNone/>
            </a:pPr>
            <a:r>
              <a:rPr lang="en-US" sz="1302" dirty="0">
                <a:solidFill>
                  <a:srgbClr val="E4E21F"/>
                </a:solidFill>
                <a:latin typeface="Arial" pitchFamily="34" charset="0"/>
                <a:ea typeface="Arial" pitchFamily="34" charset="-122"/>
                <a:cs typeface="Arial" pitchFamily="34" charset="-120"/>
              </a:rPr>
              <a:t>Вид графика помогает заранее представить, сколько раз линии могут пересечься.
</a:t>
            </a:r>
            <a:endParaRPr lang="en-US" sz="1302" dirty="0"/>
          </a:p>
        </p:txBody>
      </p:sp>
      <p:sp>
        <p:nvSpPr>
          <p:cNvPr id="11" name="Text 4"/>
          <p:cNvSpPr txBox="1"/>
          <p:nvPr/>
        </p:nvSpPr>
        <p:spPr>
          <a:xfrm>
            <a:off x="360000" y="4143450"/>
            <a:ext cx="3681900" cy="171600"/>
          </a:xfrm>
          <a:prstGeom prst="rect">
            <a:avLst/>
          </a:prstGeom>
          <a:noFill/>
          <a:ln/>
        </p:spPr>
        <p:txBody>
          <a:bodyPr wrap="square" lIns="0" tIns="0" rIns="0" bIns="0" rtlCol="0" anchor="ctr"/>
          <a:lstStyle/>
          <a:p>
            <a:pPr algn="l" indent="0" marL="0">
              <a:lnSpc>
                <a:spcPct val="115000"/>
              </a:lnSpc>
              <a:buNone/>
            </a:pPr>
            <a:r>
              <a:rPr lang="en-US" sz="802" dirty="0">
                <a:solidFill>
                  <a:srgbClr val="E4E21F"/>
                </a:solidFill>
                <a:latin typeface="Arial" pitchFamily="34" charset="0"/>
                <a:ea typeface="Arial" pitchFamily="34" charset="-122"/>
                <a:cs typeface="Arial" pitchFamily="34" charset="-120"/>
              </a:rPr>
              <a:t>Школьные графики функций и уравнений
</a:t>
            </a:r>
            <a:endParaRPr lang="en-US" sz="802"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360000" y="440700"/>
            <a:ext cx="8418900" cy="579000"/>
          </a:xfrm>
          <a:prstGeom prst="rect">
            <a:avLst/>
          </a:prstGeom>
          <a:noFill/>
          <a:ln/>
        </p:spPr>
        <p:txBody>
          <a:bodyPr wrap="square" lIns="0" tIns="0" rIns="0" bIns="0" rtlCol="0" anchor="ctr"/>
          <a:lstStyle/>
          <a:p>
            <a:pPr algn="l" indent="0" marL="0">
              <a:lnSpc>
                <a:spcPct val="100000"/>
              </a:lnSpc>
              <a:buNone/>
            </a:pPr>
            <a:r>
              <a:rPr lang="en-US" sz="1812" b="1" dirty="0">
                <a:solidFill>
                  <a:srgbClr val="E4E21F"/>
                </a:solidFill>
                <a:latin typeface="Arial" pitchFamily="34" charset="0"/>
                <a:ea typeface="Arial" pitchFamily="34" charset="-122"/>
                <a:cs typeface="Arial" pitchFamily="34" charset="-120"/>
              </a:rPr>
              <a:t>Как строят графики для решения системы
</a:t>
            </a:r>
            <a:endParaRPr lang="en-US" sz="1812" dirty="0"/>
          </a:p>
        </p:txBody>
      </p:sp>
      <p:sp>
        <p:nvSpPr>
          <p:cNvPr id="10" name="Text 1"/>
          <p:cNvSpPr txBox="1"/>
          <p:nvPr/>
        </p:nvSpPr>
        <p:spPr>
          <a:xfrm>
            <a:off x="8863808" y="4930166"/>
            <a:ext cx="196500" cy="71400"/>
          </a:xfrm>
          <a:prstGeom prst="rect">
            <a:avLst/>
          </a:prstGeom>
          <a:noFill/>
          <a:ln/>
        </p:spPr>
        <p:txBody>
          <a:bodyPr wrap="square" lIns="0" tIns="0" rIns="0" bIns="0" rtlCol="0" anchor="ctr"/>
          <a:lstStyle/>
          <a:p>
            <a:pPr algn="ctr" indent="0" marL="0">
              <a:lnSpc>
                <a:spcPct val="115000"/>
              </a:lnSpc>
              <a:buNone/>
            </a:pPr>
            <a:r>
              <a:rPr lang="en-US" sz="489" dirty="0">
                <a:solidFill>
                  <a:srgbClr val="E4E21F"/>
                </a:solidFill>
                <a:latin typeface="Arial" pitchFamily="34" charset="0"/>
                <a:ea typeface="Arial" pitchFamily="34" charset="-122"/>
                <a:cs typeface="Arial" pitchFamily="34" charset="-120"/>
              </a:rPr>
              <a:t>6</a:t>
            </a:r>
            <a:endParaRPr lang="en-US" sz="489" dirty="0"/>
          </a:p>
        </p:txBody>
      </p:sp>
      <p:sp>
        <p:nvSpPr>
          <p:cNvPr id="11" name="Text 2"/>
          <p:cNvSpPr txBox="1"/>
          <p:nvPr/>
        </p:nvSpPr>
        <p:spPr>
          <a:xfrm>
            <a:off x="360000" y="2352550"/>
            <a:ext cx="1617000" cy="1472100"/>
          </a:xfrm>
          <a:prstGeom prst="rect">
            <a:avLst/>
          </a:prstGeom>
          <a:noFill/>
          <a:ln/>
        </p:spPr>
        <p:txBody>
          <a:bodyPr wrap="square" lIns="0" tIns="0" rIns="0" bIns="0" rtlCol="0" anchor="t"/>
          <a:lstStyle/>
          <a:p>
            <a:pPr algn="l" indent="0" marL="0">
              <a:lnSpc>
                <a:spcPct val="115000"/>
              </a:lnSpc>
              <a:buNone/>
            </a:pPr>
            <a:r>
              <a:rPr lang="en-US" sz="1143" b="1" dirty="0">
                <a:solidFill>
                  <a:srgbClr val="E4E21F"/>
                </a:solidFill>
                <a:latin typeface="Arial" pitchFamily="34" charset="0"/>
                <a:ea typeface="Arial" pitchFamily="34" charset="-122"/>
                <a:cs typeface="Arial" pitchFamily="34" charset="-120"/>
              </a:rPr>
              <a:t>Приводят к удобному виду
</a:t>
            </a:r>
            <a:pPr algn="l" indent="0" marL="0">
              <a:lnSpc>
                <a:spcPct val="115000"/>
              </a:lnSpc>
              <a:buNone/>
            </a:pPr>
            <a:r>
              <a:rPr lang="en-US" sz="100"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019" dirty="0">
                <a:solidFill>
                  <a:srgbClr val="E4E21F"/>
                </a:solidFill>
                <a:latin typeface="Arial" pitchFamily="34" charset="0"/>
                <a:ea typeface="Arial" pitchFamily="34" charset="-122"/>
                <a:cs typeface="Arial" pitchFamily="34" charset="-120"/>
              </a:rPr>
              <a:t>Сначала уравнения, если это возможно, переписывают в виде y=f(x). Так проще строить график и сравнивать его с другими линиями системы.
</a:t>
            </a:r>
            <a:endParaRPr lang="en-US" sz="1143" dirty="0"/>
          </a:p>
        </p:txBody>
      </p:sp>
      <p:sp>
        <p:nvSpPr>
          <p:cNvPr id="12" name="Text 3"/>
          <p:cNvSpPr txBox="1"/>
          <p:nvPr/>
        </p:nvSpPr>
        <p:spPr>
          <a:xfrm>
            <a:off x="2060436" y="2352563"/>
            <a:ext cx="1617000" cy="1472100"/>
          </a:xfrm>
          <a:prstGeom prst="rect">
            <a:avLst/>
          </a:prstGeom>
          <a:noFill/>
          <a:ln/>
        </p:spPr>
        <p:txBody>
          <a:bodyPr wrap="square" lIns="0" tIns="0" rIns="0" bIns="0" rtlCol="0" anchor="t"/>
          <a:lstStyle/>
          <a:p>
            <a:pPr algn="l" indent="0" marL="0">
              <a:lnSpc>
                <a:spcPct val="115000"/>
              </a:lnSpc>
              <a:buNone/>
            </a:pPr>
            <a:r>
              <a:rPr lang="en-US" sz="1143" b="1" dirty="0">
                <a:solidFill>
                  <a:srgbClr val="E4E21F"/>
                </a:solidFill>
                <a:latin typeface="Arial" pitchFamily="34" charset="0"/>
                <a:ea typeface="Arial" pitchFamily="34" charset="-122"/>
                <a:cs typeface="Arial" pitchFamily="34" charset="-120"/>
              </a:rPr>
              <a:t>Выбирают масштаб
</a:t>
            </a:r>
            <a:pPr algn="l" indent="0" marL="0">
              <a:lnSpc>
                <a:spcPct val="115000"/>
              </a:lnSpc>
              <a:buNone/>
            </a:pPr>
            <a:r>
              <a:rPr lang="en-US" sz="100"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019" dirty="0">
                <a:solidFill>
                  <a:srgbClr val="E4E21F"/>
                </a:solidFill>
                <a:latin typeface="Arial" pitchFamily="34" charset="0"/>
                <a:ea typeface="Arial" pitchFamily="34" charset="-122"/>
                <a:cs typeface="Arial" pitchFamily="34" charset="-120"/>
              </a:rPr>
              <a:t>Затем задают оси координат и подходящий шаг делений. От масштаба зависит, насколько точно будут видны точки пересечения и форма графика.
</a:t>
            </a:r>
            <a:endParaRPr lang="en-US" sz="1143" dirty="0"/>
          </a:p>
        </p:txBody>
      </p:sp>
      <p:sp>
        <p:nvSpPr>
          <p:cNvPr id="13" name="Text 4"/>
          <p:cNvSpPr txBox="1"/>
          <p:nvPr/>
        </p:nvSpPr>
        <p:spPr>
          <a:xfrm>
            <a:off x="3760871" y="2352575"/>
            <a:ext cx="1617000" cy="1472100"/>
          </a:xfrm>
          <a:prstGeom prst="rect">
            <a:avLst/>
          </a:prstGeom>
          <a:noFill/>
          <a:ln/>
        </p:spPr>
        <p:txBody>
          <a:bodyPr wrap="square" lIns="0" tIns="0" rIns="0" bIns="0" rtlCol="0" anchor="t"/>
          <a:lstStyle/>
          <a:p>
            <a:pPr algn="l" indent="0" marL="0">
              <a:lnSpc>
                <a:spcPct val="115000"/>
              </a:lnSpc>
              <a:buNone/>
            </a:pPr>
            <a:r>
              <a:rPr lang="en-US" sz="1128" b="1" dirty="0">
                <a:solidFill>
                  <a:srgbClr val="E4E21F"/>
                </a:solidFill>
                <a:latin typeface="Arial" pitchFamily="34" charset="0"/>
                <a:ea typeface="Arial" pitchFamily="34" charset="-122"/>
                <a:cs typeface="Arial" pitchFamily="34" charset="-120"/>
              </a:rPr>
              <a:t>Строят опорные точки
</a:t>
            </a:r>
            <a:pPr algn="l" indent="0" marL="0">
              <a:lnSpc>
                <a:spcPct val="115000"/>
              </a:lnSpc>
              <a:buNone/>
            </a:pPr>
            <a:r>
              <a:rPr lang="en-US" sz="100"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006" dirty="0">
                <a:solidFill>
                  <a:srgbClr val="E4E21F"/>
                </a:solidFill>
                <a:latin typeface="Arial" pitchFamily="34" charset="0"/>
                <a:ea typeface="Arial" pitchFamily="34" charset="-122"/>
                <a:cs typeface="Arial" pitchFamily="34" charset="-120"/>
              </a:rPr>
              <a:t>После этого вычисляют несколько значений и наносят точки на плоскость. Для знакомых графиков можно использовать их свойства: вершину, центр, ветви или характерные изломы.
</a:t>
            </a:r>
            <a:endParaRPr lang="en-US" sz="1128" dirty="0"/>
          </a:p>
        </p:txBody>
      </p:sp>
      <p:sp>
        <p:nvSpPr>
          <p:cNvPr id="14" name="Text 5"/>
          <p:cNvSpPr txBox="1"/>
          <p:nvPr/>
        </p:nvSpPr>
        <p:spPr>
          <a:xfrm>
            <a:off x="5461307" y="2352550"/>
            <a:ext cx="1617000" cy="1472100"/>
          </a:xfrm>
          <a:prstGeom prst="rect">
            <a:avLst/>
          </a:prstGeom>
          <a:noFill/>
          <a:ln/>
        </p:spPr>
        <p:txBody>
          <a:bodyPr wrap="square" lIns="0" tIns="0" rIns="0" bIns="0" rtlCol="0" anchor="t"/>
          <a:lstStyle/>
          <a:p>
            <a:pPr algn="l" indent="0" marL="0">
              <a:lnSpc>
                <a:spcPct val="115000"/>
              </a:lnSpc>
              <a:buNone/>
            </a:pPr>
            <a:r>
              <a:rPr lang="en-US" sz="1143" b="1" dirty="0">
                <a:solidFill>
                  <a:srgbClr val="E4E21F"/>
                </a:solidFill>
                <a:latin typeface="Arial" pitchFamily="34" charset="0"/>
                <a:ea typeface="Arial" pitchFamily="34" charset="-122"/>
                <a:cs typeface="Arial" pitchFamily="34" charset="-120"/>
              </a:rPr>
              <a:t>Сравнивают линии
</a:t>
            </a:r>
            <a:pPr algn="l" indent="0" marL="0">
              <a:lnSpc>
                <a:spcPct val="115000"/>
              </a:lnSpc>
              <a:buNone/>
            </a:pPr>
            <a:r>
              <a:rPr lang="en-US" sz="100"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019" dirty="0">
                <a:solidFill>
                  <a:srgbClr val="E4E21F"/>
                </a:solidFill>
                <a:latin typeface="Arial" pitchFamily="34" charset="0"/>
                <a:ea typeface="Arial" pitchFamily="34" charset="-122"/>
                <a:cs typeface="Arial" pitchFamily="34" charset="-120"/>
              </a:rPr>
              <a:t>Когда все графики построены, находят их общие точки. Именно эти точки подходят всем уравнениям системы одновременно и дают её решения.
</a:t>
            </a:r>
            <a:endParaRPr lang="en-US" sz="1143" dirty="0"/>
          </a:p>
        </p:txBody>
      </p:sp>
      <p:sp>
        <p:nvSpPr>
          <p:cNvPr id="15" name="Text 6"/>
          <p:cNvSpPr txBox="1"/>
          <p:nvPr/>
        </p:nvSpPr>
        <p:spPr>
          <a:xfrm>
            <a:off x="7161753" y="2352550"/>
            <a:ext cx="1617000" cy="1472100"/>
          </a:xfrm>
          <a:prstGeom prst="rect">
            <a:avLst/>
          </a:prstGeom>
          <a:noFill/>
          <a:ln/>
        </p:spPr>
        <p:txBody>
          <a:bodyPr wrap="square" lIns="0" tIns="0" rIns="0" bIns="0" rtlCol="0" anchor="t"/>
          <a:lstStyle/>
          <a:p>
            <a:pPr algn="l" indent="0" marL="0">
              <a:lnSpc>
                <a:spcPct val="115000"/>
              </a:lnSpc>
              <a:buNone/>
            </a:pPr>
            <a:r>
              <a:rPr lang="en-US" sz="1143" b="1" dirty="0">
                <a:solidFill>
                  <a:srgbClr val="E4E21F"/>
                </a:solidFill>
                <a:latin typeface="Arial" pitchFamily="34" charset="0"/>
                <a:ea typeface="Arial" pitchFamily="34" charset="-122"/>
                <a:cs typeface="Arial" pitchFamily="34" charset="-120"/>
              </a:rPr>
              <a:t>Записывают ответ
</a:t>
            </a:r>
            <a:pPr algn="l" indent="0" marL="0">
              <a:lnSpc>
                <a:spcPct val="115000"/>
              </a:lnSpc>
              <a:buNone/>
            </a:pPr>
            <a:r>
              <a:rPr lang="en-US" sz="100"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019" dirty="0">
                <a:solidFill>
                  <a:srgbClr val="E4E21F"/>
                </a:solidFill>
                <a:latin typeface="Arial" pitchFamily="34" charset="0"/>
                <a:ea typeface="Arial" pitchFamily="34" charset="-122"/>
                <a:cs typeface="Arial" pitchFamily="34" charset="-120"/>
              </a:rPr>
              <a:t>Координаты найденных точек записывают аккуратно в ответ. Если решений несколько, перечисляют каждую точку отдельно, чтобы ничего не пропустить.
</a:t>
            </a:r>
            <a:endParaRPr lang="en-US" sz="1143"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364028" y="1311376"/>
            <a:ext cx="8415944" cy="31893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60000" y="440700"/>
            <a:ext cx="6328200" cy="379500"/>
          </a:xfrm>
          <a:prstGeom prst="rect">
            <a:avLst/>
          </a:prstGeom>
          <a:noFill/>
          <a:ln/>
        </p:spPr>
        <p:txBody>
          <a:bodyPr wrap="square" lIns="0" tIns="0" rIns="0" bIns="0" rtlCol="0" anchor="ctr"/>
          <a:lstStyle/>
          <a:p>
            <a:pPr algn="l" indent="0" marL="0">
              <a:lnSpc>
                <a:spcPct val="100000"/>
              </a:lnSpc>
              <a:buNone/>
            </a:pPr>
            <a:r>
              <a:rPr lang="en-US" sz="1812" b="1" dirty="0">
                <a:solidFill>
                  <a:srgbClr val="E4E21F"/>
                </a:solidFill>
                <a:latin typeface="Arial" pitchFamily="34" charset="0"/>
                <a:ea typeface="Arial" pitchFamily="34" charset="-122"/>
                <a:cs typeface="Arial" pitchFamily="34" charset="-120"/>
              </a:rPr>
              <a:t>Алгоритм графического решения системы
</a:t>
            </a:r>
            <a:endParaRPr lang="en-US" sz="1812" dirty="0"/>
          </a:p>
        </p:txBody>
      </p:sp>
      <p:sp>
        <p:nvSpPr>
          <p:cNvPr id="8" name="Text 1"/>
          <p:cNvSpPr txBox="1"/>
          <p:nvPr/>
        </p:nvSpPr>
        <p:spPr>
          <a:xfrm>
            <a:off x="8863808" y="4930166"/>
            <a:ext cx="196500" cy="71400"/>
          </a:xfrm>
          <a:prstGeom prst="rect">
            <a:avLst/>
          </a:prstGeom>
          <a:noFill/>
          <a:ln/>
        </p:spPr>
        <p:txBody>
          <a:bodyPr wrap="square" lIns="0" tIns="0" rIns="0" bIns="0" rtlCol="0" anchor="ctr"/>
          <a:lstStyle/>
          <a:p>
            <a:pPr algn="ctr" indent="0" marL="0">
              <a:lnSpc>
                <a:spcPct val="115000"/>
              </a:lnSpc>
              <a:buNone/>
            </a:pPr>
            <a:r>
              <a:rPr lang="en-US" sz="489" dirty="0">
                <a:solidFill>
                  <a:srgbClr val="E4E21F"/>
                </a:solidFill>
                <a:latin typeface="Arial" pitchFamily="34" charset="0"/>
                <a:ea typeface="Arial" pitchFamily="34" charset="-122"/>
                <a:cs typeface="Arial" pitchFamily="34" charset="-120"/>
              </a:rPr>
              <a:t>7</a:t>
            </a:r>
            <a:endParaRPr lang="en-US" sz="489" dirty="0"/>
          </a:p>
        </p:txBody>
      </p:sp>
      <p:sp>
        <p:nvSpPr>
          <p:cNvPr id="9" name="Text 2"/>
          <p:cNvSpPr txBox="1"/>
          <p:nvPr/>
        </p:nvSpPr>
        <p:spPr>
          <a:xfrm>
            <a:off x="360000" y="868485"/>
            <a:ext cx="6328200" cy="237000"/>
          </a:xfrm>
          <a:prstGeom prst="rect">
            <a:avLst/>
          </a:prstGeom>
          <a:noFill/>
          <a:ln/>
        </p:spPr>
        <p:txBody>
          <a:bodyPr wrap="square" lIns="0" tIns="0" rIns="0" bIns="0" rtlCol="0" anchor="t"/>
          <a:lstStyle/>
          <a:p>
            <a:pPr algn="l" indent="0" marL="0">
              <a:lnSpc>
                <a:spcPct val="100000"/>
              </a:lnSpc>
              <a:buNone/>
            </a:pPr>
            <a:r>
              <a:rPr lang="en-US" sz="1100" dirty="0">
                <a:solidFill>
                  <a:srgbClr val="E4E21F"/>
                </a:solidFill>
                <a:latin typeface="Arial" pitchFamily="34" charset="0"/>
                <a:ea typeface="Arial" pitchFamily="34" charset="-122"/>
                <a:cs typeface="Arial" pitchFamily="34" charset="-120"/>
              </a:rPr>
              <a:t>Последовательность действий при построении и проверке ответа
</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6027068" y="1563054"/>
            <a:ext cx="470400" cy="37632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6043737" y="2695889"/>
            <a:ext cx="437063" cy="499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6027068" y="3910084"/>
            <a:ext cx="470400" cy="470400"/>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sp>
        <p:nvSpPr>
          <p:cNvPr id="12" name="Text 0"/>
          <p:cNvSpPr txBox="1"/>
          <p:nvPr/>
        </p:nvSpPr>
        <p:spPr>
          <a:xfrm>
            <a:off x="360000" y="440700"/>
            <a:ext cx="5843100" cy="579000"/>
          </a:xfrm>
          <a:prstGeom prst="rect">
            <a:avLst/>
          </a:prstGeom>
          <a:noFill/>
          <a:ln/>
        </p:spPr>
        <p:txBody>
          <a:bodyPr wrap="square" lIns="0" tIns="0" rIns="0" bIns="0" rtlCol="0" anchor="ctr"/>
          <a:lstStyle/>
          <a:p>
            <a:pPr algn="l" indent="0" marL="0">
              <a:lnSpc>
                <a:spcPct val="100000"/>
              </a:lnSpc>
              <a:buNone/>
            </a:pPr>
            <a:r>
              <a:rPr lang="en-US" sz="1812" b="1" dirty="0">
                <a:solidFill>
                  <a:srgbClr val="E4E21F"/>
                </a:solidFill>
                <a:latin typeface="Arial" pitchFamily="34" charset="0"/>
                <a:ea typeface="Arial" pitchFamily="34" charset="-122"/>
                <a:cs typeface="Arial" pitchFamily="34" charset="-120"/>
              </a:rPr>
              <a:t>Выбор масштаба и координатной сетки
</a:t>
            </a:r>
            <a:endParaRPr lang="en-US" sz="1812" dirty="0"/>
          </a:p>
        </p:txBody>
      </p:sp>
      <p:sp>
        <p:nvSpPr>
          <p:cNvPr id="13" name="Text 1"/>
          <p:cNvSpPr txBox="1"/>
          <p:nvPr/>
        </p:nvSpPr>
        <p:spPr>
          <a:xfrm>
            <a:off x="8863808" y="4930166"/>
            <a:ext cx="196500" cy="71400"/>
          </a:xfrm>
          <a:prstGeom prst="rect">
            <a:avLst/>
          </a:prstGeom>
          <a:noFill/>
          <a:ln/>
        </p:spPr>
        <p:txBody>
          <a:bodyPr wrap="square" lIns="0" tIns="0" rIns="0" bIns="0" rtlCol="0" anchor="ctr"/>
          <a:lstStyle/>
          <a:p>
            <a:pPr algn="ctr" indent="0" marL="0">
              <a:lnSpc>
                <a:spcPct val="115000"/>
              </a:lnSpc>
              <a:buNone/>
            </a:pPr>
            <a:r>
              <a:rPr lang="en-US" sz="489" dirty="0">
                <a:solidFill>
                  <a:srgbClr val="E4E21F"/>
                </a:solidFill>
                <a:latin typeface="Arial" pitchFamily="34" charset="0"/>
                <a:ea typeface="Arial" pitchFamily="34" charset="-122"/>
                <a:cs typeface="Arial" pitchFamily="34" charset="-120"/>
              </a:rPr>
              <a:t>8</a:t>
            </a:r>
            <a:endParaRPr lang="en-US" sz="489" dirty="0"/>
          </a:p>
        </p:txBody>
      </p:sp>
      <p:sp>
        <p:nvSpPr>
          <p:cNvPr id="14" name="Text 2"/>
          <p:cNvSpPr txBox="1"/>
          <p:nvPr/>
        </p:nvSpPr>
        <p:spPr>
          <a:xfrm>
            <a:off x="360000" y="1218125"/>
            <a:ext cx="4453800" cy="1066200"/>
          </a:xfrm>
          <a:prstGeom prst="rect">
            <a:avLst/>
          </a:prstGeom>
          <a:noFill/>
          <a:ln/>
        </p:spPr>
        <p:txBody>
          <a:bodyPr wrap="square" lIns="0" tIns="0" rIns="0" bIns="0" rtlCol="0" anchor="ctr"/>
          <a:lstStyle/>
          <a:p>
            <a:pPr algn="l" indent="0" marL="0">
              <a:lnSpc>
                <a:spcPct val="115000"/>
              </a:lnSpc>
              <a:buNone/>
            </a:pPr>
            <a:r>
              <a:rPr lang="en-US" sz="1202" b="1" dirty="0">
                <a:solidFill>
                  <a:srgbClr val="E4E21F"/>
                </a:solidFill>
                <a:latin typeface="Arial" pitchFamily="34" charset="0"/>
                <a:ea typeface="Arial" pitchFamily="34" charset="-122"/>
                <a:cs typeface="Arial" pitchFamily="34" charset="-120"/>
              </a:rPr>
              <a:t>Шаг делений
</a:t>
            </a:r>
            <a:pPr algn="l" indent="0" marL="0">
              <a:lnSpc>
                <a:spcPct val="115000"/>
              </a:lnSpc>
              <a:buNone/>
            </a:pPr>
            <a:r>
              <a:rPr lang="en-US" sz="302"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202" dirty="0">
                <a:solidFill>
                  <a:srgbClr val="E4E21F"/>
                </a:solidFill>
                <a:latin typeface="Arial" pitchFamily="34" charset="0"/>
                <a:ea typeface="Arial" pitchFamily="34" charset="-122"/>
                <a:cs typeface="Arial" pitchFamily="34" charset="-120"/>
              </a:rPr>
              <a:t>При слишком крупном шаге близкие точки пересечения могут слиться. Обычно в школьных задачах выбирают шаг 1, а при необходимости — 0,5.
</a:t>
            </a:r>
            <a:endParaRPr lang="en-US" sz="1202" dirty="0"/>
          </a:p>
        </p:txBody>
      </p:sp>
      <p:sp>
        <p:nvSpPr>
          <p:cNvPr id="15" name="Text 3"/>
          <p:cNvSpPr txBox="1"/>
          <p:nvPr/>
        </p:nvSpPr>
        <p:spPr>
          <a:xfrm>
            <a:off x="360000" y="2412553"/>
            <a:ext cx="4453800" cy="1066200"/>
          </a:xfrm>
          <a:prstGeom prst="rect">
            <a:avLst/>
          </a:prstGeom>
          <a:noFill/>
          <a:ln/>
        </p:spPr>
        <p:txBody>
          <a:bodyPr wrap="square" lIns="0" tIns="0" rIns="0" bIns="0" rtlCol="0" anchor="ctr"/>
          <a:lstStyle/>
          <a:p>
            <a:pPr algn="l" indent="0" marL="0">
              <a:lnSpc>
                <a:spcPct val="115000"/>
              </a:lnSpc>
              <a:buNone/>
            </a:pPr>
            <a:r>
              <a:rPr lang="en-US" sz="1202" b="1" dirty="0">
                <a:solidFill>
                  <a:srgbClr val="E4E21F"/>
                </a:solidFill>
                <a:latin typeface="Arial" pitchFamily="34" charset="0"/>
                <a:ea typeface="Arial" pitchFamily="34" charset="-122"/>
                <a:cs typeface="Arial" pitchFamily="34" charset="-120"/>
              </a:rPr>
              <a:t>Удобная сетка
</a:t>
            </a:r>
            <a:pPr algn="l" indent="0" marL="0">
              <a:lnSpc>
                <a:spcPct val="115000"/>
              </a:lnSpc>
              <a:buNone/>
            </a:pPr>
            <a:r>
              <a:rPr lang="en-US" sz="302"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202" dirty="0">
                <a:solidFill>
                  <a:srgbClr val="E4E21F"/>
                </a:solidFill>
                <a:latin typeface="Arial" pitchFamily="34" charset="0"/>
                <a:ea typeface="Arial" pitchFamily="34" charset="-122"/>
                <a:cs typeface="Arial" pitchFamily="34" charset="-120"/>
              </a:rPr>
              <a:t>Аккуратная координатная сетка помогает быстрее строить графики и не путать оси. Чем понятнее разметка, тем легче увидеть общие точки.
</a:t>
            </a:r>
            <a:endParaRPr lang="en-US" sz="1202" dirty="0"/>
          </a:p>
        </p:txBody>
      </p:sp>
      <p:sp>
        <p:nvSpPr>
          <p:cNvPr id="16" name="Text 4"/>
          <p:cNvSpPr txBox="1"/>
          <p:nvPr/>
        </p:nvSpPr>
        <p:spPr>
          <a:xfrm>
            <a:off x="360000" y="3612201"/>
            <a:ext cx="4453800" cy="1066200"/>
          </a:xfrm>
          <a:prstGeom prst="rect">
            <a:avLst/>
          </a:prstGeom>
          <a:noFill/>
          <a:ln/>
        </p:spPr>
        <p:txBody>
          <a:bodyPr wrap="square" lIns="0" tIns="0" rIns="0" bIns="0" rtlCol="0" anchor="ctr"/>
          <a:lstStyle/>
          <a:p>
            <a:pPr algn="l" indent="0" marL="0">
              <a:lnSpc>
                <a:spcPct val="115000"/>
              </a:lnSpc>
              <a:buNone/>
            </a:pPr>
            <a:r>
              <a:rPr lang="en-US" sz="1202" b="1" dirty="0">
                <a:solidFill>
                  <a:srgbClr val="E4E21F"/>
                </a:solidFill>
                <a:latin typeface="Arial" pitchFamily="34" charset="0"/>
                <a:ea typeface="Arial" pitchFamily="34" charset="-122"/>
                <a:cs typeface="Arial" pitchFamily="34" charset="-120"/>
              </a:rPr>
              <a:t>Точность ответа
</a:t>
            </a:r>
            <a:pPr algn="l" indent="0" marL="0">
              <a:lnSpc>
                <a:spcPct val="115000"/>
              </a:lnSpc>
              <a:buNone/>
            </a:pPr>
            <a:r>
              <a:rPr lang="en-US" sz="302"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202" dirty="0">
                <a:solidFill>
                  <a:srgbClr val="E4E21F"/>
                </a:solidFill>
                <a:latin typeface="Arial" pitchFamily="34" charset="0"/>
                <a:ea typeface="Arial" pitchFamily="34" charset="-122"/>
                <a:cs typeface="Arial" pitchFamily="34" charset="-120"/>
              </a:rPr>
              <a:t>Правильный масштаб делает пересечения заметными и уменьшает риск ошибки. Это особенно важно, когда решения расположены близко друг к другу.
</a:t>
            </a:r>
            <a:endParaRPr lang="en-US" sz="1202"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360000" y="1502405"/>
            <a:ext cx="4491900" cy="2810415"/>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60000" y="440700"/>
            <a:ext cx="6328200" cy="579000"/>
          </a:xfrm>
          <a:prstGeom prst="rect">
            <a:avLst/>
          </a:prstGeom>
          <a:noFill/>
          <a:ln/>
        </p:spPr>
        <p:txBody>
          <a:bodyPr wrap="square" lIns="0" tIns="0" rIns="0" bIns="0" rtlCol="0" anchor="ctr"/>
          <a:lstStyle/>
          <a:p>
            <a:pPr algn="l" indent="0" marL="0">
              <a:lnSpc>
                <a:spcPct val="100000"/>
              </a:lnSpc>
              <a:buNone/>
            </a:pPr>
            <a:r>
              <a:rPr lang="en-US" sz="1812" b="1" dirty="0">
                <a:solidFill>
                  <a:srgbClr val="E4E21F"/>
                </a:solidFill>
                <a:latin typeface="Arial" pitchFamily="34" charset="0"/>
                <a:ea typeface="Arial" pitchFamily="34" charset="-122"/>
                <a:cs typeface="Arial" pitchFamily="34" charset="-120"/>
              </a:rPr>
              <a:t>Сколько решений может иметь система
</a:t>
            </a:r>
            <a:endParaRPr lang="en-US" sz="1812" dirty="0"/>
          </a:p>
        </p:txBody>
      </p:sp>
      <p:sp>
        <p:nvSpPr>
          <p:cNvPr id="8" name="Text 1"/>
          <p:cNvSpPr txBox="1"/>
          <p:nvPr/>
        </p:nvSpPr>
        <p:spPr>
          <a:xfrm>
            <a:off x="5102100" y="1768875"/>
            <a:ext cx="3681900" cy="1065900"/>
          </a:xfrm>
          <a:prstGeom prst="rect">
            <a:avLst/>
          </a:prstGeom>
          <a:noFill/>
          <a:ln/>
        </p:spPr>
        <p:txBody>
          <a:bodyPr wrap="square" lIns="0" tIns="0" rIns="0" bIns="0" rtlCol="0" anchor="b"/>
          <a:lstStyle/>
          <a:p>
            <a:pPr algn="l" indent="0" marL="0">
              <a:lnSpc>
                <a:spcPct val="115000"/>
              </a:lnSpc>
              <a:buNone/>
            </a:pPr>
            <a:r>
              <a:rPr lang="en-US" sz="1302" dirty="0">
                <a:solidFill>
                  <a:srgbClr val="E4E21F"/>
                </a:solidFill>
                <a:latin typeface="Arial" pitchFamily="34" charset="0"/>
                <a:ea typeface="Arial" pitchFamily="34" charset="-122"/>
                <a:cs typeface="Arial" pitchFamily="34" charset="-120"/>
              </a:rPr>
              <a:t>Количество решений часто угадывается по взаимному положению графиков ещё до вычислений.
</a:t>
            </a:r>
            <a:endParaRPr lang="en-US" sz="1302" dirty="0"/>
          </a:p>
        </p:txBody>
      </p:sp>
      <p:sp>
        <p:nvSpPr>
          <p:cNvPr id="9" name="Text 2"/>
          <p:cNvSpPr txBox="1"/>
          <p:nvPr/>
        </p:nvSpPr>
        <p:spPr>
          <a:xfrm>
            <a:off x="8863808" y="4930166"/>
            <a:ext cx="196500" cy="71400"/>
          </a:xfrm>
          <a:prstGeom prst="rect">
            <a:avLst/>
          </a:prstGeom>
          <a:noFill/>
          <a:ln/>
        </p:spPr>
        <p:txBody>
          <a:bodyPr wrap="square" lIns="0" tIns="0" rIns="0" bIns="0" rtlCol="0" anchor="ctr"/>
          <a:lstStyle/>
          <a:p>
            <a:pPr algn="ctr" indent="0" marL="0">
              <a:lnSpc>
                <a:spcPct val="115000"/>
              </a:lnSpc>
              <a:buNone/>
            </a:pPr>
            <a:r>
              <a:rPr lang="en-US" sz="489" dirty="0">
                <a:solidFill>
                  <a:srgbClr val="E4E21F"/>
                </a:solidFill>
                <a:latin typeface="Arial" pitchFamily="34" charset="0"/>
                <a:ea typeface="Arial" pitchFamily="34" charset="-122"/>
                <a:cs typeface="Arial" pitchFamily="34" charset="-120"/>
              </a:rPr>
              <a:t>9</a:t>
            </a:r>
            <a:endParaRPr lang="en-US" sz="489" dirty="0"/>
          </a:p>
        </p:txBody>
      </p:sp>
      <p:sp>
        <p:nvSpPr>
          <p:cNvPr id="10" name="Text 3"/>
          <p:cNvSpPr txBox="1"/>
          <p:nvPr/>
        </p:nvSpPr>
        <p:spPr>
          <a:xfrm>
            <a:off x="5102100" y="2980450"/>
            <a:ext cx="3681900" cy="1065900"/>
          </a:xfrm>
          <a:prstGeom prst="rect">
            <a:avLst/>
          </a:prstGeom>
          <a:noFill/>
          <a:ln/>
        </p:spPr>
        <p:txBody>
          <a:bodyPr wrap="square" lIns="0" tIns="0" rIns="0" bIns="0" rtlCol="0" anchor="t"/>
          <a:lstStyle/>
          <a:p>
            <a:pPr algn="l" indent="0" marL="0">
              <a:lnSpc>
                <a:spcPct val="115000"/>
              </a:lnSpc>
              <a:buNone/>
            </a:pPr>
            <a:r>
              <a:rPr lang="en-US" sz="1302" dirty="0">
                <a:solidFill>
                  <a:srgbClr val="E4E21F"/>
                </a:solidFill>
                <a:latin typeface="Arial" pitchFamily="34" charset="0"/>
                <a:ea typeface="Arial" pitchFamily="34" charset="-122"/>
                <a:cs typeface="Arial" pitchFamily="34" charset="-120"/>
              </a:rPr>
              <a:t>На практике чаще всего встречаются случаи с 0, 1 или 2 решениями.
</a:t>
            </a:r>
            <a:endParaRPr lang="en-US" sz="1302" dirty="0"/>
          </a:p>
        </p:txBody>
      </p:sp>
      <p:sp>
        <p:nvSpPr>
          <p:cNvPr id="11" name="Text 4"/>
          <p:cNvSpPr txBox="1"/>
          <p:nvPr/>
        </p:nvSpPr>
        <p:spPr>
          <a:xfrm>
            <a:off x="5102100" y="4141425"/>
            <a:ext cx="3681900" cy="147900"/>
          </a:xfrm>
          <a:prstGeom prst="rect">
            <a:avLst/>
          </a:prstGeom>
          <a:noFill/>
          <a:ln/>
        </p:spPr>
        <p:txBody>
          <a:bodyPr wrap="square" lIns="0" tIns="0" rIns="0" bIns="0" rtlCol="0" anchor="ctr"/>
          <a:lstStyle/>
          <a:p>
            <a:pPr algn="l" indent="0" marL="0">
              <a:lnSpc>
                <a:spcPct val="115000"/>
              </a:lnSpc>
              <a:buNone/>
            </a:pPr>
            <a:r>
              <a:rPr lang="en-US" sz="802" dirty="0">
                <a:solidFill>
                  <a:srgbClr val="E4E21F"/>
                </a:solidFill>
                <a:latin typeface="Arial" pitchFamily="34" charset="0"/>
                <a:ea typeface="Arial" pitchFamily="34" charset="-122"/>
                <a:cs typeface="Arial" pitchFamily="34" charset="-120"/>
              </a:rPr>
              <a:t>Схематическое распределение типичных случаев для учебных примеров
</a:t>
            </a:r>
            <a:endParaRPr lang="en-US" sz="802"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60000" y="440700"/>
            <a:ext cx="8418900" cy="579000"/>
          </a:xfrm>
          <a:prstGeom prst="rect">
            <a:avLst/>
          </a:prstGeom>
          <a:noFill/>
          <a:ln/>
        </p:spPr>
        <p:txBody>
          <a:bodyPr wrap="square" lIns="0" tIns="0" rIns="0" bIns="0" rtlCol="0" anchor="ctr"/>
          <a:lstStyle/>
          <a:p>
            <a:pPr algn="l" indent="0" marL="0">
              <a:lnSpc>
                <a:spcPct val="100000"/>
              </a:lnSpc>
              <a:buNone/>
            </a:pPr>
            <a:r>
              <a:rPr lang="en-US" sz="1812" b="1" dirty="0">
                <a:solidFill>
                  <a:srgbClr val="E4E21F"/>
                </a:solidFill>
                <a:latin typeface="Arial" pitchFamily="34" charset="0"/>
                <a:ea typeface="Arial" pitchFamily="34" charset="-122"/>
                <a:cs typeface="Arial" pitchFamily="34" charset="-120"/>
              </a:rPr>
              <a:t>Пример системы с двумя решениями
</a:t>
            </a:r>
            <a:endParaRPr lang="en-US" sz="1812" dirty="0"/>
          </a:p>
        </p:txBody>
      </p:sp>
      <p:sp>
        <p:nvSpPr>
          <p:cNvPr id="9" name="Text 1"/>
          <p:cNvSpPr txBox="1"/>
          <p:nvPr/>
        </p:nvSpPr>
        <p:spPr>
          <a:xfrm>
            <a:off x="8863808" y="4930166"/>
            <a:ext cx="196500" cy="71400"/>
          </a:xfrm>
          <a:prstGeom prst="rect">
            <a:avLst/>
          </a:prstGeom>
          <a:noFill/>
          <a:ln/>
        </p:spPr>
        <p:txBody>
          <a:bodyPr wrap="square" lIns="0" tIns="0" rIns="0" bIns="0" rtlCol="0" anchor="ctr"/>
          <a:lstStyle/>
          <a:p>
            <a:pPr algn="ctr" indent="0" marL="0">
              <a:lnSpc>
                <a:spcPct val="115000"/>
              </a:lnSpc>
              <a:buNone/>
            </a:pPr>
            <a:r>
              <a:rPr lang="en-US" sz="489" dirty="0">
                <a:solidFill>
                  <a:srgbClr val="E4E21F"/>
                </a:solidFill>
                <a:latin typeface="Arial" pitchFamily="34" charset="0"/>
                <a:ea typeface="Arial" pitchFamily="34" charset="-122"/>
                <a:cs typeface="Arial" pitchFamily="34" charset="-120"/>
              </a:rPr>
              <a:t>10</a:t>
            </a:r>
            <a:endParaRPr lang="en-US" sz="489" dirty="0"/>
          </a:p>
        </p:txBody>
      </p:sp>
      <p:sp>
        <p:nvSpPr>
          <p:cNvPr id="10" name="Text 2"/>
          <p:cNvSpPr txBox="1"/>
          <p:nvPr/>
        </p:nvSpPr>
        <p:spPr>
          <a:xfrm>
            <a:off x="722850" y="1311375"/>
            <a:ext cx="4448100" cy="780600"/>
          </a:xfrm>
          <a:prstGeom prst="rect">
            <a:avLst/>
          </a:prstGeom>
          <a:noFill/>
          <a:ln/>
        </p:spPr>
        <p:txBody>
          <a:bodyPr wrap="square" lIns="0" tIns="0" rIns="0" bIns="0" rtlCol="0" anchor="t"/>
          <a:lstStyle/>
          <a:p>
            <a:pPr algn="l" indent="0" marL="0">
              <a:lnSpc>
                <a:spcPct val="115000"/>
              </a:lnSpc>
              <a:buNone/>
            </a:pPr>
            <a:r>
              <a:rPr lang="en-US" sz="1243" b="1" dirty="0">
                <a:solidFill>
                  <a:srgbClr val="E4E21F"/>
                </a:solidFill>
                <a:latin typeface="Arial" pitchFamily="34" charset="0"/>
                <a:ea typeface="Arial" pitchFamily="34" charset="-122"/>
                <a:cs typeface="Arial" pitchFamily="34" charset="-120"/>
              </a:rPr>
              <a:t>Запишем систему
</a:t>
            </a:r>
            <a:pPr algn="l" indent="0" marL="0">
              <a:lnSpc>
                <a:spcPct val="115000"/>
              </a:lnSpc>
              <a:buNone/>
            </a:pPr>
            <a:r>
              <a:rPr lang="en-US" sz="146"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119" dirty="0">
                <a:solidFill>
                  <a:srgbClr val="E4E21F"/>
                </a:solidFill>
                <a:latin typeface="Arial" pitchFamily="34" charset="0"/>
                <a:ea typeface="Arial" pitchFamily="34" charset="-122"/>
                <a:cs typeface="Arial" pitchFamily="34" charset="-120"/>
              </a:rPr>
              <a:t>Рассмотрим уравнения y=x² и y=4−x². Оба графика симметричны относительно оси y, поэтому можно ожидать две общие точки.
</a:t>
            </a:r>
            <a:endParaRPr lang="en-US" sz="1243" dirty="0"/>
          </a:p>
        </p:txBody>
      </p:sp>
      <p:sp>
        <p:nvSpPr>
          <p:cNvPr id="11" name="Text 3"/>
          <p:cNvSpPr txBox="1"/>
          <p:nvPr/>
        </p:nvSpPr>
        <p:spPr>
          <a:xfrm>
            <a:off x="722850" y="2183138"/>
            <a:ext cx="4448100" cy="780600"/>
          </a:xfrm>
          <a:prstGeom prst="rect">
            <a:avLst/>
          </a:prstGeom>
          <a:noFill/>
          <a:ln/>
        </p:spPr>
        <p:txBody>
          <a:bodyPr wrap="square" lIns="0" tIns="0" rIns="0" bIns="0" rtlCol="0" anchor="t"/>
          <a:lstStyle/>
          <a:p>
            <a:pPr algn="l" indent="0" marL="0">
              <a:lnSpc>
                <a:spcPct val="115000"/>
              </a:lnSpc>
              <a:buNone/>
            </a:pPr>
            <a:r>
              <a:rPr lang="en-US" sz="1243" b="1" dirty="0">
                <a:solidFill>
                  <a:srgbClr val="E4E21F"/>
                </a:solidFill>
                <a:latin typeface="Arial" pitchFamily="34" charset="0"/>
                <a:ea typeface="Arial" pitchFamily="34" charset="-122"/>
                <a:cs typeface="Arial" pitchFamily="34" charset="-120"/>
              </a:rPr>
              <a:t>Приравняем выражения
</a:t>
            </a:r>
            <a:pPr algn="l" indent="0" marL="0">
              <a:lnSpc>
                <a:spcPct val="115000"/>
              </a:lnSpc>
              <a:buNone/>
            </a:pPr>
            <a:r>
              <a:rPr lang="en-US" sz="146"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119" dirty="0">
                <a:solidFill>
                  <a:srgbClr val="E4E21F"/>
                </a:solidFill>
                <a:latin typeface="Arial" pitchFamily="34" charset="0"/>
                <a:ea typeface="Arial" pitchFamily="34" charset="-122"/>
                <a:cs typeface="Arial" pitchFamily="34" charset="-120"/>
              </a:rPr>
              <a:t>Так как обе части равны y, приравниваем правые части: x²=4−x². Получаем 2x²=4, значит x²=2.
</a:t>
            </a:r>
            <a:endParaRPr lang="en-US" sz="1243" dirty="0"/>
          </a:p>
        </p:txBody>
      </p:sp>
      <p:sp>
        <p:nvSpPr>
          <p:cNvPr id="12" name="Text 4"/>
          <p:cNvSpPr txBox="1"/>
          <p:nvPr/>
        </p:nvSpPr>
        <p:spPr>
          <a:xfrm>
            <a:off x="722850" y="3054903"/>
            <a:ext cx="4448100" cy="780600"/>
          </a:xfrm>
          <a:prstGeom prst="rect">
            <a:avLst/>
          </a:prstGeom>
          <a:noFill/>
          <a:ln/>
        </p:spPr>
        <p:txBody>
          <a:bodyPr wrap="square" lIns="0" tIns="0" rIns="0" bIns="0" rtlCol="0" anchor="t"/>
          <a:lstStyle/>
          <a:p>
            <a:pPr algn="l" indent="0" marL="0">
              <a:lnSpc>
                <a:spcPct val="115000"/>
              </a:lnSpc>
              <a:buNone/>
            </a:pPr>
            <a:r>
              <a:rPr lang="en-US" sz="1243" b="1" dirty="0">
                <a:solidFill>
                  <a:srgbClr val="E4E21F"/>
                </a:solidFill>
                <a:latin typeface="Arial" pitchFamily="34" charset="0"/>
                <a:ea typeface="Arial" pitchFamily="34" charset="-122"/>
                <a:cs typeface="Arial" pitchFamily="34" charset="-120"/>
              </a:rPr>
              <a:t>Найдём координаты
</a:t>
            </a:r>
            <a:pPr algn="l" indent="0" marL="0">
              <a:lnSpc>
                <a:spcPct val="115000"/>
              </a:lnSpc>
              <a:buNone/>
            </a:pPr>
            <a:r>
              <a:rPr lang="en-US" sz="146"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119" dirty="0">
                <a:solidFill>
                  <a:srgbClr val="E4E21F"/>
                </a:solidFill>
                <a:latin typeface="Arial" pitchFamily="34" charset="0"/>
                <a:ea typeface="Arial" pitchFamily="34" charset="-122"/>
                <a:cs typeface="Arial" pitchFamily="34" charset="-120"/>
              </a:rPr>
              <a:t>Из уравнения x²=2 следует x=±√2. Подставляем любое значение в первое уравнение и получаем y=2.
</a:t>
            </a:r>
            <a:endParaRPr lang="en-US" sz="1243" dirty="0"/>
          </a:p>
        </p:txBody>
      </p:sp>
      <p:sp>
        <p:nvSpPr>
          <p:cNvPr id="13" name="Text 5"/>
          <p:cNvSpPr txBox="1"/>
          <p:nvPr/>
        </p:nvSpPr>
        <p:spPr>
          <a:xfrm>
            <a:off x="722850" y="3926674"/>
            <a:ext cx="4448100" cy="780600"/>
          </a:xfrm>
          <a:prstGeom prst="rect">
            <a:avLst/>
          </a:prstGeom>
          <a:noFill/>
          <a:ln/>
        </p:spPr>
        <p:txBody>
          <a:bodyPr wrap="square" lIns="0" tIns="0" rIns="0" bIns="0" rtlCol="0" anchor="t"/>
          <a:lstStyle/>
          <a:p>
            <a:pPr algn="l" indent="0" marL="0">
              <a:lnSpc>
                <a:spcPct val="115000"/>
              </a:lnSpc>
              <a:buNone/>
            </a:pPr>
            <a:r>
              <a:rPr lang="en-US" sz="1243" b="1" dirty="0">
                <a:solidFill>
                  <a:srgbClr val="E4E21F"/>
                </a:solidFill>
                <a:latin typeface="Arial" pitchFamily="34" charset="0"/>
                <a:ea typeface="Arial" pitchFamily="34" charset="-122"/>
                <a:cs typeface="Arial" pitchFamily="34" charset="-120"/>
              </a:rPr>
              <a:t>Запишем ответ
</a:t>
            </a:r>
            <a:pPr algn="l" indent="0" marL="0">
              <a:lnSpc>
                <a:spcPct val="115000"/>
              </a:lnSpc>
              <a:buNone/>
            </a:pPr>
            <a:r>
              <a:rPr lang="en-US" sz="146"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119" dirty="0">
                <a:solidFill>
                  <a:srgbClr val="E4E21F"/>
                </a:solidFill>
                <a:latin typeface="Arial" pitchFamily="34" charset="0"/>
                <a:ea typeface="Arial" pitchFamily="34" charset="-122"/>
                <a:cs typeface="Arial" pitchFamily="34" charset="-120"/>
              </a:rPr>
              <a:t>Система имеет две точки пересечения: (−√2; 2) и (√2; 2). График помогает заранее увидеть именно два решения.
</a:t>
            </a:r>
            <a:endParaRPr lang="en-US" sz="1243"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8863808" y="4930166"/>
            <a:ext cx="196500" cy="71400"/>
          </a:xfrm>
          <a:prstGeom prst="rect">
            <a:avLst/>
          </a:prstGeom>
          <a:noFill/>
          <a:ln/>
        </p:spPr>
        <p:txBody>
          <a:bodyPr wrap="square" lIns="0" tIns="0" rIns="0" bIns="0" rtlCol="0" anchor="ctr"/>
          <a:lstStyle/>
          <a:p>
            <a:pPr algn="ctr" indent="0" marL="0">
              <a:lnSpc>
                <a:spcPct val="115000"/>
              </a:lnSpc>
              <a:buNone/>
            </a:pPr>
            <a:r>
              <a:rPr lang="en-US" sz="489" dirty="0">
                <a:solidFill>
                  <a:srgbClr val="E4E21F"/>
                </a:solidFill>
                <a:latin typeface="Arial" pitchFamily="34" charset="0"/>
                <a:ea typeface="Arial" pitchFamily="34" charset="-122"/>
                <a:cs typeface="Arial" pitchFamily="34" charset="-120"/>
              </a:rPr>
              <a:t>11</a:t>
            </a:r>
            <a:endParaRPr lang="en-US" sz="489" dirty="0"/>
          </a:p>
        </p:txBody>
      </p:sp>
      <p:sp>
        <p:nvSpPr>
          <p:cNvPr id="6" name="Text 1"/>
          <p:cNvSpPr txBox="1"/>
          <p:nvPr/>
        </p:nvSpPr>
        <p:spPr>
          <a:xfrm>
            <a:off x="639475" y="1537350"/>
            <a:ext cx="3109200" cy="1374600"/>
          </a:xfrm>
          <a:prstGeom prst="rect">
            <a:avLst/>
          </a:prstGeom>
          <a:noFill/>
          <a:ln/>
        </p:spPr>
        <p:txBody>
          <a:bodyPr wrap="square" lIns="0" tIns="0" rIns="0" bIns="0" rtlCol="0" anchor="ctr"/>
          <a:lstStyle/>
          <a:p>
            <a:pPr algn="ctr" indent="0" marL="0">
              <a:lnSpc>
                <a:spcPct val="100000"/>
              </a:lnSpc>
              <a:buNone/>
            </a:pPr>
            <a:r>
              <a:rPr lang="en-US" sz="8112" dirty="0">
                <a:solidFill>
                  <a:srgbClr val="E4E21F"/>
                </a:solidFill>
                <a:latin typeface="Arial" pitchFamily="34" charset="0"/>
                <a:ea typeface="Arial" pitchFamily="34" charset="-122"/>
                <a:cs typeface="Arial" pitchFamily="34" charset="-120"/>
              </a:rPr>
              <a:t>1
</a:t>
            </a:r>
            <a:endParaRPr lang="en-US" sz="8112" dirty="0"/>
          </a:p>
        </p:txBody>
      </p:sp>
      <p:sp>
        <p:nvSpPr>
          <p:cNvPr id="7" name="Text 2"/>
          <p:cNvSpPr txBox="1"/>
          <p:nvPr/>
        </p:nvSpPr>
        <p:spPr>
          <a:xfrm>
            <a:off x="4068150" y="1537350"/>
            <a:ext cx="4415400" cy="1374600"/>
          </a:xfrm>
          <a:prstGeom prst="rect">
            <a:avLst/>
          </a:prstGeom>
          <a:noFill/>
          <a:ln/>
        </p:spPr>
        <p:txBody>
          <a:bodyPr wrap="square" lIns="0" tIns="0" rIns="0" bIns="0" rtlCol="0" anchor="ctr"/>
          <a:lstStyle/>
          <a:p>
            <a:pPr algn="l" indent="0" marL="0">
              <a:lnSpc>
                <a:spcPct val="100000"/>
              </a:lnSpc>
              <a:buNone/>
            </a:pPr>
            <a:r>
              <a:rPr lang="en-US" sz="2704" dirty="0">
                <a:solidFill>
                  <a:srgbClr val="E4E21F"/>
                </a:solidFill>
                <a:latin typeface="Arial" pitchFamily="34" charset="0"/>
                <a:ea typeface="Arial" pitchFamily="34" charset="-122"/>
                <a:cs typeface="Arial" pitchFamily="34" charset="-120"/>
              </a:rPr>
              <a:t>общая точка означает касание графиков и единственный ответ системы.
</a:t>
            </a:r>
            <a:endParaRPr lang="en-US" sz="2704" dirty="0"/>
          </a:p>
        </p:txBody>
      </p:sp>
      <p:sp>
        <p:nvSpPr>
          <p:cNvPr id="8" name="Text 3"/>
          <p:cNvSpPr txBox="1"/>
          <p:nvPr/>
        </p:nvSpPr>
        <p:spPr>
          <a:xfrm>
            <a:off x="360000" y="3790250"/>
            <a:ext cx="4212000" cy="917100"/>
          </a:xfrm>
          <a:prstGeom prst="rect">
            <a:avLst/>
          </a:prstGeom>
          <a:noFill/>
          <a:ln/>
        </p:spPr>
        <p:txBody>
          <a:bodyPr wrap="square" lIns="0" tIns="0" rIns="0" bIns="0" rtlCol="0" anchor="ctr"/>
          <a:lstStyle/>
          <a:p>
            <a:pPr algn="l" indent="0" marL="0">
              <a:lnSpc>
                <a:spcPct val="100000"/>
              </a:lnSpc>
              <a:buNone/>
            </a:pPr>
            <a:r>
              <a:rPr lang="en-US" sz="1100" dirty="0">
                <a:solidFill>
                  <a:srgbClr val="E4E21F"/>
                </a:solidFill>
                <a:latin typeface="Arial" pitchFamily="34" charset="0"/>
                <a:ea typeface="Arial" pitchFamily="34" charset="-122"/>
                <a:cs typeface="Arial" pitchFamily="34" charset="-120"/>
              </a:rPr>
              <a:t>Когда прямая касается окружности, у них есть только одна общая точка. Именно она и является решением системы.
</a:t>
            </a:r>
            <a:endParaRPr lang="en-US" sz="1100" dirty="0"/>
          </a:p>
        </p:txBody>
      </p:sp>
      <p:sp>
        <p:nvSpPr>
          <p:cNvPr id="9" name="Text 4"/>
          <p:cNvSpPr txBox="1"/>
          <p:nvPr/>
        </p:nvSpPr>
        <p:spPr>
          <a:xfrm>
            <a:off x="4781100" y="4103925"/>
            <a:ext cx="4002900" cy="289800"/>
          </a:xfrm>
          <a:prstGeom prst="rect">
            <a:avLst/>
          </a:prstGeom>
          <a:noFill/>
          <a:ln/>
        </p:spPr>
        <p:txBody>
          <a:bodyPr wrap="square" lIns="0" tIns="0" rIns="0" bIns="0" rtlCol="0" anchor="ctr"/>
          <a:lstStyle/>
          <a:p>
            <a:pPr algn="l" indent="0" marL="0">
              <a:lnSpc>
                <a:spcPct val="100000"/>
              </a:lnSpc>
              <a:buNone/>
            </a:pPr>
            <a:r>
              <a:rPr lang="en-US" sz="1000" dirty="0">
                <a:solidFill>
                  <a:srgbClr val="E4E21F"/>
                </a:solidFill>
                <a:latin typeface="Arial" pitchFamily="34" charset="0"/>
                <a:ea typeface="Arial" pitchFamily="34" charset="-122"/>
                <a:cs typeface="Arial" pitchFamily="34" charset="-120"/>
              </a:rPr>
              <a:t>Геометрическая интерпретация решений системы уравнений
</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4545450" y="1287332"/>
            <a:ext cx="4238400" cy="1386586"/>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4545450" y="3079132"/>
            <a:ext cx="4238400" cy="1386586"/>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360000" y="440700"/>
            <a:ext cx="5843100" cy="579000"/>
          </a:xfrm>
          <a:prstGeom prst="rect">
            <a:avLst/>
          </a:prstGeom>
          <a:noFill/>
          <a:ln/>
        </p:spPr>
        <p:txBody>
          <a:bodyPr wrap="square" lIns="0" tIns="0" rIns="0" bIns="0" rtlCol="0" anchor="ctr"/>
          <a:lstStyle/>
          <a:p>
            <a:pPr algn="l" indent="0" marL="0">
              <a:lnSpc>
                <a:spcPct val="100000"/>
              </a:lnSpc>
              <a:buNone/>
            </a:pPr>
            <a:r>
              <a:rPr lang="en-US" sz="1812" b="1" dirty="0">
                <a:solidFill>
                  <a:srgbClr val="E4E21F"/>
                </a:solidFill>
                <a:latin typeface="Arial" pitchFamily="34" charset="0"/>
                <a:ea typeface="Arial" pitchFamily="34" charset="-122"/>
                <a:cs typeface="Arial" pitchFamily="34" charset="-120"/>
              </a:rPr>
              <a:t>Если графики не встречаются
</a:t>
            </a:r>
            <a:endParaRPr lang="en-US" sz="1812" dirty="0"/>
          </a:p>
        </p:txBody>
      </p:sp>
      <p:sp>
        <p:nvSpPr>
          <p:cNvPr id="10" name="Text 1"/>
          <p:cNvSpPr txBox="1"/>
          <p:nvPr/>
        </p:nvSpPr>
        <p:spPr>
          <a:xfrm>
            <a:off x="8863808" y="4930166"/>
            <a:ext cx="196500" cy="71400"/>
          </a:xfrm>
          <a:prstGeom prst="rect">
            <a:avLst/>
          </a:prstGeom>
          <a:noFill/>
          <a:ln/>
        </p:spPr>
        <p:txBody>
          <a:bodyPr wrap="square" lIns="0" tIns="0" rIns="0" bIns="0" rtlCol="0" anchor="ctr"/>
          <a:lstStyle/>
          <a:p>
            <a:pPr algn="ctr" indent="0" marL="0">
              <a:lnSpc>
                <a:spcPct val="115000"/>
              </a:lnSpc>
              <a:buNone/>
            </a:pPr>
            <a:r>
              <a:rPr lang="en-US" sz="489" dirty="0">
                <a:solidFill>
                  <a:srgbClr val="E4E21F"/>
                </a:solidFill>
                <a:latin typeface="Arial" pitchFamily="34" charset="0"/>
                <a:ea typeface="Arial" pitchFamily="34" charset="-122"/>
                <a:cs typeface="Arial" pitchFamily="34" charset="-120"/>
              </a:rPr>
              <a:t>12</a:t>
            </a:r>
            <a:endParaRPr lang="en-US" sz="489" dirty="0"/>
          </a:p>
        </p:txBody>
      </p:sp>
      <p:sp>
        <p:nvSpPr>
          <p:cNvPr id="11" name="Text 2"/>
          <p:cNvSpPr txBox="1"/>
          <p:nvPr/>
        </p:nvSpPr>
        <p:spPr>
          <a:xfrm>
            <a:off x="360000" y="1285825"/>
            <a:ext cx="3932100" cy="1349400"/>
          </a:xfrm>
          <a:prstGeom prst="rect">
            <a:avLst/>
          </a:prstGeom>
          <a:noFill/>
          <a:ln/>
        </p:spPr>
        <p:txBody>
          <a:bodyPr wrap="square" lIns="0" tIns="0" rIns="0" bIns="0" rtlCol="0" anchor="ctr"/>
          <a:lstStyle/>
          <a:p>
            <a:pPr algn="l" indent="0" marL="0">
              <a:lnSpc>
                <a:spcPct val="115000"/>
              </a:lnSpc>
              <a:buNone/>
            </a:pPr>
            <a:r>
              <a:rPr lang="en-US" sz="1207" b="1" dirty="0">
                <a:solidFill>
                  <a:srgbClr val="E4E21F"/>
                </a:solidFill>
                <a:latin typeface="Arial" pitchFamily="34" charset="0"/>
                <a:ea typeface="Arial" pitchFamily="34" charset="-122"/>
                <a:cs typeface="Arial" pitchFamily="34" charset="-120"/>
              </a:rPr>
              <a:t>Парабола и окружность врозь
</a:t>
            </a:r>
            <a:pPr algn="l" indent="0" marL="0">
              <a:lnSpc>
                <a:spcPct val="115000"/>
              </a:lnSpc>
              <a:buNone/>
            </a:pPr>
            <a:r>
              <a:rPr lang="en-US" sz="781"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207" dirty="0">
                <a:solidFill>
                  <a:srgbClr val="E4E21F"/>
                </a:solidFill>
                <a:latin typeface="Arial" pitchFamily="34" charset="0"/>
                <a:ea typeface="Arial" pitchFamily="34" charset="-122"/>
                <a:cs typeface="Arial" pitchFamily="34" charset="-120"/>
              </a:rPr>
              <a:t>На одном рисунке хорошо видно, когда линии вообще не подходят друг к другу. Парабола может располагаться слишком высоко, а окружность — слишком низко, и между ними не появится ни одной общей точки. В таком случае система не имеет решений.
</a:t>
            </a:r>
            <a:endParaRPr lang="en-US" sz="1207" dirty="0"/>
          </a:p>
        </p:txBody>
      </p:sp>
      <p:sp>
        <p:nvSpPr>
          <p:cNvPr id="12" name="Text 3"/>
          <p:cNvSpPr txBox="1"/>
          <p:nvPr/>
        </p:nvSpPr>
        <p:spPr>
          <a:xfrm>
            <a:off x="360000" y="3077625"/>
            <a:ext cx="3932100" cy="1349400"/>
          </a:xfrm>
          <a:prstGeom prst="rect">
            <a:avLst/>
          </a:prstGeom>
          <a:noFill/>
          <a:ln/>
        </p:spPr>
        <p:txBody>
          <a:bodyPr wrap="square" lIns="0" tIns="0" rIns="0" bIns="0" rtlCol="0" anchor="ctr"/>
          <a:lstStyle/>
          <a:p>
            <a:pPr algn="l" indent="0" marL="0">
              <a:lnSpc>
                <a:spcPct val="115000"/>
              </a:lnSpc>
              <a:buNone/>
            </a:pPr>
            <a:r>
              <a:rPr lang="en-US" sz="1207" b="1" dirty="0">
                <a:solidFill>
                  <a:srgbClr val="E4E21F"/>
                </a:solidFill>
                <a:latin typeface="Arial" pitchFamily="34" charset="0"/>
                <a:ea typeface="Arial" pitchFamily="34" charset="-122"/>
                <a:cs typeface="Arial" pitchFamily="34" charset="-120"/>
              </a:rPr>
              <a:t>Две кривые, два разных пути
</a:t>
            </a:r>
            <a:pPr algn="l" indent="0" marL="0">
              <a:lnSpc>
                <a:spcPct val="115000"/>
              </a:lnSpc>
              <a:buNone/>
            </a:pPr>
            <a:r>
              <a:rPr lang="en-US" sz="781"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207" dirty="0">
                <a:solidFill>
                  <a:srgbClr val="E4E21F"/>
                </a:solidFill>
                <a:latin typeface="Arial" pitchFamily="34" charset="0"/>
                <a:ea typeface="Arial" pitchFamily="34" charset="-122"/>
                <a:cs typeface="Arial" pitchFamily="34" charset="-120"/>
              </a:rPr>
              <a:t>Иногда каждая кривая выглядит правильно сама по себе, но вместе они не пересекаются. Это означает, что невозможно найти одну точку, которая удовлетворяла бы обоим уравнениям сразу. График сразу показывает, что ответ отсутствует, без долгих вычислений.
</a:t>
            </a:r>
            <a:endParaRPr lang="en-US" sz="1207"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360000" y="1502405"/>
            <a:ext cx="4491900" cy="2810415"/>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60000" y="440700"/>
            <a:ext cx="6328200" cy="579000"/>
          </a:xfrm>
          <a:prstGeom prst="rect">
            <a:avLst/>
          </a:prstGeom>
          <a:noFill/>
          <a:ln/>
        </p:spPr>
        <p:txBody>
          <a:bodyPr wrap="square" lIns="0" tIns="0" rIns="0" bIns="0" rtlCol="0" anchor="ctr"/>
          <a:lstStyle/>
          <a:p>
            <a:pPr algn="l" indent="0" marL="0">
              <a:lnSpc>
                <a:spcPct val="100000"/>
              </a:lnSpc>
              <a:buNone/>
            </a:pPr>
            <a:r>
              <a:rPr lang="en-US" sz="1812" b="1" dirty="0">
                <a:solidFill>
                  <a:srgbClr val="E4E21F"/>
                </a:solidFill>
                <a:latin typeface="Arial" pitchFamily="34" charset="0"/>
                <a:ea typeface="Arial" pitchFamily="34" charset="-122"/>
                <a:cs typeface="Arial" pitchFamily="34" charset="-120"/>
              </a:rPr>
              <a:t>Графический и алгебраический способы: сравнение
</a:t>
            </a:r>
            <a:endParaRPr lang="en-US" sz="1812" dirty="0"/>
          </a:p>
        </p:txBody>
      </p:sp>
      <p:sp>
        <p:nvSpPr>
          <p:cNvPr id="8" name="Text 1"/>
          <p:cNvSpPr txBox="1"/>
          <p:nvPr/>
        </p:nvSpPr>
        <p:spPr>
          <a:xfrm>
            <a:off x="5102100" y="1768875"/>
            <a:ext cx="3681900" cy="1065900"/>
          </a:xfrm>
          <a:prstGeom prst="rect">
            <a:avLst/>
          </a:prstGeom>
          <a:noFill/>
          <a:ln/>
        </p:spPr>
        <p:txBody>
          <a:bodyPr wrap="square" lIns="0" tIns="0" rIns="0" bIns="0" rtlCol="0" anchor="b"/>
          <a:lstStyle/>
          <a:p>
            <a:pPr algn="l" indent="0" marL="0">
              <a:lnSpc>
                <a:spcPct val="115000"/>
              </a:lnSpc>
              <a:buNone/>
            </a:pPr>
            <a:r>
              <a:rPr lang="en-US" sz="1302" dirty="0">
                <a:solidFill>
                  <a:srgbClr val="E4E21F"/>
                </a:solidFill>
                <a:latin typeface="Arial" pitchFamily="34" charset="0"/>
                <a:ea typeface="Arial" pitchFamily="34" charset="-122"/>
                <a:cs typeface="Arial" pitchFamily="34" charset="-120"/>
              </a:rPr>
              <a:t>Сравнение показывает, что методы сильны в разных ситуациях. Выбор зависит от того, что важнее: увидеть картину сразу или получить точный ответ.
</a:t>
            </a:r>
            <a:endParaRPr lang="en-US" sz="1302" dirty="0"/>
          </a:p>
        </p:txBody>
      </p:sp>
      <p:sp>
        <p:nvSpPr>
          <p:cNvPr id="9" name="Text 2"/>
          <p:cNvSpPr txBox="1"/>
          <p:nvPr/>
        </p:nvSpPr>
        <p:spPr>
          <a:xfrm>
            <a:off x="8863808" y="4930166"/>
            <a:ext cx="196500" cy="71400"/>
          </a:xfrm>
          <a:prstGeom prst="rect">
            <a:avLst/>
          </a:prstGeom>
          <a:noFill/>
          <a:ln/>
        </p:spPr>
        <p:txBody>
          <a:bodyPr wrap="square" lIns="0" tIns="0" rIns="0" bIns="0" rtlCol="0" anchor="ctr"/>
          <a:lstStyle/>
          <a:p>
            <a:pPr algn="ctr" indent="0" marL="0">
              <a:lnSpc>
                <a:spcPct val="115000"/>
              </a:lnSpc>
              <a:buNone/>
            </a:pPr>
            <a:r>
              <a:rPr lang="en-US" sz="489" dirty="0">
                <a:solidFill>
                  <a:srgbClr val="E4E21F"/>
                </a:solidFill>
                <a:latin typeface="Arial" pitchFamily="34" charset="0"/>
                <a:ea typeface="Arial" pitchFamily="34" charset="-122"/>
                <a:cs typeface="Arial" pitchFamily="34" charset="-120"/>
              </a:rPr>
              <a:t>13</a:t>
            </a:r>
            <a:endParaRPr lang="en-US" sz="489" dirty="0"/>
          </a:p>
        </p:txBody>
      </p:sp>
      <p:sp>
        <p:nvSpPr>
          <p:cNvPr id="10" name="Text 3"/>
          <p:cNvSpPr txBox="1"/>
          <p:nvPr/>
        </p:nvSpPr>
        <p:spPr>
          <a:xfrm>
            <a:off x="5102100" y="2980450"/>
            <a:ext cx="3681900" cy="1065900"/>
          </a:xfrm>
          <a:prstGeom prst="rect">
            <a:avLst/>
          </a:prstGeom>
          <a:noFill/>
          <a:ln/>
        </p:spPr>
        <p:txBody>
          <a:bodyPr wrap="square" lIns="0" tIns="0" rIns="0" bIns="0" rtlCol="0" anchor="t"/>
          <a:lstStyle/>
          <a:p>
            <a:pPr algn="l" indent="0" marL="0">
              <a:lnSpc>
                <a:spcPct val="115000"/>
              </a:lnSpc>
              <a:buNone/>
            </a:pPr>
            <a:r>
              <a:rPr lang="en-US" sz="1302" dirty="0">
                <a:solidFill>
                  <a:srgbClr val="E4E21F"/>
                </a:solidFill>
                <a:latin typeface="Arial" pitchFamily="34" charset="0"/>
                <a:ea typeface="Arial" pitchFamily="34" charset="-122"/>
                <a:cs typeface="Arial" pitchFamily="34" charset="-120"/>
              </a:rPr>
              <a:t>Графический способ удобнее для понимания и проверки, а алгебраический — для точного вычисления. Вместе они дают более надёжный результат.
</a:t>
            </a:r>
            <a:endParaRPr lang="en-US" sz="1302" dirty="0"/>
          </a:p>
        </p:txBody>
      </p:sp>
      <p:sp>
        <p:nvSpPr>
          <p:cNvPr id="11" name="Text 4"/>
          <p:cNvSpPr txBox="1"/>
          <p:nvPr/>
        </p:nvSpPr>
        <p:spPr>
          <a:xfrm>
            <a:off x="5102100" y="4141425"/>
            <a:ext cx="3681900" cy="147900"/>
          </a:xfrm>
          <a:prstGeom prst="rect">
            <a:avLst/>
          </a:prstGeom>
          <a:noFill/>
          <a:ln/>
        </p:spPr>
        <p:txBody>
          <a:bodyPr wrap="square" lIns="0" tIns="0" rIns="0" bIns="0" rtlCol="0" anchor="ctr"/>
          <a:lstStyle/>
          <a:p>
            <a:pPr algn="l" indent="0" marL="0">
              <a:lnSpc>
                <a:spcPct val="115000"/>
              </a:lnSpc>
              <a:buNone/>
            </a:pPr>
            <a:r>
              <a:rPr lang="en-US" sz="802" dirty="0">
                <a:solidFill>
                  <a:srgbClr val="E4E21F"/>
                </a:solidFill>
                <a:latin typeface="Arial" pitchFamily="34" charset="0"/>
                <a:ea typeface="Arial" pitchFamily="34" charset="-122"/>
                <a:cs typeface="Arial" pitchFamily="34" charset="-120"/>
              </a:rPr>
              <a:t>Учебное сравнение методов решения систем нелинейных уравнений
</a:t>
            </a:r>
            <a:endParaRPr lang="en-US" sz="802"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474683" y="1812469"/>
            <a:ext cx="357600" cy="317867"/>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2613008" y="1787915"/>
            <a:ext cx="357600" cy="3576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4751333" y="1807781"/>
            <a:ext cx="357600" cy="317867"/>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pic>
        <p:nvPicPr>
          <p:cNvPr id="12" name="Image 10" descr="preencoded.png">    </p:cNvPr>
          <p:cNvPicPr>
            <a:picLocks noChangeAspect="1"/>
          </p:cNvPicPr>
          <p:nvPr/>
        </p:nvPicPr>
        <p:blipFill>
          <a:blip r:embed="rId11"/>
          <a:stretch>
            <a:fillRect/>
          </a:stretch>
        </p:blipFill>
        <p:spPr>
          <a:xfrm>
            <a:off x="6904658" y="1779515"/>
            <a:ext cx="327600" cy="374400"/>
          </a:xfrm>
          <a:prstGeom prst="rect">
            <a:avLst/>
          </a:prstGeom>
        </p:spPr>
      </p:pic>
      <p:sp>
        <p:nvSpPr>
          <p:cNvPr id="13" name="Text 0"/>
          <p:cNvSpPr txBox="1"/>
          <p:nvPr/>
        </p:nvSpPr>
        <p:spPr>
          <a:xfrm>
            <a:off x="360000" y="440700"/>
            <a:ext cx="5843100" cy="579000"/>
          </a:xfrm>
          <a:prstGeom prst="rect">
            <a:avLst/>
          </a:prstGeom>
          <a:noFill/>
          <a:ln/>
        </p:spPr>
        <p:txBody>
          <a:bodyPr wrap="square" lIns="0" tIns="0" rIns="0" bIns="0" rtlCol="0" anchor="ctr"/>
          <a:lstStyle/>
          <a:p>
            <a:pPr algn="l" indent="0" marL="0">
              <a:lnSpc>
                <a:spcPct val="100000"/>
              </a:lnSpc>
              <a:buNone/>
            </a:pPr>
            <a:r>
              <a:rPr lang="en-US" sz="1812" b="1" dirty="0">
                <a:solidFill>
                  <a:srgbClr val="E4E21F"/>
                </a:solidFill>
                <a:latin typeface="Arial" pitchFamily="34" charset="0"/>
                <a:ea typeface="Arial" pitchFamily="34" charset="-122"/>
                <a:cs typeface="Arial" pitchFamily="34" charset="-120"/>
              </a:rPr>
              <a:t>Что даёт графический метод
</a:t>
            </a:r>
            <a:endParaRPr lang="en-US" sz="1812" dirty="0"/>
          </a:p>
        </p:txBody>
      </p:sp>
      <p:sp>
        <p:nvSpPr>
          <p:cNvPr id="14" name="Text 1"/>
          <p:cNvSpPr txBox="1"/>
          <p:nvPr/>
        </p:nvSpPr>
        <p:spPr>
          <a:xfrm>
            <a:off x="8863808" y="4930166"/>
            <a:ext cx="196500" cy="71400"/>
          </a:xfrm>
          <a:prstGeom prst="rect">
            <a:avLst/>
          </a:prstGeom>
          <a:noFill/>
          <a:ln/>
        </p:spPr>
        <p:txBody>
          <a:bodyPr wrap="square" lIns="0" tIns="0" rIns="0" bIns="0" rtlCol="0" anchor="ctr"/>
          <a:lstStyle/>
          <a:p>
            <a:pPr algn="ctr" indent="0" marL="0">
              <a:lnSpc>
                <a:spcPct val="115000"/>
              </a:lnSpc>
              <a:buNone/>
            </a:pPr>
            <a:r>
              <a:rPr lang="en-US" sz="489" dirty="0">
                <a:solidFill>
                  <a:srgbClr val="E4E21F"/>
                </a:solidFill>
                <a:latin typeface="Arial" pitchFamily="34" charset="0"/>
                <a:ea typeface="Arial" pitchFamily="34" charset="-122"/>
                <a:cs typeface="Arial" pitchFamily="34" charset="-120"/>
              </a:rPr>
              <a:t>14</a:t>
            </a:r>
            <a:endParaRPr lang="en-US" sz="489" dirty="0"/>
          </a:p>
        </p:txBody>
      </p:sp>
      <p:sp>
        <p:nvSpPr>
          <p:cNvPr id="15" name="Text 2"/>
          <p:cNvSpPr txBox="1"/>
          <p:nvPr/>
        </p:nvSpPr>
        <p:spPr>
          <a:xfrm>
            <a:off x="360000" y="2495450"/>
            <a:ext cx="2009100" cy="1479900"/>
          </a:xfrm>
          <a:prstGeom prst="rect">
            <a:avLst/>
          </a:prstGeom>
          <a:noFill/>
          <a:ln/>
        </p:spPr>
        <p:txBody>
          <a:bodyPr wrap="square" lIns="0" tIns="0" rIns="0" bIns="0" rtlCol="0" anchor="t"/>
          <a:lstStyle/>
          <a:p>
            <a:pPr algn="l" indent="0" marL="0">
              <a:lnSpc>
                <a:spcPct val="115000"/>
              </a:lnSpc>
              <a:buNone/>
            </a:pPr>
            <a:r>
              <a:rPr lang="en-US" sz="1188" b="1" dirty="0">
                <a:solidFill>
                  <a:srgbClr val="E4E21F"/>
                </a:solidFill>
                <a:latin typeface="Arial" pitchFamily="34" charset="0"/>
                <a:ea typeface="Arial" pitchFamily="34" charset="-122"/>
                <a:cs typeface="Arial" pitchFamily="34" charset="-120"/>
              </a:rPr>
              <a:t>Наглядность
</a:t>
            </a:r>
            <a:pPr algn="l" indent="0" marL="0">
              <a:lnSpc>
                <a:spcPct val="115000"/>
              </a:lnSpc>
              <a:buNone/>
            </a:pPr>
            <a:r>
              <a:rPr lang="en-US" sz="233"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188" dirty="0">
                <a:solidFill>
                  <a:srgbClr val="E4E21F"/>
                </a:solidFill>
                <a:latin typeface="Arial" pitchFamily="34" charset="0"/>
                <a:ea typeface="Arial" pitchFamily="34" charset="-122"/>
                <a:cs typeface="Arial" pitchFamily="34" charset="-120"/>
              </a:rPr>
              <a:t>Решение видно прямо на координатной плоскости: достаточно посмотреть, где графики пересекаются или касаются друг друга.
</a:t>
            </a:r>
            <a:endParaRPr lang="en-US" sz="1188" dirty="0"/>
          </a:p>
        </p:txBody>
      </p:sp>
      <p:sp>
        <p:nvSpPr>
          <p:cNvPr id="16" name="Text 3"/>
          <p:cNvSpPr txBox="1"/>
          <p:nvPr/>
        </p:nvSpPr>
        <p:spPr>
          <a:xfrm>
            <a:off x="2498341" y="2495450"/>
            <a:ext cx="2009100" cy="1479900"/>
          </a:xfrm>
          <a:prstGeom prst="rect">
            <a:avLst/>
          </a:prstGeom>
          <a:noFill/>
          <a:ln/>
        </p:spPr>
        <p:txBody>
          <a:bodyPr wrap="square" lIns="0" tIns="0" rIns="0" bIns="0" rtlCol="0" anchor="t"/>
          <a:lstStyle/>
          <a:p>
            <a:pPr algn="l" indent="0" marL="0">
              <a:lnSpc>
                <a:spcPct val="115000"/>
              </a:lnSpc>
              <a:buNone/>
            </a:pPr>
            <a:r>
              <a:rPr lang="en-US" sz="1188" b="1" dirty="0">
                <a:solidFill>
                  <a:srgbClr val="E4E21F"/>
                </a:solidFill>
                <a:latin typeface="Arial" pitchFamily="34" charset="0"/>
                <a:ea typeface="Arial" pitchFamily="34" charset="-122"/>
                <a:cs typeface="Arial" pitchFamily="34" charset="-120"/>
              </a:rPr>
              <a:t>Быстрая оценка ответа
</a:t>
            </a:r>
            <a:pPr algn="l" indent="0" marL="0">
              <a:lnSpc>
                <a:spcPct val="115000"/>
              </a:lnSpc>
              <a:buNone/>
            </a:pPr>
            <a:r>
              <a:rPr lang="en-US" sz="233"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188" dirty="0">
                <a:solidFill>
                  <a:srgbClr val="E4E21F"/>
                </a:solidFill>
                <a:latin typeface="Arial" pitchFamily="34" charset="0"/>
                <a:ea typeface="Arial" pitchFamily="34" charset="-122"/>
                <a:cs typeface="Arial" pitchFamily="34" charset="-120"/>
              </a:rPr>
              <a:t>Ещё до вычислений можно понять, будет ли у системы одно решение, несколько решений или ни одного.
</a:t>
            </a:r>
            <a:endParaRPr lang="en-US" sz="1188" dirty="0"/>
          </a:p>
        </p:txBody>
      </p:sp>
      <p:sp>
        <p:nvSpPr>
          <p:cNvPr id="17" name="Text 4"/>
          <p:cNvSpPr txBox="1"/>
          <p:nvPr/>
        </p:nvSpPr>
        <p:spPr>
          <a:xfrm>
            <a:off x="4636682" y="2495450"/>
            <a:ext cx="2009100" cy="1479900"/>
          </a:xfrm>
          <a:prstGeom prst="rect">
            <a:avLst/>
          </a:prstGeom>
          <a:noFill/>
          <a:ln/>
        </p:spPr>
        <p:txBody>
          <a:bodyPr wrap="square" lIns="0" tIns="0" rIns="0" bIns="0" rtlCol="0" anchor="t"/>
          <a:lstStyle/>
          <a:p>
            <a:pPr algn="l" indent="0" marL="0">
              <a:lnSpc>
                <a:spcPct val="115000"/>
              </a:lnSpc>
              <a:buNone/>
            </a:pPr>
            <a:r>
              <a:rPr lang="en-US" sz="1188" b="1" dirty="0">
                <a:solidFill>
                  <a:srgbClr val="E4E21F"/>
                </a:solidFill>
                <a:latin typeface="Arial" pitchFamily="34" charset="0"/>
                <a:ea typeface="Arial" pitchFamily="34" charset="-122"/>
                <a:cs typeface="Arial" pitchFamily="34" charset="-120"/>
              </a:rPr>
              <a:t>Связь с графиками
</a:t>
            </a:r>
            <a:pPr algn="l" indent="0" marL="0">
              <a:lnSpc>
                <a:spcPct val="115000"/>
              </a:lnSpc>
              <a:buNone/>
            </a:pPr>
            <a:r>
              <a:rPr lang="en-US" sz="233"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188" dirty="0">
                <a:solidFill>
                  <a:srgbClr val="E4E21F"/>
                </a:solidFill>
                <a:latin typeface="Arial" pitchFamily="34" charset="0"/>
                <a:ea typeface="Arial" pitchFamily="34" charset="-122"/>
                <a:cs typeface="Arial" pitchFamily="34" charset="-120"/>
              </a:rPr>
              <a:t>Метод помогает лучше понимать функции, оси координат и форму линий, которые изучаются в школьном курсе.
</a:t>
            </a:r>
            <a:endParaRPr lang="en-US" sz="1188" dirty="0"/>
          </a:p>
        </p:txBody>
      </p:sp>
      <p:sp>
        <p:nvSpPr>
          <p:cNvPr id="18" name="Text 5"/>
          <p:cNvSpPr txBox="1"/>
          <p:nvPr/>
        </p:nvSpPr>
        <p:spPr>
          <a:xfrm>
            <a:off x="6775024" y="2495450"/>
            <a:ext cx="2009100" cy="1479900"/>
          </a:xfrm>
          <a:prstGeom prst="rect">
            <a:avLst/>
          </a:prstGeom>
          <a:noFill/>
          <a:ln/>
        </p:spPr>
        <p:txBody>
          <a:bodyPr wrap="square" lIns="0" tIns="0" rIns="0" bIns="0" rtlCol="0" anchor="t"/>
          <a:lstStyle/>
          <a:p>
            <a:pPr algn="l" indent="0" marL="0">
              <a:lnSpc>
                <a:spcPct val="115000"/>
              </a:lnSpc>
              <a:buNone/>
            </a:pPr>
            <a:r>
              <a:rPr lang="en-US" sz="1188" b="1" dirty="0">
                <a:solidFill>
                  <a:srgbClr val="E4E21F"/>
                </a:solidFill>
                <a:latin typeface="Arial" pitchFamily="34" charset="0"/>
                <a:ea typeface="Arial" pitchFamily="34" charset="-122"/>
                <a:cs typeface="Arial" pitchFamily="34" charset="-120"/>
              </a:rPr>
              <a:t>Проверка результата
</a:t>
            </a:r>
            <a:pPr algn="l" indent="0" marL="0">
              <a:lnSpc>
                <a:spcPct val="115000"/>
              </a:lnSpc>
              <a:buNone/>
            </a:pPr>
            <a:r>
              <a:rPr lang="en-US" sz="233"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188" dirty="0">
                <a:solidFill>
                  <a:srgbClr val="E4E21F"/>
                </a:solidFill>
                <a:latin typeface="Arial" pitchFamily="34" charset="0"/>
                <a:ea typeface="Arial" pitchFamily="34" charset="-122"/>
                <a:cs typeface="Arial" pitchFamily="34" charset="-120"/>
              </a:rPr>
              <a:t>График удобно использовать, чтобы быстро убедиться, что найденные корни действительно подходят к обоим уравнениям.
</a:t>
            </a:r>
            <a:endParaRPr lang="en-US" sz="1188"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60000" y="440700"/>
            <a:ext cx="8418900" cy="579000"/>
          </a:xfrm>
          <a:prstGeom prst="rect">
            <a:avLst/>
          </a:prstGeom>
          <a:noFill/>
          <a:ln/>
        </p:spPr>
        <p:txBody>
          <a:bodyPr wrap="square" lIns="0" tIns="0" rIns="0" bIns="0" rtlCol="0" anchor="ctr"/>
          <a:lstStyle/>
          <a:p>
            <a:pPr algn="l" indent="0" marL="0">
              <a:lnSpc>
                <a:spcPct val="100000"/>
              </a:lnSpc>
              <a:buNone/>
            </a:pPr>
            <a:r>
              <a:rPr lang="en-US" sz="1812" b="1" dirty="0">
                <a:solidFill>
                  <a:srgbClr val="E4E21F"/>
                </a:solidFill>
                <a:latin typeface="Arial" pitchFamily="34" charset="0"/>
                <a:ea typeface="Arial" pitchFamily="34" charset="-122"/>
                <a:cs typeface="Arial" pitchFamily="34" charset="-120"/>
              </a:rPr>
              <a:t>Что ограничивает этот способ
</a:t>
            </a:r>
            <a:endParaRPr lang="en-US" sz="1812" dirty="0"/>
          </a:p>
        </p:txBody>
      </p:sp>
      <p:sp>
        <p:nvSpPr>
          <p:cNvPr id="9" name="Text 1"/>
          <p:cNvSpPr txBox="1"/>
          <p:nvPr/>
        </p:nvSpPr>
        <p:spPr>
          <a:xfrm>
            <a:off x="8863808" y="4930166"/>
            <a:ext cx="196500" cy="71400"/>
          </a:xfrm>
          <a:prstGeom prst="rect">
            <a:avLst/>
          </a:prstGeom>
          <a:noFill/>
          <a:ln/>
        </p:spPr>
        <p:txBody>
          <a:bodyPr wrap="square" lIns="0" tIns="0" rIns="0" bIns="0" rtlCol="0" anchor="ctr"/>
          <a:lstStyle/>
          <a:p>
            <a:pPr algn="ctr" indent="0" marL="0">
              <a:lnSpc>
                <a:spcPct val="115000"/>
              </a:lnSpc>
              <a:buNone/>
            </a:pPr>
            <a:r>
              <a:rPr lang="en-US" sz="489" dirty="0">
                <a:solidFill>
                  <a:srgbClr val="E4E21F"/>
                </a:solidFill>
                <a:latin typeface="Arial" pitchFamily="34" charset="0"/>
                <a:ea typeface="Arial" pitchFamily="34" charset="-122"/>
                <a:cs typeface="Arial" pitchFamily="34" charset="-120"/>
              </a:rPr>
              <a:t>15</a:t>
            </a:r>
            <a:endParaRPr lang="en-US" sz="489" dirty="0"/>
          </a:p>
        </p:txBody>
      </p:sp>
      <p:sp>
        <p:nvSpPr>
          <p:cNvPr id="10" name="Text 2"/>
          <p:cNvSpPr txBox="1"/>
          <p:nvPr/>
        </p:nvSpPr>
        <p:spPr>
          <a:xfrm>
            <a:off x="360000" y="2352550"/>
            <a:ext cx="2026500" cy="1472100"/>
          </a:xfrm>
          <a:prstGeom prst="rect">
            <a:avLst/>
          </a:prstGeom>
          <a:noFill/>
          <a:ln/>
        </p:spPr>
        <p:txBody>
          <a:bodyPr wrap="square" lIns="0" tIns="0" rIns="0" bIns="0" rtlCol="0" anchor="t"/>
          <a:lstStyle/>
          <a:p>
            <a:pPr algn="l" indent="0" marL="0">
              <a:lnSpc>
                <a:spcPct val="115000"/>
              </a:lnSpc>
              <a:buNone/>
            </a:pPr>
            <a:r>
              <a:rPr lang="en-US" sz="1197" b="1" dirty="0">
                <a:solidFill>
                  <a:srgbClr val="E4E21F"/>
                </a:solidFill>
                <a:latin typeface="Arial" pitchFamily="34" charset="0"/>
                <a:ea typeface="Arial" pitchFamily="34" charset="-122"/>
                <a:cs typeface="Arial" pitchFamily="34" charset="-120"/>
              </a:rPr>
              <a:t>Точность зависит от построения
</a:t>
            </a:r>
            <a:pPr algn="l" indent="0" marL="0">
              <a:lnSpc>
                <a:spcPct val="115000"/>
              </a:lnSpc>
              <a:buNone/>
            </a:pPr>
            <a:r>
              <a:rPr lang="en-US" sz="141"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077" dirty="0">
                <a:solidFill>
                  <a:srgbClr val="E4E21F"/>
                </a:solidFill>
                <a:latin typeface="Arial" pitchFamily="34" charset="0"/>
                <a:ea typeface="Arial" pitchFamily="34" charset="-122"/>
                <a:cs typeface="Arial" pitchFamily="34" charset="-120"/>
              </a:rPr>
              <a:t>Если ошибиться в масштабе или в положении точки, пересечение может сместиться. Тогда ответ получится неточным, даже если сама идея решения верна.
</a:t>
            </a:r>
            <a:endParaRPr lang="en-US" sz="1197" dirty="0"/>
          </a:p>
        </p:txBody>
      </p:sp>
      <p:sp>
        <p:nvSpPr>
          <p:cNvPr id="11" name="Text 3"/>
          <p:cNvSpPr txBox="1"/>
          <p:nvPr/>
        </p:nvSpPr>
        <p:spPr>
          <a:xfrm>
            <a:off x="2490849" y="2352563"/>
            <a:ext cx="2026500" cy="1472100"/>
          </a:xfrm>
          <a:prstGeom prst="rect">
            <a:avLst/>
          </a:prstGeom>
          <a:noFill/>
          <a:ln/>
        </p:spPr>
        <p:txBody>
          <a:bodyPr wrap="square" lIns="0" tIns="0" rIns="0" bIns="0" rtlCol="0" anchor="t"/>
          <a:lstStyle/>
          <a:p>
            <a:pPr algn="l" indent="0" marL="0">
              <a:lnSpc>
                <a:spcPct val="115000"/>
              </a:lnSpc>
              <a:buNone/>
            </a:pPr>
            <a:r>
              <a:rPr lang="en-US" sz="1243" b="1" dirty="0">
                <a:solidFill>
                  <a:srgbClr val="E4E21F"/>
                </a:solidFill>
                <a:latin typeface="Arial" pitchFamily="34" charset="0"/>
                <a:ea typeface="Arial" pitchFamily="34" charset="-122"/>
                <a:cs typeface="Arial" pitchFamily="34" charset="-120"/>
              </a:rPr>
              <a:t>Сложные графики строить дольше
</a:t>
            </a:r>
            <a:pPr algn="l" indent="0" marL="0">
              <a:lnSpc>
                <a:spcPct val="115000"/>
              </a:lnSpc>
              <a:buNone/>
            </a:pPr>
            <a:r>
              <a:rPr lang="en-US" sz="146"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119" dirty="0">
                <a:solidFill>
                  <a:srgbClr val="E4E21F"/>
                </a:solidFill>
                <a:latin typeface="Arial" pitchFamily="34" charset="0"/>
                <a:ea typeface="Arial" pitchFamily="34" charset="-122"/>
                <a:cs typeface="Arial" pitchFamily="34" charset="-120"/>
              </a:rPr>
              <a:t>Некоторые линии требуют много опорных точек и аккуратного чертежа. На это уходит больше времени, чем на короткую алгебраическую проверку.
</a:t>
            </a:r>
            <a:endParaRPr lang="en-US" sz="1243" dirty="0"/>
          </a:p>
        </p:txBody>
      </p:sp>
      <p:sp>
        <p:nvSpPr>
          <p:cNvPr id="12" name="Text 4"/>
          <p:cNvSpPr txBox="1"/>
          <p:nvPr/>
        </p:nvSpPr>
        <p:spPr>
          <a:xfrm>
            <a:off x="4621699" y="2352575"/>
            <a:ext cx="2026500" cy="1472100"/>
          </a:xfrm>
          <a:prstGeom prst="rect">
            <a:avLst/>
          </a:prstGeom>
          <a:noFill/>
          <a:ln/>
        </p:spPr>
        <p:txBody>
          <a:bodyPr wrap="square" lIns="0" tIns="0" rIns="0" bIns="0" rtlCol="0" anchor="t"/>
          <a:lstStyle/>
          <a:p>
            <a:pPr algn="l" indent="0" marL="0">
              <a:lnSpc>
                <a:spcPct val="115000"/>
              </a:lnSpc>
              <a:buNone/>
            </a:pPr>
            <a:r>
              <a:rPr lang="en-US" sz="1243" b="1" dirty="0">
                <a:solidFill>
                  <a:srgbClr val="E4E21F"/>
                </a:solidFill>
                <a:latin typeface="Arial" pitchFamily="34" charset="0"/>
                <a:ea typeface="Arial" pitchFamily="34" charset="-122"/>
                <a:cs typeface="Arial" pitchFamily="34" charset="-120"/>
              </a:rPr>
              <a:t>Близкие точки трудно увидеть
</a:t>
            </a:r>
            <a:pPr algn="l" indent="0" marL="0">
              <a:lnSpc>
                <a:spcPct val="115000"/>
              </a:lnSpc>
              <a:buNone/>
            </a:pPr>
            <a:r>
              <a:rPr lang="en-US" sz="146"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119" dirty="0">
                <a:solidFill>
                  <a:srgbClr val="E4E21F"/>
                </a:solidFill>
                <a:latin typeface="Arial" pitchFamily="34" charset="0"/>
                <a:ea typeface="Arial" pitchFamily="34" charset="-122"/>
                <a:cs typeface="Arial" pitchFamily="34" charset="-120"/>
              </a:rPr>
              <a:t>Когда решения расположены очень близко друг к другу, они могут показаться одной точкой. Это особенно мешает при малом масштабе.
</a:t>
            </a:r>
            <a:endParaRPr lang="en-US" sz="1243" dirty="0"/>
          </a:p>
        </p:txBody>
      </p:sp>
      <p:sp>
        <p:nvSpPr>
          <p:cNvPr id="13" name="Text 5"/>
          <p:cNvSpPr txBox="1"/>
          <p:nvPr/>
        </p:nvSpPr>
        <p:spPr>
          <a:xfrm>
            <a:off x="6752548" y="2352550"/>
            <a:ext cx="2026500" cy="1472100"/>
          </a:xfrm>
          <a:prstGeom prst="rect">
            <a:avLst/>
          </a:prstGeom>
          <a:noFill/>
          <a:ln/>
        </p:spPr>
        <p:txBody>
          <a:bodyPr wrap="square" lIns="0" tIns="0" rIns="0" bIns="0" rtlCol="0" anchor="t"/>
          <a:lstStyle/>
          <a:p>
            <a:pPr algn="l" indent="0" marL="0">
              <a:lnSpc>
                <a:spcPct val="115000"/>
              </a:lnSpc>
              <a:buNone/>
            </a:pPr>
            <a:r>
              <a:rPr lang="en-US" sz="1217" b="1" dirty="0">
                <a:solidFill>
                  <a:srgbClr val="E4E21F"/>
                </a:solidFill>
                <a:latin typeface="Arial" pitchFamily="34" charset="0"/>
                <a:ea typeface="Arial" pitchFamily="34" charset="-122"/>
                <a:cs typeface="Arial" pitchFamily="34" charset="-120"/>
              </a:rPr>
              <a:t>Нужна дополнительная проверка
</a:t>
            </a:r>
            <a:pPr algn="l" indent="0" marL="0">
              <a:lnSpc>
                <a:spcPct val="115000"/>
              </a:lnSpc>
              <a:buNone/>
            </a:pPr>
            <a:r>
              <a:rPr lang="en-US" sz="143"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096" dirty="0">
                <a:solidFill>
                  <a:srgbClr val="E4E21F"/>
                </a:solidFill>
                <a:latin typeface="Arial" pitchFamily="34" charset="0"/>
                <a:ea typeface="Arial" pitchFamily="34" charset="-122"/>
                <a:cs typeface="Arial" pitchFamily="34" charset="-120"/>
              </a:rPr>
              <a:t>Из-за приближённого чтения графика ответ лучше подтверждать подстановкой. Так можно избежать случайной ошибки и убедиться в правильности решения.
</a:t>
            </a:r>
            <a:endParaRPr lang="en-US" sz="1217"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1957424" y="1311375"/>
            <a:ext cx="5229151" cy="21378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60000" y="440700"/>
            <a:ext cx="7591200" cy="579000"/>
          </a:xfrm>
          <a:prstGeom prst="rect">
            <a:avLst/>
          </a:prstGeom>
          <a:noFill/>
          <a:ln/>
        </p:spPr>
        <p:txBody>
          <a:bodyPr wrap="square" lIns="0" tIns="0" rIns="0" bIns="0" rtlCol="0" anchor="ctr"/>
          <a:lstStyle/>
          <a:p>
            <a:pPr algn="l" indent="0" marL="0">
              <a:lnSpc>
                <a:spcPct val="100000"/>
              </a:lnSpc>
              <a:buNone/>
            </a:pPr>
            <a:r>
              <a:rPr lang="en-US" sz="1812" b="1" dirty="0">
                <a:solidFill>
                  <a:srgbClr val="E4E21F"/>
                </a:solidFill>
                <a:latin typeface="Arial" pitchFamily="34" charset="0"/>
                <a:ea typeface="Arial" pitchFamily="34" charset="-122"/>
                <a:cs typeface="Arial" pitchFamily="34" charset="-120"/>
              </a:rPr>
              <a:t>Типичные ошибки при построении графиков
</a:t>
            </a:r>
            <a:endParaRPr lang="en-US" sz="1812" dirty="0"/>
          </a:p>
        </p:txBody>
      </p:sp>
      <p:sp>
        <p:nvSpPr>
          <p:cNvPr id="8" name="Text 1"/>
          <p:cNvSpPr txBox="1"/>
          <p:nvPr/>
        </p:nvSpPr>
        <p:spPr>
          <a:xfrm>
            <a:off x="4702075" y="3609800"/>
            <a:ext cx="4081800" cy="999000"/>
          </a:xfrm>
          <a:prstGeom prst="rect">
            <a:avLst/>
          </a:prstGeom>
          <a:noFill/>
          <a:ln/>
        </p:spPr>
        <p:txBody>
          <a:bodyPr wrap="square" lIns="0" tIns="0" rIns="0" bIns="0" rtlCol="0" anchor="ctr"/>
          <a:lstStyle/>
          <a:p>
            <a:pPr algn="l" indent="0" marL="0">
              <a:lnSpc>
                <a:spcPct val="115000"/>
              </a:lnSpc>
              <a:buNone/>
            </a:pPr>
            <a:r>
              <a:rPr lang="en-US" sz="1202" dirty="0">
                <a:solidFill>
                  <a:srgbClr val="E4E21F"/>
                </a:solidFill>
                <a:latin typeface="Arial" pitchFamily="34" charset="0"/>
                <a:ea typeface="Arial" pitchFamily="34" charset="-122"/>
                <a:cs typeface="Arial" pitchFamily="34" charset="-120"/>
              </a:rPr>
              <a:t>Большинство ошибок связано не с самой идеей метода, а с невнимательностью при построении и проверке.
</a:t>
            </a:r>
            <a:endParaRPr lang="en-US" sz="1202" dirty="0"/>
          </a:p>
        </p:txBody>
      </p:sp>
      <p:sp>
        <p:nvSpPr>
          <p:cNvPr id="9" name="Text 2"/>
          <p:cNvSpPr txBox="1"/>
          <p:nvPr/>
        </p:nvSpPr>
        <p:spPr>
          <a:xfrm>
            <a:off x="8863808" y="4930166"/>
            <a:ext cx="196500" cy="71400"/>
          </a:xfrm>
          <a:prstGeom prst="rect">
            <a:avLst/>
          </a:prstGeom>
          <a:noFill/>
          <a:ln/>
        </p:spPr>
        <p:txBody>
          <a:bodyPr wrap="square" lIns="0" tIns="0" rIns="0" bIns="0" rtlCol="0" anchor="ctr"/>
          <a:lstStyle/>
          <a:p>
            <a:pPr algn="ctr" indent="0" marL="0">
              <a:lnSpc>
                <a:spcPct val="115000"/>
              </a:lnSpc>
              <a:buNone/>
            </a:pPr>
            <a:r>
              <a:rPr lang="en-US" sz="489" dirty="0">
                <a:solidFill>
                  <a:srgbClr val="E4E21F"/>
                </a:solidFill>
                <a:latin typeface="Arial" pitchFamily="34" charset="0"/>
                <a:ea typeface="Arial" pitchFamily="34" charset="-122"/>
                <a:cs typeface="Arial" pitchFamily="34" charset="-120"/>
              </a:rPr>
              <a:t>16</a:t>
            </a:r>
            <a:endParaRPr lang="en-US" sz="489" dirty="0"/>
          </a:p>
        </p:txBody>
      </p:sp>
      <p:sp>
        <p:nvSpPr>
          <p:cNvPr id="10" name="Text 3"/>
          <p:cNvSpPr txBox="1"/>
          <p:nvPr/>
        </p:nvSpPr>
        <p:spPr>
          <a:xfrm>
            <a:off x="360000" y="3609800"/>
            <a:ext cx="4081800" cy="999000"/>
          </a:xfrm>
          <a:prstGeom prst="rect">
            <a:avLst/>
          </a:prstGeom>
          <a:noFill/>
          <a:ln/>
        </p:spPr>
        <p:txBody>
          <a:bodyPr wrap="square" lIns="0" tIns="0" rIns="0" bIns="0" rtlCol="0" anchor="ctr"/>
          <a:lstStyle/>
          <a:p>
            <a:pPr algn="l" indent="0" marL="0">
              <a:lnSpc>
                <a:spcPct val="115000"/>
              </a:lnSpc>
              <a:buNone/>
            </a:pPr>
            <a:r>
              <a:rPr lang="en-US" sz="1202" dirty="0">
                <a:solidFill>
                  <a:srgbClr val="E4E21F"/>
                </a:solidFill>
                <a:latin typeface="Arial" pitchFamily="34" charset="0"/>
                <a:ea typeface="Arial" pitchFamily="34" charset="-122"/>
                <a:cs typeface="Arial" pitchFamily="34" charset="-120"/>
              </a:rPr>
              <a:t>Краткая памятка помогает заранее увидеть, что именно может испортить ответ при графическом решении системы.
</a:t>
            </a:r>
            <a:endParaRPr lang="en-US" sz="1202" dirty="0"/>
          </a:p>
        </p:txBody>
      </p:sp>
      <p:sp>
        <p:nvSpPr>
          <p:cNvPr id="11" name="Text 4"/>
          <p:cNvSpPr txBox="1"/>
          <p:nvPr/>
        </p:nvSpPr>
        <p:spPr>
          <a:xfrm>
            <a:off x="360000" y="1091575"/>
            <a:ext cx="3681900" cy="147900"/>
          </a:xfrm>
          <a:prstGeom prst="rect">
            <a:avLst/>
          </a:prstGeom>
          <a:noFill/>
          <a:ln/>
        </p:spPr>
        <p:txBody>
          <a:bodyPr wrap="square" lIns="0" tIns="0" rIns="0" bIns="0" rtlCol="0" anchor="ctr"/>
          <a:lstStyle/>
          <a:p>
            <a:pPr algn="l" indent="0" marL="0">
              <a:lnSpc>
                <a:spcPct val="115000"/>
              </a:lnSpc>
              <a:buNone/>
            </a:pPr>
            <a:r>
              <a:rPr lang="en-US" sz="802" dirty="0">
                <a:solidFill>
                  <a:srgbClr val="E4E21F"/>
                </a:solidFill>
                <a:latin typeface="Arial" pitchFamily="34" charset="0"/>
                <a:ea typeface="Arial" pitchFamily="34" charset="-122"/>
                <a:cs typeface="Arial" pitchFamily="34" charset="-120"/>
              </a:rPr>
              <a:t>Учебные ошибки при построении графиков
</a:t>
            </a:r>
            <a:endParaRPr lang="en-US" sz="802"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364028" y="1311376"/>
            <a:ext cx="8415944" cy="31893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60000" y="440700"/>
            <a:ext cx="6328200" cy="379500"/>
          </a:xfrm>
          <a:prstGeom prst="rect">
            <a:avLst/>
          </a:prstGeom>
          <a:noFill/>
          <a:ln/>
        </p:spPr>
        <p:txBody>
          <a:bodyPr wrap="square" lIns="0" tIns="0" rIns="0" bIns="0" rtlCol="0" anchor="ctr"/>
          <a:lstStyle/>
          <a:p>
            <a:pPr algn="l" indent="0" marL="0">
              <a:lnSpc>
                <a:spcPct val="100000"/>
              </a:lnSpc>
              <a:buNone/>
            </a:pPr>
            <a:r>
              <a:rPr lang="en-US" sz="1812" b="1" dirty="0">
                <a:solidFill>
                  <a:srgbClr val="E4E21F"/>
                </a:solidFill>
                <a:latin typeface="Arial" pitchFamily="34" charset="0"/>
                <a:ea typeface="Arial" pitchFamily="34" charset="-122"/>
                <a:cs typeface="Arial" pitchFamily="34" charset="-120"/>
              </a:rPr>
              <a:t>Проверяем найденную точку
</a:t>
            </a:r>
            <a:endParaRPr lang="en-US" sz="1812" dirty="0"/>
          </a:p>
        </p:txBody>
      </p:sp>
      <p:sp>
        <p:nvSpPr>
          <p:cNvPr id="8" name="Text 1"/>
          <p:cNvSpPr txBox="1"/>
          <p:nvPr/>
        </p:nvSpPr>
        <p:spPr>
          <a:xfrm>
            <a:off x="8863808" y="4930166"/>
            <a:ext cx="196500" cy="71400"/>
          </a:xfrm>
          <a:prstGeom prst="rect">
            <a:avLst/>
          </a:prstGeom>
          <a:noFill/>
          <a:ln/>
        </p:spPr>
        <p:txBody>
          <a:bodyPr wrap="square" lIns="0" tIns="0" rIns="0" bIns="0" rtlCol="0" anchor="ctr"/>
          <a:lstStyle/>
          <a:p>
            <a:pPr algn="ctr" indent="0" marL="0">
              <a:lnSpc>
                <a:spcPct val="115000"/>
              </a:lnSpc>
              <a:buNone/>
            </a:pPr>
            <a:r>
              <a:rPr lang="en-US" sz="489" dirty="0">
                <a:solidFill>
                  <a:srgbClr val="E4E21F"/>
                </a:solidFill>
                <a:latin typeface="Arial" pitchFamily="34" charset="0"/>
                <a:ea typeface="Arial" pitchFamily="34" charset="-122"/>
                <a:cs typeface="Arial" pitchFamily="34" charset="-120"/>
              </a:rPr>
              <a:t>17</a:t>
            </a:r>
            <a:endParaRPr lang="en-US" sz="489" dirty="0"/>
          </a:p>
        </p:txBody>
      </p:sp>
      <p:sp>
        <p:nvSpPr>
          <p:cNvPr id="9" name="Text 2"/>
          <p:cNvSpPr txBox="1"/>
          <p:nvPr/>
        </p:nvSpPr>
        <p:spPr>
          <a:xfrm>
            <a:off x="360000" y="868485"/>
            <a:ext cx="6328200" cy="237000"/>
          </a:xfrm>
          <a:prstGeom prst="rect">
            <a:avLst/>
          </a:prstGeom>
          <a:noFill/>
          <a:ln/>
        </p:spPr>
        <p:txBody>
          <a:bodyPr wrap="square" lIns="0" tIns="0" rIns="0" bIns="0" rtlCol="0" anchor="t"/>
          <a:lstStyle/>
          <a:p>
            <a:pPr algn="l" indent="0" marL="0">
              <a:lnSpc>
                <a:spcPct val="100000"/>
              </a:lnSpc>
              <a:buNone/>
            </a:pPr>
            <a:r>
              <a:rPr lang="en-US" sz="1100" dirty="0">
                <a:solidFill>
                  <a:srgbClr val="E4E21F"/>
                </a:solidFill>
                <a:latin typeface="Arial" pitchFamily="34" charset="0"/>
                <a:ea typeface="Arial" pitchFamily="34" charset="-122"/>
                <a:cs typeface="Arial" pitchFamily="34" charset="-120"/>
              </a:rPr>
              <a:t>Алгоритм проверки решения, полученного графическим способом, в школьной задаче.
</a:t>
            </a:r>
            <a:endParaRPr lang="en-US" sz="1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3206441" y="3052271"/>
            <a:ext cx="2731200" cy="1653656"/>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6052777" y="3052271"/>
            <a:ext cx="2731200" cy="1653656"/>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pic>
        <p:nvPicPr>
          <p:cNvPr id="11" name="Image 9" descr="preencoded.png">    </p:cNvPr>
          <p:cNvPicPr>
            <a:picLocks noChangeAspect="1"/>
          </p:cNvPicPr>
          <p:nvPr/>
        </p:nvPicPr>
        <p:blipFill>
          <a:blip r:embed="rId10"/>
          <a:stretch>
            <a:fillRect/>
          </a:stretch>
        </p:blipFill>
        <p:spPr>
          <a:xfrm>
            <a:off x="360025" y="3052271"/>
            <a:ext cx="2731200" cy="1653656"/>
          </a:xfrm>
          <a:prstGeom prst="rect">
            <a:avLst/>
          </a:prstGeom>
        </p:spPr>
      </p:pic>
      <p:pic>
        <p:nvPicPr>
          <p:cNvPr id="12" name="Image 10" descr="preencoded.png">    </p:cNvPr>
          <p:cNvPicPr>
            <a:picLocks noChangeAspect="1"/>
          </p:cNvPicPr>
          <p:nvPr/>
        </p:nvPicPr>
        <p:blipFill>
          <a:blip r:embed="rId11"/>
          <a:stretch>
            <a:fillRect/>
          </a:stretch>
        </p:blipFill>
        <p:spPr>
          <a:xfrm>
            <a:off x="0" y="0"/>
            <a:ext cx="9144000" cy="5143500"/>
          </a:xfrm>
          <a:prstGeom prst="rect">
            <a:avLst/>
          </a:prstGeom>
        </p:spPr>
      </p:pic>
      <p:sp>
        <p:nvSpPr>
          <p:cNvPr id="13" name="Text 0"/>
          <p:cNvSpPr txBox="1"/>
          <p:nvPr/>
        </p:nvSpPr>
        <p:spPr>
          <a:xfrm>
            <a:off x="360000" y="440700"/>
            <a:ext cx="5843100" cy="579000"/>
          </a:xfrm>
          <a:prstGeom prst="rect">
            <a:avLst/>
          </a:prstGeom>
          <a:noFill/>
          <a:ln/>
        </p:spPr>
        <p:txBody>
          <a:bodyPr wrap="square" lIns="0" tIns="0" rIns="0" bIns="0" rtlCol="0" anchor="ctr"/>
          <a:lstStyle/>
          <a:p>
            <a:pPr algn="l" indent="0" marL="0">
              <a:lnSpc>
                <a:spcPct val="100000"/>
              </a:lnSpc>
              <a:buNone/>
            </a:pPr>
            <a:r>
              <a:rPr lang="en-US" sz="1812" b="1" dirty="0">
                <a:solidFill>
                  <a:srgbClr val="E4E21F"/>
                </a:solidFill>
                <a:latin typeface="Arial" pitchFamily="34" charset="0"/>
                <a:ea typeface="Arial" pitchFamily="34" charset="-122"/>
                <a:cs typeface="Arial" pitchFamily="34" charset="-120"/>
              </a:rPr>
              <a:t>Где встречаются такие задачи в жизни
</a:t>
            </a:r>
            <a:endParaRPr lang="en-US" sz="1812" dirty="0"/>
          </a:p>
        </p:txBody>
      </p:sp>
      <p:sp>
        <p:nvSpPr>
          <p:cNvPr id="14" name="Text 1"/>
          <p:cNvSpPr txBox="1"/>
          <p:nvPr/>
        </p:nvSpPr>
        <p:spPr>
          <a:xfrm>
            <a:off x="8863808" y="4930166"/>
            <a:ext cx="196500" cy="71400"/>
          </a:xfrm>
          <a:prstGeom prst="rect">
            <a:avLst/>
          </a:prstGeom>
          <a:noFill/>
          <a:ln/>
        </p:spPr>
        <p:txBody>
          <a:bodyPr wrap="square" lIns="0" tIns="0" rIns="0" bIns="0" rtlCol="0" anchor="ctr"/>
          <a:lstStyle/>
          <a:p>
            <a:pPr algn="ctr" indent="0" marL="0">
              <a:lnSpc>
                <a:spcPct val="115000"/>
              </a:lnSpc>
              <a:buNone/>
            </a:pPr>
            <a:r>
              <a:rPr lang="en-US" sz="489" dirty="0">
                <a:solidFill>
                  <a:srgbClr val="E4E21F"/>
                </a:solidFill>
                <a:latin typeface="Arial" pitchFamily="34" charset="0"/>
                <a:ea typeface="Arial" pitchFamily="34" charset="-122"/>
                <a:cs typeface="Arial" pitchFamily="34" charset="-120"/>
              </a:rPr>
              <a:t>18</a:t>
            </a:r>
            <a:endParaRPr lang="en-US" sz="489" dirty="0"/>
          </a:p>
        </p:txBody>
      </p:sp>
      <p:sp>
        <p:nvSpPr>
          <p:cNvPr id="15" name="Text 2"/>
          <p:cNvSpPr txBox="1"/>
          <p:nvPr/>
        </p:nvSpPr>
        <p:spPr>
          <a:xfrm>
            <a:off x="3206456" y="1457013"/>
            <a:ext cx="2731200" cy="1349400"/>
          </a:xfrm>
          <a:prstGeom prst="rect">
            <a:avLst/>
          </a:prstGeom>
          <a:noFill/>
          <a:ln/>
        </p:spPr>
        <p:txBody>
          <a:bodyPr wrap="square" lIns="0" tIns="0" rIns="0" bIns="0" rtlCol="0" anchor="b"/>
          <a:lstStyle/>
          <a:p>
            <a:pPr algn="l" indent="0" marL="0">
              <a:lnSpc>
                <a:spcPct val="115000"/>
              </a:lnSpc>
              <a:buNone/>
            </a:pPr>
            <a:r>
              <a:rPr lang="en-US" sz="1138" b="1" dirty="0">
                <a:solidFill>
                  <a:srgbClr val="E4E21F"/>
                </a:solidFill>
                <a:latin typeface="Arial" pitchFamily="34" charset="0"/>
                <a:ea typeface="Arial" pitchFamily="34" charset="-122"/>
                <a:cs typeface="Arial" pitchFamily="34" charset="-120"/>
              </a:rPr>
              <a:t>Расходы и доходы на одном графике
</a:t>
            </a:r>
            <a:pPr algn="l" indent="0" marL="0">
              <a:lnSpc>
                <a:spcPct val="115000"/>
              </a:lnSpc>
              <a:buNone/>
            </a:pPr>
            <a:r>
              <a:rPr lang="en-US" sz="989"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138" dirty="0">
                <a:solidFill>
                  <a:srgbClr val="E4E21F"/>
                </a:solidFill>
                <a:latin typeface="Arial" pitchFamily="34" charset="0"/>
                <a:ea typeface="Arial" pitchFamily="34" charset="-122"/>
                <a:cs typeface="Arial" pitchFamily="34" charset="-120"/>
              </a:rPr>
              <a:t>В задачах про деньги одна линия может показывать расходы, а другая — доходы. Точка пересечения означает момент, когда значения становятся равными. После неё легко заметить, где появляется прибыль, а где — убыток.
</a:t>
            </a:r>
            <a:endParaRPr lang="en-US" sz="1138" dirty="0"/>
          </a:p>
        </p:txBody>
      </p:sp>
      <p:sp>
        <p:nvSpPr>
          <p:cNvPr id="16" name="Text 3"/>
          <p:cNvSpPr txBox="1"/>
          <p:nvPr/>
        </p:nvSpPr>
        <p:spPr>
          <a:xfrm>
            <a:off x="6052792" y="1457013"/>
            <a:ext cx="2731200" cy="1349400"/>
          </a:xfrm>
          <a:prstGeom prst="rect">
            <a:avLst/>
          </a:prstGeom>
          <a:noFill/>
          <a:ln/>
        </p:spPr>
        <p:txBody>
          <a:bodyPr wrap="square" lIns="0" tIns="0" rIns="0" bIns="0" rtlCol="0" anchor="b"/>
          <a:lstStyle/>
          <a:p>
            <a:pPr algn="l" indent="0" marL="0">
              <a:lnSpc>
                <a:spcPct val="115000"/>
              </a:lnSpc>
              <a:buNone/>
            </a:pPr>
            <a:r>
              <a:rPr lang="en-US" sz="1041" b="1" dirty="0">
                <a:solidFill>
                  <a:srgbClr val="E4E21F"/>
                </a:solidFill>
                <a:latin typeface="Arial" pitchFamily="34" charset="0"/>
                <a:ea typeface="Arial" pitchFamily="34" charset="-122"/>
                <a:cs typeface="Arial" pitchFamily="34" charset="-120"/>
              </a:rPr>
              <a:t>Движение навстречу друг другу
</a:t>
            </a:r>
            <a:pPr algn="l" indent="0" marL="0">
              <a:lnSpc>
                <a:spcPct val="115000"/>
              </a:lnSpc>
              <a:buNone/>
            </a:pPr>
            <a:r>
              <a:rPr lang="en-US" sz="906"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041" dirty="0">
                <a:solidFill>
                  <a:srgbClr val="E4E21F"/>
                </a:solidFill>
                <a:latin typeface="Arial" pitchFamily="34" charset="0"/>
                <a:ea typeface="Arial" pitchFamily="34" charset="-122"/>
                <a:cs typeface="Arial" pitchFamily="34" charset="-120"/>
              </a:rPr>
              <a:t>Если два объекта движутся с разной скоростью, их зависимость удобно изобразить графиками. Место пересечения показывает время и расстояние встречи. Это делает задачу понятной даже без длинных вычислений и связывает математику с жизненной ситуацией.
</a:t>
            </a:r>
            <a:endParaRPr lang="en-US" sz="1041" dirty="0"/>
          </a:p>
        </p:txBody>
      </p:sp>
      <p:sp>
        <p:nvSpPr>
          <p:cNvPr id="17" name="Text 4"/>
          <p:cNvSpPr txBox="1"/>
          <p:nvPr/>
        </p:nvSpPr>
        <p:spPr>
          <a:xfrm>
            <a:off x="360104" y="1457013"/>
            <a:ext cx="2731200" cy="1349400"/>
          </a:xfrm>
          <a:prstGeom prst="rect">
            <a:avLst/>
          </a:prstGeom>
          <a:noFill/>
          <a:ln/>
        </p:spPr>
        <p:txBody>
          <a:bodyPr wrap="square" lIns="0" tIns="0" rIns="0" bIns="0" rtlCol="0" anchor="b"/>
          <a:lstStyle/>
          <a:p>
            <a:pPr algn="l" indent="0" marL="0">
              <a:lnSpc>
                <a:spcPct val="115000"/>
              </a:lnSpc>
              <a:buNone/>
            </a:pPr>
            <a:r>
              <a:rPr lang="en-US" sz="1052" b="1" dirty="0">
                <a:solidFill>
                  <a:srgbClr val="E4E21F"/>
                </a:solidFill>
                <a:latin typeface="Arial" pitchFamily="34" charset="0"/>
                <a:ea typeface="Arial" pitchFamily="34" charset="-122"/>
                <a:cs typeface="Arial" pitchFamily="34" charset="-120"/>
              </a:rPr>
              <a:t>Два маршрута — одна точка встречи
</a:t>
            </a:r>
            <a:pPr algn="l" indent="0" marL="0">
              <a:lnSpc>
                <a:spcPct val="115000"/>
              </a:lnSpc>
              <a:buNone/>
            </a:pPr>
            <a:r>
              <a:rPr lang="en-US" sz="915" b="1" dirty="0">
                <a:solidFill>
                  <a:srgbClr val="E4E21F"/>
                </a:solidFill>
                <a:latin typeface="Arial" pitchFamily="34" charset="0"/>
                <a:ea typeface="Arial" pitchFamily="34" charset="-122"/>
                <a:cs typeface="Arial" pitchFamily="34" charset="-120"/>
              </a:rPr>
              <a:t>
</a:t>
            </a:r>
            <a:pPr algn="l" indent="0" marL="0">
              <a:lnSpc>
                <a:spcPct val="115000"/>
              </a:lnSpc>
              <a:buNone/>
            </a:pPr>
            <a:r>
              <a:rPr lang="en-US" sz="1052" dirty="0">
                <a:solidFill>
                  <a:srgbClr val="E4E21F"/>
                </a:solidFill>
                <a:latin typeface="Arial" pitchFamily="34" charset="0"/>
                <a:ea typeface="Arial" pitchFamily="34" charset="-122"/>
                <a:cs typeface="Arial" pitchFamily="34" charset="-120"/>
              </a:rPr>
              <a:t>Иногда нужно понять, где пересекутся два пути: например, маршруты движения или линии на карте. Если графики встречаются, это означает общий момент или место. Такой рисунок помогает быстро увидеть, когда и где произойдёт совпадение.
</a:t>
            </a:r>
            <a:endParaRPr lang="en-US" sz="1052"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360000" y="1502405"/>
            <a:ext cx="4491900" cy="2810415"/>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60000" y="440700"/>
            <a:ext cx="6328200" cy="579000"/>
          </a:xfrm>
          <a:prstGeom prst="rect">
            <a:avLst/>
          </a:prstGeom>
          <a:noFill/>
          <a:ln/>
        </p:spPr>
        <p:txBody>
          <a:bodyPr wrap="square" lIns="0" tIns="0" rIns="0" bIns="0" rtlCol="0" anchor="ctr"/>
          <a:lstStyle/>
          <a:p>
            <a:pPr algn="l" indent="0" marL="0">
              <a:lnSpc>
                <a:spcPct val="100000"/>
              </a:lnSpc>
              <a:buNone/>
            </a:pPr>
            <a:r>
              <a:rPr lang="en-US" sz="1812" b="1" dirty="0">
                <a:solidFill>
                  <a:srgbClr val="E4E21F"/>
                </a:solidFill>
                <a:latin typeface="Arial" pitchFamily="34" charset="0"/>
                <a:ea typeface="Arial" pitchFamily="34" charset="-122"/>
                <a:cs typeface="Arial" pitchFamily="34" charset="-120"/>
              </a:rPr>
              <a:t>Главные опорные идеи темы
</a:t>
            </a:r>
            <a:endParaRPr lang="en-US" sz="1812" dirty="0"/>
          </a:p>
        </p:txBody>
      </p:sp>
      <p:sp>
        <p:nvSpPr>
          <p:cNvPr id="8" name="Text 1"/>
          <p:cNvSpPr txBox="1"/>
          <p:nvPr/>
        </p:nvSpPr>
        <p:spPr>
          <a:xfrm>
            <a:off x="5102100" y="1768875"/>
            <a:ext cx="3681900" cy="1065900"/>
          </a:xfrm>
          <a:prstGeom prst="rect">
            <a:avLst/>
          </a:prstGeom>
          <a:noFill/>
          <a:ln/>
        </p:spPr>
        <p:txBody>
          <a:bodyPr wrap="square" lIns="0" tIns="0" rIns="0" bIns="0" rtlCol="0" anchor="b"/>
          <a:lstStyle/>
          <a:p>
            <a:pPr algn="l" indent="0" marL="0">
              <a:lnSpc>
                <a:spcPct val="115000"/>
              </a:lnSpc>
              <a:buNone/>
            </a:pPr>
            <a:r>
              <a:rPr lang="en-US" sz="1302" dirty="0">
                <a:solidFill>
                  <a:srgbClr val="E4E21F"/>
                </a:solidFill>
                <a:latin typeface="Arial" pitchFamily="34" charset="0"/>
                <a:ea typeface="Arial" pitchFamily="34" charset="-122"/>
                <a:cs typeface="Arial" pitchFamily="34" charset="-120"/>
              </a:rPr>
              <a:t>Эти четыре шага помогают не путаться при решении систем и связывают рисунок с формулой. Памятка подходит для повторения перед контрольной.
</a:t>
            </a:r>
            <a:endParaRPr lang="en-US" sz="1302" dirty="0"/>
          </a:p>
        </p:txBody>
      </p:sp>
      <p:sp>
        <p:nvSpPr>
          <p:cNvPr id="9" name="Text 2"/>
          <p:cNvSpPr txBox="1"/>
          <p:nvPr/>
        </p:nvSpPr>
        <p:spPr>
          <a:xfrm>
            <a:off x="8863808" y="4930166"/>
            <a:ext cx="196500" cy="71400"/>
          </a:xfrm>
          <a:prstGeom prst="rect">
            <a:avLst/>
          </a:prstGeom>
          <a:noFill/>
          <a:ln/>
        </p:spPr>
        <p:txBody>
          <a:bodyPr wrap="square" lIns="0" tIns="0" rIns="0" bIns="0" rtlCol="0" anchor="ctr"/>
          <a:lstStyle/>
          <a:p>
            <a:pPr algn="ctr" indent="0" marL="0">
              <a:lnSpc>
                <a:spcPct val="115000"/>
              </a:lnSpc>
              <a:buNone/>
            </a:pPr>
            <a:r>
              <a:rPr lang="en-US" sz="489" dirty="0">
                <a:solidFill>
                  <a:srgbClr val="E4E21F"/>
                </a:solidFill>
                <a:latin typeface="Arial" pitchFamily="34" charset="0"/>
                <a:ea typeface="Arial" pitchFamily="34" charset="-122"/>
                <a:cs typeface="Arial" pitchFamily="34" charset="-120"/>
              </a:rPr>
              <a:t>19</a:t>
            </a:r>
            <a:endParaRPr lang="en-US" sz="489" dirty="0"/>
          </a:p>
        </p:txBody>
      </p:sp>
      <p:sp>
        <p:nvSpPr>
          <p:cNvPr id="10" name="Text 3"/>
          <p:cNvSpPr txBox="1"/>
          <p:nvPr/>
        </p:nvSpPr>
        <p:spPr>
          <a:xfrm>
            <a:off x="5102100" y="2980450"/>
            <a:ext cx="3681900" cy="1065900"/>
          </a:xfrm>
          <a:prstGeom prst="rect">
            <a:avLst/>
          </a:prstGeom>
          <a:noFill/>
          <a:ln/>
        </p:spPr>
        <p:txBody>
          <a:bodyPr wrap="square" lIns="0" tIns="0" rIns="0" bIns="0" rtlCol="0" anchor="t"/>
          <a:lstStyle/>
          <a:p>
            <a:pPr algn="l" indent="0" marL="0">
              <a:lnSpc>
                <a:spcPct val="115000"/>
              </a:lnSpc>
              <a:buNone/>
            </a:pPr>
            <a:r>
              <a:rPr lang="en-US" sz="1302" dirty="0">
                <a:solidFill>
                  <a:srgbClr val="E4E21F"/>
                </a:solidFill>
                <a:latin typeface="Arial" pitchFamily="34" charset="0"/>
                <a:ea typeface="Arial" pitchFamily="34" charset="-122"/>
                <a:cs typeface="Arial" pitchFamily="34" charset="-120"/>
              </a:rPr>
              <a:t>Если помнить эти опоры, легче понять смысл графического метода и быстро проверить, правильно ли найден ответ.
</a:t>
            </a:r>
            <a:endParaRPr lang="en-US" sz="1302" dirty="0"/>
          </a:p>
        </p:txBody>
      </p:sp>
      <p:sp>
        <p:nvSpPr>
          <p:cNvPr id="11" name="Text 4"/>
          <p:cNvSpPr txBox="1"/>
          <p:nvPr/>
        </p:nvSpPr>
        <p:spPr>
          <a:xfrm>
            <a:off x="5102100" y="4141425"/>
            <a:ext cx="3681900" cy="147900"/>
          </a:xfrm>
          <a:prstGeom prst="rect">
            <a:avLst/>
          </a:prstGeom>
          <a:noFill/>
          <a:ln/>
        </p:spPr>
        <p:txBody>
          <a:bodyPr wrap="square" lIns="0" tIns="0" rIns="0" bIns="0" rtlCol="0" anchor="ctr"/>
          <a:lstStyle/>
          <a:p>
            <a:pPr algn="l" indent="0" marL="0">
              <a:lnSpc>
                <a:spcPct val="115000"/>
              </a:lnSpc>
              <a:buNone/>
            </a:pPr>
            <a:r>
              <a:rPr lang="en-US" sz="737" dirty="0">
                <a:solidFill>
                  <a:srgbClr val="E4E21F"/>
                </a:solidFill>
                <a:latin typeface="Arial" pitchFamily="34" charset="0"/>
                <a:ea typeface="Arial" pitchFamily="34" charset="-122"/>
                <a:cs typeface="Arial" pitchFamily="34" charset="-120"/>
              </a:rPr>
              <a:t>Учебная схема темы «Графический метод решения систем нелинейных уравнений»
</a:t>
            </a:r>
            <a:endParaRPr lang="en-US" sz="737"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1705952" y="2012050"/>
            <a:ext cx="5732100" cy="501600"/>
          </a:xfrm>
          <a:prstGeom prst="rect">
            <a:avLst/>
          </a:prstGeom>
          <a:noFill/>
          <a:ln/>
        </p:spPr>
        <p:txBody>
          <a:bodyPr wrap="square" lIns="0" tIns="0" rIns="0" bIns="0" rtlCol="0" anchor="ctr"/>
          <a:lstStyle/>
          <a:p>
            <a:pPr algn="ctr" indent="0" marL="0">
              <a:lnSpc>
                <a:spcPct val="100000"/>
              </a:lnSpc>
              <a:buNone/>
            </a:pPr>
            <a:r>
              <a:rPr lang="en-US" sz="2012" b="1" dirty="0">
                <a:solidFill>
                  <a:srgbClr val="E4E21F"/>
                </a:solidFill>
                <a:latin typeface="Arial" pitchFamily="34" charset="0"/>
                <a:ea typeface="Arial" pitchFamily="34" charset="-122"/>
                <a:cs typeface="Arial" pitchFamily="34" charset="-120"/>
              </a:rPr>
              <a:t>Что важно запомнить о графическом методе
</a:t>
            </a:r>
            <a:endParaRPr lang="en-US" sz="2012" dirty="0"/>
          </a:p>
        </p:txBody>
      </p:sp>
      <p:sp>
        <p:nvSpPr>
          <p:cNvPr id="5" name="Text 1"/>
          <p:cNvSpPr txBox="1"/>
          <p:nvPr/>
        </p:nvSpPr>
        <p:spPr>
          <a:xfrm>
            <a:off x="2290118" y="2714743"/>
            <a:ext cx="4509300" cy="679800"/>
          </a:xfrm>
          <a:prstGeom prst="rect">
            <a:avLst/>
          </a:prstGeom>
          <a:noFill/>
          <a:ln/>
        </p:spPr>
        <p:txBody>
          <a:bodyPr wrap="square" lIns="0" tIns="0" rIns="0" bIns="0" rtlCol="0" anchor="t"/>
          <a:lstStyle/>
          <a:p>
            <a:pPr algn="ctr" indent="0" marL="0">
              <a:lnSpc>
                <a:spcPct val="115000"/>
              </a:lnSpc>
              <a:buNone/>
            </a:pPr>
            <a:r>
              <a:rPr lang="en-US" sz="1000" dirty="0">
                <a:solidFill>
                  <a:srgbClr val="E4E21F"/>
                </a:solidFill>
                <a:latin typeface="Arial" pitchFamily="34" charset="0"/>
                <a:ea typeface="Arial" pitchFamily="34" charset="-122"/>
                <a:cs typeface="Arial" pitchFamily="34" charset="-120"/>
              </a:rPr>
              <a:t>Графический метод делает систему нелинейных уравнений понятной и видимой: решение показывают точки пересечения, а их количество можно оценить сразу. Этот способ учит аккуратности, чтению графиков и проверке ответа подстановкой.
</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2026-05-30T00:42:53Z</dcterms:created>
  <dcterms:modified xsi:type="dcterms:W3CDTF">2026-05-30T00:42:53Z</dcterms:modified>
</cp:coreProperties>
</file>