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уровни организации живой природы: итоговая картина
</a:t>
            </a:r>
            <a:pPr algn="l" indent="0" marL="0">
              <a:lnSpc>
                <a:spcPct val="90000"/>
              </a:lnSpc>
              <a:buNone/>
            </a:pPr>
            <a:r>
              <a:rPr lang="en-US" sz="19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устроена как единая иерархия: от молекул до биосферы.
</a:t>
            </a:r>
            <a:endParaRPr lang="en-US" sz="1945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связывает все разделы биологии в одну логичную систему: от молекулярных механизмов и строения клетки до эволюции, экологии и процессов биосферы. Она помогает увидеть, как устроена и работает живая природа в целом.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структурные уровни завершают курс биологии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уровень: химическая основа жизни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Носители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2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наследственную программу организма, а РНК помогает считывать и реализовывать её. Именно на этом уровне передаются признаки, поддерживается преемственность поколений и обеспечивается точность биологических процессов.
</a:t>
            </a:r>
            <a:endParaRPr lang="en-US" sz="913" dirty="0"/>
          </a:p>
        </p:txBody>
      </p:sp>
      <p:sp>
        <p:nvSpPr>
          <p:cNvPr id="11" name="Text 3"/>
          <p:cNvSpPr txBox="1"/>
          <p:nvPr/>
        </p:nvSpPr>
        <p:spPr>
          <a:xfrm>
            <a:off x="3286350" y="3055625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 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служат важным источником энергии и строительным материалом. Они быстро вовлекаются в обмен веществ, обеспечивая клетку веществами, необходимыми для работы и роста.
</a:t>
            </a:r>
            <a:endParaRPr lang="en-US" sz="1016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3043150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как исполнители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выполняют ферментативную, структурную, транспортную и регуляторную функции. Благодаря их разнообразию клетка может ускорять реакции, строить структуры и тонко управлять обменом веществ.
</a:t>
            </a:r>
            <a:endParaRPr lang="en-US" sz="991" dirty="0"/>
          </a:p>
        </p:txBody>
      </p:sp>
      <p:sp>
        <p:nvSpPr>
          <p:cNvPr id="13" name="Text 5"/>
          <p:cNvSpPr txBox="1"/>
          <p:nvPr/>
        </p:nvSpPr>
        <p:spPr>
          <a:xfrm>
            <a:off x="3286350" y="1610612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липидов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образуют клеточные мембраны, отделяя внутреннюю среду от внешней, а также служат запасом энергии. Их химические свойства делают возможными барьерные и энергетические функции живых систем.
</a:t>
            </a:r>
            <a:endParaRPr lang="en-US" sz="929" dirty="0"/>
          </a:p>
        </p:txBody>
      </p:sp>
      <p:sp>
        <p:nvSpPr>
          <p:cNvPr id="14" name="Text 6"/>
          <p:cNvSpPr txBox="1"/>
          <p:nvPr/>
        </p:nvSpPr>
        <p:spPr>
          <a:xfrm>
            <a:off x="6025200" y="1610612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процессы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молекулярном уровне идут репликация ДНК, транскрипция, трансляция, синтез АТФ и множество ферментативных реакций. Здесь закладывается основа всех последующих уровней организации жизни.
</a:t>
            </a:r>
            <a:endParaRPr lang="en-US" sz="9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минимальная живая система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72750" y="221222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 эукариоты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прокариот нет оформленного ядра и мембранных органоидов, а у эукариот есть ядро, митохондрии, эндоплазматическая сеть, аппарат Гольджи и другие структуры, обеспечивающие сложную внутриклеточную работу.
</a:t>
            </a:r>
            <a:endParaRPr lang="en-US" sz="1091" dirty="0"/>
          </a:p>
        </p:txBody>
      </p:sp>
      <p:sp>
        <p:nvSpPr>
          <p:cNvPr id="11" name="Text 3"/>
          <p:cNvSpPr txBox="1"/>
          <p:nvPr/>
        </p:nvSpPr>
        <p:spPr>
          <a:xfrm>
            <a:off x="672750" y="3077342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 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органоид выполняет определённую задачу, но действует не изолированно, а в тесной связи с другими структурами. Благодаря этому клетка сохраняет целостность и способность к саморегуляции.
</a:t>
            </a:r>
            <a:endParaRPr lang="en-US" sz="1091" dirty="0"/>
          </a:p>
        </p:txBody>
      </p:sp>
      <p:sp>
        <p:nvSpPr>
          <p:cNvPr id="12" name="Text 4"/>
          <p:cNvSpPr txBox="1"/>
          <p:nvPr/>
        </p:nvSpPr>
        <p:spPr>
          <a:xfrm>
            <a:off x="672750" y="136945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живого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объединяет наследственность, обмен веществ, раздражимость, рост и размножение. Именно поэтому она рассматривается как минимальная самостоятельная единица живого, способная поддерживать собственную жизнедеятельность.
</a:t>
            </a:r>
            <a:endParaRPr lang="en-US" sz="1091" dirty="0"/>
          </a:p>
        </p:txBody>
      </p:sp>
      <p:sp>
        <p:nvSpPr>
          <p:cNvPr id="13" name="Text 5"/>
          <p:cNvSpPr txBox="1"/>
          <p:nvPr/>
        </p:nvSpPr>
        <p:spPr>
          <a:xfrm>
            <a:off x="672750" y="3942471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утверждает, что клетка является элементарной структурной и функциональной единицей живого. Это общий принцип, объединяющий растения, животных, грибы и одноклеточные организмы.
</a:t>
            </a:r>
            <a:endParaRPr lang="en-US" sz="10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5645" y="1394038"/>
            <a:ext cx="4772710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уровня увеличиваются число связей, сложность регуляции и масштаб взаимодействий; новые свойства возникают не на пустом месте, а на основе предыдущего уровня.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уровни организации живой природы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 меняются объект, процессы и масштаб организации по мере усложнения живого.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уровней организации живой природы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Тканевый уровень: специализация и кооперация клеток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 — это совокупность клеток и межклеточного вещества, сходных по строению и функциям. Такое объединение позволяет живой системе работать согласованно и устойчиво.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различают эпителиальную, соединительную, мышечную и нервную ткани. Они обеспечивают защиту, опору, движение, передачу сигналов и координацию работы органов.
</a:t>
            </a:r>
            <a:endParaRPr lang="en-US" sz="1170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специализация клеток, тем эффективнее выполняется функция органа. Отдельная клетка ограничена в возможностях, а ткань позволяет решать сложные задачи совместно.
</a:t>
            </a:r>
            <a:endParaRPr lang="en-US" sz="1131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выделяют образовательную, покровную, основную, механическую и проводящую ткани. Каждая из них решает свою задачу: рост, защита, опора, запас веществ или перенос воды и растворов.
</a:t>
            </a:r>
            <a:endParaRPr lang="en-US" sz="111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школьного курса биологии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просто рост масштаба, а переход к новым уровням согласованности и саморегуляции.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заметное усложнение начинается с клеточного и организменного уровней, где резко возрастает число связей и роль управления.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возрастает сложность живых систем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4675" y="3592391"/>
            <a:ext cx="7894800" cy="1040818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45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органа
</a:t>
            </a:r>
            <a:pPr algn="l" indent="0" marL="0">
              <a:lnSpc>
                <a:spcPct val="115000"/>
              </a:lnSpc>
              <a:buNone/>
            </a:pPr>
            <a:r>
              <a:rPr lang="en-US" sz="4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образован несколькими тканями, которые действуют согласованно ради общей функции. Такое объединение делает возможным выполнение задач, недоступных отдельной ткани или клетке.
</a:t>
            </a:r>
            <a:endParaRPr lang="en-US" sz="754" dirty="0"/>
          </a:p>
        </p:txBody>
      </p:sp>
      <p:sp>
        <p:nvSpPr>
          <p:cNvPr id="9" name="Text 1"/>
          <p:cNvSpPr txBox="1"/>
          <p:nvPr/>
        </p:nvSpPr>
        <p:spPr>
          <a:xfrm>
            <a:off x="51328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к органам относятся лист и корень, у животных — сердце, почка, лёгкие. Каждый орган имеет собственную специализацию, но всегда работает в связи с другими частями организма.
</a:t>
            </a:r>
            <a:endParaRPr lang="en-US" sz="796" dirty="0"/>
          </a:p>
        </p:txBody>
      </p:sp>
      <p:sp>
        <p:nvSpPr>
          <p:cNvPr id="10" name="Text 2"/>
          <p:cNvSpPr txBox="1"/>
          <p:nvPr/>
        </p:nvSpPr>
        <p:spPr>
          <a:xfrm>
            <a:off x="534675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органов обеспечивает дыхание, питание, транспорт веществ, движение, выделение, размножение и регуляцию. Она объединяет органы так, чтобы организм действовал как единое целое.
</a:t>
            </a:r>
            <a:endParaRPr lang="en-US" sz="786" dirty="0"/>
          </a:p>
        </p:txBody>
      </p:sp>
      <p:sp>
        <p:nvSpPr>
          <p:cNvPr id="11" name="Text 3"/>
          <p:cNvSpPr txBox="1"/>
          <p:nvPr/>
        </p:nvSpPr>
        <p:spPr>
          <a:xfrm>
            <a:off x="5132850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помогает увидеть, что любой орган включён в более крупную функциональную систему. Его работа зависит не только от строения, но и от согласованности с другими органами.
</a:t>
            </a:r>
            <a:endParaRPr lang="en-US" sz="836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 системы органов в организме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последовательное усложнение биологической организации и рост согласованности функций.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клетки к целостному организму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Организменный уровень и поддержание гомеостаза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поддерживает относительное постоянство температуры, pH, водно-солевого баланса, уровня глюкозы и состава крови. Это необходимо для нормальной работы всех органов и клеток.
</a:t>
            </a:r>
            <a:endParaRPr lang="en-US" sz="1061" dirty="0"/>
          </a:p>
        </p:txBody>
      </p:sp>
      <p:sp>
        <p:nvSpPr>
          <p:cNvPr id="10" name="Text 3"/>
          <p:cNvSpPr txBox="1"/>
          <p:nvPr/>
        </p:nvSpPr>
        <p:spPr>
          <a:xfrm>
            <a:off x="5272300" y="305563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гомеостаза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делает возможными рост, развитие и активную жизнь в переменных условиях среды. Без него организм теряет устойчивость и не может нормально функционировать.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эндокринная системы координируют реакции организма быстро и точно. Благодаря их взаимодействию организм отвечает на изменения среды без потери устойчивости.
</a:t>
            </a:r>
            <a:endParaRPr lang="en-US" sz="1175" dirty="0"/>
          </a:p>
        </p:txBody>
      </p:sp>
      <p:sp>
        <p:nvSpPr>
          <p:cNvPr id="12" name="Text 5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 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перегреве включается потоотделение, изменяется частота дыхания, усиливается работа почек, а гормоны регулируют обмен веществ. Эти реакции сохраняют внутреннее равновесие.
</a:t>
            </a:r>
            <a:endParaRPr lang="en-US" sz="111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052896"/>
            <a:ext cx="4374900" cy="1396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разделы цитологии, анатомии, экологии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показывает: общий план организации живого сохраняется, но на каждом уровне используются разные структуры и функции.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и животных уровни организации едины по принципу, но различаются конкретными морфологическими и функциональными решениями.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Проявление уровней организации у растений и животных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475" y="1295870"/>
            <a:ext cx="364200" cy="29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291100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475" y="3059858"/>
            <a:ext cx="364200" cy="29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Популяционно-видовой уровень и эволюция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объединяет особей одного вида на общей территории и создаёт условия для свободного скрещивания. Именно здесь наследственные признаки переходят из поколения в поколение и меняются под действием среды.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 единица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Мутации, рекомбинации и миграции пополняют генетическое разнообразие популяции. Чем оно выше, тем больше вариантов признаков доступно для отбора и тем надёжнее вид отвечает на изменения условий.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наследственной изменчивости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 и естественный отбор сохраняют особей с более удачными признаками. Неблагоприятные варианты постепенно уменьшаются, а полезные признаки становятся заметнее в следующих поколениях.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естественного отбора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популяционно-видовом уровне происходят микроэволюционные изменения: меняется частота аллелей, формируются приспособления и усиливается устойчивость вида к конкретной среде обитания.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и адаптация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экологии и эволюции; значения условные, для наглядного сравнения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отражает вклад основных параметров в сохранение популяции. На практике они действуют совместно и могут усиливать или ослаблять друг друга.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устойчивость обеспечивают большая численность и разнообразный генофонд; их снижение делает популяцию уязвимой к случайным изменениям.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определяющие устойчивость популяции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как система взаимодействий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Лес: когда всё связано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кроны деревьев создают тень, почва удерживает влагу, а грибы и бактерии возвращают вещества в круговорот. Растения, животные и микроорганизмы образуют устойчивую сеть взаимозависимостей, где выпадение одного звена сразу отражается на других.
</a:t>
            </a:r>
            <a:endParaRPr lang="en-US" sz="86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Озеро: жизнь между водой и берегом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Озёрная экосистема соединяет толщу воды, донные отложения и прибрежную зону. В ней свет, температура и содержание кислорода определяют, какие организмы могут существовать, а движение веществ связывает водную и наземную части среды.
</a:t>
            </a:r>
            <a:endParaRPr lang="en-US" sz="91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Степь: открытое пространство равновесия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степи растения приспособлены к недостатку влаги, а животные — к открытым пространствам и сезонным колебаниям условий. Здесь особенно заметно, что экосистема держится не на одном виде, а на согласованной работе всех её компонентов.
</a:t>
            </a:r>
            <a:endParaRPr lang="en-US" sz="9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учебного курса биологии: движение вещества повторяется, а энергия проходит через трофические уровни однократно.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и поток энергии в экосистеме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передачи энергии в трофических цепях; правило около 10%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перехода к верхним звеньям цепи уменьшаются не только энергия, но и возможная численность организмов. Поэтому верхние хищники всегда зависят от продуктивности нижних уровней.
</a:t>
            </a:r>
            <a:endParaRPr lang="en-US" sz="1099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падение доступной энергии объясняет короткие пищевые цепи и делает устойчивость экосистемы зависимой от продуктивности продуцентов.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и уменьшение энергии по трофическим уровням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оболочки Земли входят в область существования жизни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атмосферу, гидросферу и литосферу, где возможна жизнь. Это подчёркивает, что живая оболочка планеты не имеет чётких локальных границ.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654" y="1394038"/>
            <a:ext cx="6304691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Эмерджентные свойства показывают, что целое не сводится к сумме частей: на каждом уровне возникают новые формы организации и регуляции.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общая биология, системный подход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к более высокому уровню появляются новые качества, которых нет у отдельных элементов системы.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Эмерджентные свойства на разных уровнях организации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73492"/>
            <a:ext cx="185700" cy="165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99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50" y="1471725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4100" y="3212175"/>
            <a:ext cx="147525" cy="168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69900" y="3212175"/>
            <a:ext cx="168600" cy="168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темы для науки и жизни
</a:t>
            </a:r>
            <a:endParaRPr lang="en-US" sz="2600" dirty="0"/>
          </a:p>
        </p:txBody>
      </p:sp>
      <p:sp>
        <p:nvSpPr>
          <p:cNvPr id="14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600300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уровней организации помогает связать симптомы болезни с нарушениями в клетках, тканях, органах и системах органов. Это основа точной диагностики и выбора лечения.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35664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 биотехнологии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ДНК, РНК и белков позволяет выявлять наследственные изменения, создавать тест-системы и разрабатывать новые методы получения полезных организмов и веществ.
</a:t>
            </a:r>
            <a:endParaRPr lang="en-US" sz="1187" dirty="0"/>
          </a:p>
        </p:txBody>
      </p:sp>
      <p:sp>
        <p:nvSpPr>
          <p:cNvPr id="17" name="Text 4"/>
          <p:cNvSpPr txBox="1"/>
          <p:nvPr/>
        </p:nvSpPr>
        <p:spPr>
          <a:xfrm>
            <a:off x="611299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 работает с наследственной изменчивостью, отбирая формы с нужными признаками. Знание уровней организации помогает понимать, как отдельные изменения влияют на продуктивность целого организма.
</a:t>
            </a:r>
            <a:endParaRPr lang="en-US" sz="1056" dirty="0"/>
          </a:p>
        </p:txBody>
      </p:sp>
      <p:sp>
        <p:nvSpPr>
          <p:cNvPr id="18" name="Text 5"/>
          <p:cNvSpPr txBox="1"/>
          <p:nvPr/>
        </p:nvSpPr>
        <p:spPr>
          <a:xfrm>
            <a:off x="600300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охраны природы важно учитывать не только отдельные виды, но и популяции, пищевые связи и устойчивость экосистем. Иначе невозможно прогнозировать последствия вмешательства человека.
</a:t>
            </a:r>
            <a:endParaRPr lang="en-US" sz="1148" dirty="0"/>
          </a:p>
        </p:txBody>
      </p:sp>
      <p:sp>
        <p:nvSpPr>
          <p:cNvPr id="19" name="Text 6"/>
          <p:cNvSpPr txBox="1"/>
          <p:nvPr/>
        </p:nvSpPr>
        <p:spPr>
          <a:xfrm>
            <a:off x="3356649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поддерживает условия жизни на планете, поэтому загрязнение, исчезновение видов и разрушение местообитаний становятся проблемой не только природы, но и 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природа: единая система от молекулы до биосферы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уровни живого образуют непрерывную иерархию, где каждый следующий уровень сохраняет свойства предыдущего, но создаёт новые формы целостности, регуляции и устойчивости.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2026-06-01T23:20:02Z</dcterms:created>
  <dcterms:modified xsi:type="dcterms:W3CDTF">2026-06-01T23:20:02Z</dcterms:modified>
</cp:coreProperties>
</file>