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jpeg"/><Relationship Id="rId11" Type="http://schemas.openxmlformats.org/officeDocument/2006/relationships/image" Target="../media/image-1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1284" y="798653"/>
            <a:ext cx="3219378" cy="37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48" y="1340068"/>
            <a:ext cx="50994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Classroom Objects: английские слова для предметов в классе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87213" y="2932965"/>
            <a:ext cx="3978600" cy="7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базовую лексику школьного класса на английском языке.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13148" y="4070025"/>
            <a:ext cx="41589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367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Classroom Objects: основа школьного английского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00373" y="2551792"/>
            <a:ext cx="3920100" cy="16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понимать задания, описывать класс и уверенно отвечать на простые вопросы. Слова из раздела classroom objects часто встречаются в учебниках, а также в устной и письменной работе на уроке английского языка.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1688" y="1248625"/>
            <a:ext cx="405000" cy="36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9631" y="1226125"/>
            <a:ext cx="354375" cy="405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74704" y="2971106"/>
            <a:ext cx="354375" cy="405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58315" y="1226125"/>
            <a:ext cx="354375" cy="405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33003" y="2971106"/>
            <a:ext cx="405000" cy="405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5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предметы класса на английском языке
</a:t>
            </a:r>
            <a:endParaRPr lang="en-US" sz="2400" dirty="0"/>
          </a:p>
        </p:txBody>
      </p:sp>
      <p:sp>
        <p:nvSpPr>
          <p:cNvPr id="16" name="Text 2"/>
          <p:cNvSpPr txBox="1"/>
          <p:nvPr/>
        </p:nvSpPr>
        <p:spPr>
          <a:xfrm>
            <a:off x="6241688" y="171398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Board — доска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6241688" y="213134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Board — это доска, на которой пишут тему урока, новые слова и примеры. Слово часто встречается в заданиях на описание классной комнаты.
</a:t>
            </a:r>
            <a:endParaRPr lang="en-US" sz="900" dirty="0"/>
          </a:p>
        </p:txBody>
      </p:sp>
      <p:sp>
        <p:nvSpPr>
          <p:cNvPr id="18" name="Text 4"/>
          <p:cNvSpPr txBox="1"/>
          <p:nvPr/>
        </p:nvSpPr>
        <p:spPr>
          <a:xfrm>
            <a:off x="624318" y="171398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Desk — парта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624318" y="213134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Desk — это парта или ученический стол. Это слово помогает назвать место, где ученик пишет, читает и выполняет задания на уроке английского языка.
</a:t>
            </a:r>
            <a:endParaRPr lang="en-US" sz="900" dirty="0"/>
          </a:p>
        </p:txBody>
      </p:sp>
      <p:sp>
        <p:nvSpPr>
          <p:cNvPr id="20" name="Text 6"/>
          <p:cNvSpPr txBox="1"/>
          <p:nvPr/>
        </p:nvSpPr>
        <p:spPr>
          <a:xfrm>
            <a:off x="624318" y="345896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Book — книга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24318" y="387632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Book означает книгу. В классе это может быть обычная книга для чтения или учебный материал, который ученик открывает во время работы.
</a:t>
            </a:r>
            <a:endParaRPr lang="en-US" sz="900" dirty="0"/>
          </a:p>
        </p:txBody>
      </p:sp>
      <p:sp>
        <p:nvSpPr>
          <p:cNvPr id="22" name="Text 8"/>
          <p:cNvSpPr txBox="1"/>
          <p:nvPr/>
        </p:nvSpPr>
        <p:spPr>
          <a:xfrm>
            <a:off x="3433003" y="171398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Chair — стул
</a:t>
            </a:r>
            <a:endParaRPr lang="en-US" sz="1100" dirty="0"/>
          </a:p>
        </p:txBody>
      </p:sp>
      <p:sp>
        <p:nvSpPr>
          <p:cNvPr id="23" name="Text 9"/>
          <p:cNvSpPr txBox="1"/>
          <p:nvPr/>
        </p:nvSpPr>
        <p:spPr>
          <a:xfrm>
            <a:off x="3433003" y="213134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Chair обозначает стул, который стоит рядом с партой. Это одно из самых простых слов темы, потому что предмет легко увидеть в любом классе.
</a:t>
            </a:r>
            <a:endParaRPr lang="en-US" sz="900" dirty="0"/>
          </a:p>
        </p:txBody>
      </p:sp>
      <p:sp>
        <p:nvSpPr>
          <p:cNvPr id="24" name="Text 10"/>
          <p:cNvSpPr txBox="1"/>
          <p:nvPr/>
        </p:nvSpPr>
        <p:spPr>
          <a:xfrm>
            <a:off x="3433003" y="3458962"/>
            <a:ext cx="3836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Notebook — тетрадь
</a:t>
            </a:r>
            <a:endParaRPr lang="en-US" sz="1100" dirty="0"/>
          </a:p>
        </p:txBody>
      </p:sp>
      <p:sp>
        <p:nvSpPr>
          <p:cNvPr id="25" name="Text 11"/>
          <p:cNvSpPr txBox="1"/>
          <p:nvPr/>
        </p:nvSpPr>
        <p:spPr>
          <a:xfrm>
            <a:off x="3433004" y="3876325"/>
            <a:ext cx="36078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Notebook — это тетрадь для записей. Это слово особенно полезно, потому что тетрадь используют почти на каждом уроке для слов, правил и упражнений.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6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859100" y="1212425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слов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859025" y="1489228"/>
            <a:ext cx="3854100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Desk — это парта или стол, а chair — стул. В учебных материалах desk чаще всего означает именно ученическую парту, а не обычный домашний стол.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859100" y="3577775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запомнить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859025" y="3854578"/>
            <a:ext cx="3854100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Desk и chair часто показывают вместе, потому что они обозначают рабочее место ученика. Такая пара слов помогает описывать класс, место за партой и расположение предметов.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4859100" y="2395100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сочетания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4859025" y="2671903"/>
            <a:ext cx="3854100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этими словами легко строить короткие словосочетания: my desk, a small chair, at the desk. Они помогают быстрее переходить от словаря к простым фразам.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desk and a chair: рабочее место ученика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эти слова чаще всего встречаются в заданиях, ответах у доски и описаниях школьных принадлежностей.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темы используются чаще всего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заметными оказываются слова для учебной работы, а не для мебели; именно они нужны ученику ежедневно.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Условное распределение по практической значимости слов темы Classroom Objects в учебных заданиях.
</a:t>
            </a:r>
            <a:endParaRPr lang="en-US" sz="95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47553" y="1145300"/>
            <a:ext cx="4648988" cy="2269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самые важные слова темы и их точные переводы. Их полезно запоминать парами.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темы Classroom Objects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соответствия между английским словом и переводом помогают быстрее узнавать предметы в тексте, на картинке и в устном задании.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лексика темы Classroom Objects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13150" y="435775"/>
            <a:ext cx="7742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для письма и учёбы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24325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Pen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24325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Pen — это ручка, которую используют для обычного письма. Это одно из самых нужных слов, потому что ручка почти всегда находится в пенале или на парте ученика.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241600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Ruler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241600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Ruler означает линейку. Она нужна, когда нужно провести прямую линию, подчеркнуть слово или аккуратно оформить запись в тетради на уроке.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3432963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Pencil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3432963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Pencil — карандаш. Его удобно использовать для черновиков, пометок и рисунков. В теме classroom objects это слово важно запомнить рядом с pen, чтобы не путать похожие предметы.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630278" y="3458962"/>
            <a:ext cx="3836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Eraser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630279" y="3876325"/>
            <a:ext cx="36078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Eraser — ластик. Он помогает исправлять ошибки в письменной работе, поэтому это слово часто встречается вместе с pencil, notebook и другими школьными принадлежностями.
</a:t>
            </a:r>
            <a:endParaRPr lang="en-US" sz="900" dirty="0"/>
          </a:p>
        </p:txBody>
      </p:sp>
      <p:sp>
        <p:nvSpPr>
          <p:cNvPr id="19" name="Text 10"/>
          <p:cNvSpPr txBox="1"/>
          <p:nvPr/>
        </p:nvSpPr>
        <p:spPr>
          <a:xfrm>
            <a:off x="6241600" y="3420005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Notebook
</a:t>
            </a:r>
            <a:endParaRPr lang="en-US" sz="1100" dirty="0"/>
          </a:p>
        </p:txBody>
      </p:sp>
      <p:sp>
        <p:nvSpPr>
          <p:cNvPr id="20" name="Text 11"/>
          <p:cNvSpPr txBox="1"/>
          <p:nvPr/>
        </p:nvSpPr>
        <p:spPr>
          <a:xfrm>
            <a:off x="6241600" y="3716102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Notebook — тетрадь для записей. В ней ученики пишут новые слова, правила, упражнения и домашнее задание, поэтому слово относится к самым полезным в теме.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6700" y="1041767"/>
            <a:ext cx="8380800" cy="194788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13150" y="435775"/>
            <a:ext cx="72186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Board, teacher’s desk и classroom space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543017" y="3205825"/>
            <a:ext cx="24081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Board в классе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43017" y="3650825"/>
            <a:ext cx="24081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Board — это доска, где учитель пишет тему урока, новые слова и примеры. Это слово помогает описать центр классной комнаты и направление взгляда во время урока.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160817" y="3205825"/>
            <a:ext cx="24081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класса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160817" y="3650825"/>
            <a:ext cx="24081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особенно полезны, когда нужно описать, что находится у доски, рядом с учительским столом или в другой части classroom space.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3351917" y="3205825"/>
            <a:ext cx="24081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Teacher’s desk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3351917" y="3650825"/>
            <a:ext cx="24081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Teacher’s desk — учительский стол. Он обычно стоит рядом с доской и нужен для учебных материалов, журналов и других вещей, которые использует учитель.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использовать слова темы в простом ответе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строить короткие ответы по модели classroom conversation.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661550" y="736542"/>
            <a:ext cx="7248600" cy="11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слов темы важно помнить две базовые формы: a и an. Это сразу делает ответы и подписи к предметам более грамотными.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70825" y="2543972"/>
            <a:ext cx="2874600" cy="15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6000" dirty="0"/>
          </a:p>
        </p:txBody>
      </p:sp>
      <p:sp>
        <p:nvSpPr>
          <p:cNvPr id="8" name="Text 3"/>
          <p:cNvSpPr txBox="1"/>
          <p:nvPr/>
        </p:nvSpPr>
        <p:spPr>
          <a:xfrm>
            <a:off x="6078300" y="2543972"/>
            <a:ext cx="2458800" cy="15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артикля помогают правильно называть предметы в единственном числе.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2822434" y="4527750"/>
            <a:ext cx="55047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употребления неопределённого артикля в английском языке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 заданиях встречаются слова для повседневной работы: pen, pencil, book, notebook и ruler. Они помогают быстро описывать учебные вещи и действия на уроке.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слов по теме Classroom Objects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практическую нагрузку несут слова для письма и учёбы; мебель и предметы у доски дополняют базовый словарь.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лексика темы Classroom Objects; примерная группировка по частоте использования в школьных заданиях
</a:t>
            </a:r>
            <a:endParaRPr lang="en-US" sz="95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647" y="1571921"/>
            <a:ext cx="324000" cy="28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89331" y="1553921"/>
            <a:ext cx="324000" cy="324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8017" y="1571921"/>
            <a:ext cx="324000" cy="28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84989" y="3012961"/>
            <a:ext cx="324000" cy="324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693674" y="3012961"/>
            <a:ext cx="324000" cy="3240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5" name="Text 1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предметы класса связаны с учебными действиями
</a:t>
            </a:r>
            <a:endParaRPr lang="en-US" sz="2400" dirty="0"/>
          </a:p>
        </p:txBody>
      </p:sp>
      <p:sp>
        <p:nvSpPr>
          <p:cNvPr id="16" name="Text 2"/>
          <p:cNvSpPr txBox="1"/>
          <p:nvPr/>
        </p:nvSpPr>
        <p:spPr>
          <a:xfrm>
            <a:off x="939647" y="1540296"/>
            <a:ext cx="21741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13147" y="2094896"/>
            <a:ext cx="27006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Book и textbook нужны, когда ученик читает правила, тексты или задания. Эти слова часто связаны с командами read, open и find, поэтому сразу включаются в уроки по лексике.
</a:t>
            </a:r>
            <a:endParaRPr lang="en-US" sz="1100" dirty="0"/>
          </a:p>
        </p:txBody>
      </p:sp>
      <p:sp>
        <p:nvSpPr>
          <p:cNvPr id="18" name="Text 4"/>
          <p:cNvSpPr txBox="1"/>
          <p:nvPr/>
        </p:nvSpPr>
        <p:spPr>
          <a:xfrm>
            <a:off x="3748331" y="1540296"/>
            <a:ext cx="21741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221831" y="2094896"/>
            <a:ext cx="27006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Pen, pencil и notebook помогают выполнять письменные задания. С ними связаны действия write, copy и complete, а также короткие ответы, которые ученик записывает в тетрадь.
</a:t>
            </a:r>
            <a:endParaRPr lang="en-US" sz="1100" dirty="0"/>
          </a:p>
        </p:txBody>
      </p:sp>
      <p:sp>
        <p:nvSpPr>
          <p:cNvPr id="20" name="Text 6"/>
          <p:cNvSpPr txBox="1"/>
          <p:nvPr/>
        </p:nvSpPr>
        <p:spPr>
          <a:xfrm>
            <a:off x="6557017" y="1540296"/>
            <a:ext cx="21741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у доски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030517" y="2094896"/>
            <a:ext cx="27006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Board используется для темы урока, новых слов и примеров. Учитель показывает материал, а ученики читают его, переписывают и обсуждают, поэтому слово связано с действием look and remember.
</a:t>
            </a:r>
            <a:endParaRPr lang="en-US" sz="1047" dirty="0"/>
          </a:p>
        </p:txBody>
      </p:sp>
      <p:sp>
        <p:nvSpPr>
          <p:cNvPr id="22" name="Text 8"/>
          <p:cNvSpPr txBox="1"/>
          <p:nvPr/>
        </p:nvSpPr>
        <p:spPr>
          <a:xfrm>
            <a:off x="2343988" y="2999336"/>
            <a:ext cx="21741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Хранение вещей
</a:t>
            </a:r>
            <a:endParaRPr lang="en-US" sz="1100" dirty="0"/>
          </a:p>
        </p:txBody>
      </p:sp>
      <p:sp>
        <p:nvSpPr>
          <p:cNvPr id="23" name="Text 9"/>
          <p:cNvSpPr txBox="1"/>
          <p:nvPr/>
        </p:nvSpPr>
        <p:spPr>
          <a:xfrm>
            <a:off x="1817489" y="3553935"/>
            <a:ext cx="27006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Bag и pencil case нужны, чтобы носить и упорядочивать школьные принадлежности. С ними легко использовать put, take, open и close, описывая, где лежат вещи ученика.
</a:t>
            </a:r>
            <a:endParaRPr lang="en-US" sz="1100" dirty="0"/>
          </a:p>
        </p:txBody>
      </p:sp>
      <p:sp>
        <p:nvSpPr>
          <p:cNvPr id="24" name="Text 10"/>
          <p:cNvSpPr txBox="1"/>
          <p:nvPr/>
        </p:nvSpPr>
        <p:spPr>
          <a:xfrm>
            <a:off x="5152674" y="2999336"/>
            <a:ext cx="21741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урока
</a:t>
            </a:r>
            <a:endParaRPr lang="en-US" sz="1100" dirty="0"/>
          </a:p>
        </p:txBody>
      </p:sp>
      <p:sp>
        <p:nvSpPr>
          <p:cNvPr id="25" name="Text 11"/>
          <p:cNvSpPr txBox="1"/>
          <p:nvPr/>
        </p:nvSpPr>
        <p:spPr>
          <a:xfrm>
            <a:off x="4626174" y="3553935"/>
            <a:ext cx="27006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Ruler и eraser поддерживают точность в письменной работе. Линейка помогает проводить линии, а ластик — исправлять ошибки, поэтому эти слова часто появляются рядом с заданиями на аккуратность.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2058873"/>
            <a:ext cx="3975900" cy="112845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40568" y="1650150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примеры показывают, как слова classroom objects соединяются с простыми фразами о предмете и его местоположении.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темы в предложениях
</a:t>
            </a:r>
            <a:endParaRPr lang="en-US" sz="2400" dirty="0"/>
          </a:p>
        </p:txBody>
      </p:sp>
      <p:sp>
        <p:nvSpPr>
          <p:cNvPr id="11" name="Text 3"/>
          <p:cNvSpPr txBox="1"/>
          <p:nvPr/>
        </p:nvSpPr>
        <p:spPr>
          <a:xfrm>
            <a:off x="4849446" y="2731069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темы легко встраивается в короткие предложения с This is… и конструкциями места: on, in, under.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71975" y="3648629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для темы Classroom Objects; учебные модели предложений
</a:t>
            </a:r>
            <a:endParaRPr lang="en-US" sz="95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4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Pencil case, bag and school supplies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Пенал на первой парте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парте открыт пенал: внутри лежат ручка, карандаш, ластик и линейка. Такие предметы помогают ученику быстро подготовиться к уроку и выполнить письменное задание без лишних пауз.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Готовность к уроку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достаёт нужные вещи из bag и pencil case, легче начать работу сразу. Эта лексика часто появляется в упражнениях, где нужно назвать предметы на картинке или описать подготовку к уроку.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лежит в рюкзаке
</a:t>
            </a:r>
            <a:endParaRPr lang="en-US" sz="900" dirty="0"/>
          </a:p>
        </p:txBody>
      </p:sp>
      <p:sp>
        <p:nvSpPr>
          <p:cNvPr id="20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Рюкзак школьника часто хранит учебник, тетрадь и пенал с принадлежностями. Именно такие вещи обычно называют school supplies, когда нужно описать содержимое сумки или собрать список к уроку.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запомнить новые слова темы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связать образ предмета, звучание слова и его использование в речи и письме.
</a:t>
            </a:r>
            <a:endParaRPr lang="en-US" sz="117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318" y="1248625"/>
            <a:ext cx="405000" cy="36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9392" y="3011606"/>
            <a:ext cx="405000" cy="324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8219" y="1226125"/>
            <a:ext cx="405000" cy="405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33003" y="2971106"/>
            <a:ext cx="405000" cy="405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3" name="Text 1"/>
          <p:cNvSpPr txBox="1"/>
          <p:nvPr/>
        </p:nvSpPr>
        <p:spPr>
          <a:xfrm>
            <a:off x="624318" y="1713982"/>
            <a:ext cx="3734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
</a:t>
            </a:r>
            <a:endParaRPr lang="en-US" sz="1200" dirty="0"/>
          </a:p>
        </p:txBody>
      </p:sp>
      <p:sp>
        <p:nvSpPr>
          <p:cNvPr id="14" name="Text 2"/>
          <p:cNvSpPr txBox="1"/>
          <p:nvPr/>
        </p:nvSpPr>
        <p:spPr>
          <a:xfrm>
            <a:off x="624318" y="2131345"/>
            <a:ext cx="36450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соединяют картинку и слово, чтобы быстро запомнить внешний вид предмета и его английское название. Такое задание помогает закрепить лексику без длинных объяснений.
</a:t>
            </a:r>
            <a:endParaRPr lang="en-US" sz="900" dirty="0"/>
          </a:p>
        </p:txBody>
      </p:sp>
      <p:sp>
        <p:nvSpPr>
          <p:cNvPr id="15" name="Text 3"/>
          <p:cNvSpPr txBox="1"/>
          <p:nvPr/>
        </p:nvSpPr>
        <p:spPr>
          <a:xfrm>
            <a:off x="624318" y="345896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и подписи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624318" y="387632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выбирают правильный перевод, подписывают предметы на рисунке и проверяют себя по образцу. Так они учатся узнавать слова в тексте и на схеме класса.
</a:t>
            </a:r>
            <a:endParaRPr lang="en-US" sz="900" dirty="0"/>
          </a:p>
        </p:txBody>
      </p:sp>
      <p:sp>
        <p:nvSpPr>
          <p:cNvPr id="17" name="Text 5"/>
          <p:cNvSpPr txBox="1"/>
          <p:nvPr/>
        </p:nvSpPr>
        <p:spPr>
          <a:xfrm>
            <a:off x="4808219" y="1713982"/>
            <a:ext cx="36201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Дополнение слова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4808219" y="2131345"/>
            <a:ext cx="36201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упражнениях часто нужно вставить пропущенную букву или выбрать правильное написание. Это особенно полезно для слов eraser, notebook и pencil, где важно помнить форму целиком.
</a:t>
            </a:r>
            <a:endParaRPr lang="en-US" sz="900" dirty="0"/>
          </a:p>
        </p:txBody>
      </p:sp>
      <p:sp>
        <p:nvSpPr>
          <p:cNvPr id="19" name="Text 7"/>
          <p:cNvSpPr txBox="1"/>
          <p:nvPr/>
        </p:nvSpPr>
        <p:spPr>
          <a:xfrm>
            <a:off x="3433003" y="3458962"/>
            <a:ext cx="47967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ответ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3433004" y="3876325"/>
            <a:ext cx="47967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 устные ответы по моделям This is… и Where is…?. Они тренируют не только словарь, но и простую грамматику, необходимую для разговора в классе.
</a:t>
            </a:r>
            <a:endParaRPr lang="en-US" sz="900" dirty="0"/>
          </a:p>
        </p:txBody>
      </p:sp>
      <p:sp>
        <p:nvSpPr>
          <p:cNvPr id="21" name="Text 9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задания по теме на уроке английского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чаще возникают в словах, которые похожи по звучанию или часто встречаются вместе в одном упражнении. Это нормально на этапе первого знакомства с темой.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ошибки чаще всего появляются у учеников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трудности связаны не со сложностью темы, а с вниманием к форме слова, артиклю и точному значению.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учащихся 5–6 классов в теме Classroom Objects; учебное обобщение
</a:t>
            </a:r>
            <a:endParaRPr lang="en-US" sz="95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3200" y="2007732"/>
            <a:ext cx="2681400" cy="238288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3981350" y="616900"/>
            <a:ext cx="4537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Спросить о предмете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981350" y="982275"/>
            <a:ext cx="4537200" cy="49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вопрос помогает быстро уточнить, кому принадлежит вещь и что именно лежит на парте. Формула Is this your…? подходит для общения в классе и легко запоминается.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981350" y="3373900"/>
            <a:ext cx="4537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Попросить одолжить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981350" y="3739275"/>
            <a:ext cx="4537200" cy="49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Can I borrow your pencil? встречается в реальных школьных диалогах очень часто. Она учит вежливо просить о помощи и использовать названия предметов в живой речи.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981350" y="1995400"/>
            <a:ext cx="4537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Ответить и указать место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981350" y="2360775"/>
            <a:ext cx="4537200" cy="49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вопрос можно ответить кратко: Yes, it is. Затем часто добавляют место предмета: It is on the desk. Так учащиеся тренируют и лексику, и простую грамматику.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534300" y="680025"/>
            <a:ext cx="2560500" cy="12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Classroom objects in real classroom dialogue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50" y="435775"/>
            <a:ext cx="7742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важна для дальнейшего изучения английского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24325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для школьных тем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24325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classroom objects помогает перейти к разделам about my school, my classroom и school life. Без этих слов трудно описывать учебную среду и повседневные ситуации на уроке.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630278" y="3458962"/>
            <a:ext cx="3836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местоположения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30279" y="3876325"/>
            <a:ext cx="36078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desk, board, bag, notebook и pencil case нужны, чтобы говорить, где лежат предметы. Они помогают строить простые фразы с предлогами in, on и under.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6241600" y="3420005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диалогам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6241600" y="3716102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знает названия предметов, ему легче отвечать на вопросы, просить одолжить вещь и описывать свой класс. Это делает английскую речь более уверенной и точной.
</a:t>
            </a:r>
            <a:endParaRPr lang="en-US" sz="900" dirty="0"/>
          </a:p>
        </p:txBody>
      </p:sp>
      <p:sp>
        <p:nvSpPr>
          <p:cNvPr id="15" name="Text 8"/>
          <p:cNvSpPr txBox="1"/>
          <p:nvPr/>
        </p:nvSpPr>
        <p:spPr>
          <a:xfrm>
            <a:off x="3433253" y="1633637"/>
            <a:ext cx="3836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в учебнике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3433254" y="2051000"/>
            <a:ext cx="36078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не исчезают после одной темы: они снова встречаются в чтении, аудировании и письменных заданиях. Благодаря этому словарь закрепляется естественно и без перегрузки.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431475"/>
            <a:ext cx="70953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знание classroom objects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3825200" y="1898450"/>
            <a:ext cx="46713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classroom objects даёт ученику базовый словарь для жизни в классе и простого общения на английском. Эти слова помогают описывать предметы, отвечать на вопросы, читать задания и уверенно говорить на уроке.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2026-05-30T14:09:10Z</dcterms:created>
  <dcterms:modified xsi:type="dcterms:W3CDTF">2026-05-30T14:09:10Z</dcterms:modified>
</cp:coreProperties>
</file>