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image" Target="../media/image-4-5.jpe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png"/><Relationship Id="rId5" Type="http://schemas.openxmlformats.org/officeDocument/2006/relationships/image" Target="../media/image-12-5.jpeg"/><Relationship Id="rId6" Type="http://schemas.openxmlformats.org/officeDocument/2006/relationships/image" Target="../media/image-12-6.png"/><Relationship Id="rId7" Type="http://schemas.openxmlformats.org/officeDocument/2006/relationships/image" Target="../media/image-12-7.jpe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7550" y="2201687"/>
            <a:ext cx="7721700" cy="266187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64050" y="413425"/>
            <a:ext cx="7215900" cy="1219800"/>
          </a:xfrm>
          <a:prstGeom prst="rect">
            <a:avLst/>
          </a:prstGeom>
          <a:noFill/>
          <a:ln/>
        </p:spPr>
        <p:txBody>
          <a:bodyPr wrap="square" lIns="0" tIns="0" rIns="0" bIns="0" rtlCol="0" anchor="ctr"/>
          <a:lstStyle/>
          <a:p>
            <a:pPr algn="ctr" indent="0" marL="0">
              <a:lnSpc>
                <a:spcPct val="90000"/>
              </a:lnSpc>
              <a:buNone/>
            </a:pPr>
            <a:r>
              <a:rPr lang="en-US" sz="2500" b="1" dirty="0">
                <a:solidFill>
                  <a:srgbClr val="FFFFFF"/>
                </a:solidFill>
                <a:latin typeface="Arial" pitchFamily="34" charset="0"/>
                <a:ea typeface="Arial" pitchFamily="34" charset="-122"/>
                <a:cs typeface="Arial" pitchFamily="34" charset="-120"/>
              </a:rPr>
              <a:t>Старше и моложе: сравниваем возраст и учимся считать
</a:t>
            </a:r>
            <a:pPr algn="ctr" indent="0" marL="0">
              <a:lnSpc>
                <a:spcPct val="100000"/>
              </a:lnSpc>
              <a:buNone/>
            </a:pPr>
            <a:r>
              <a:rPr lang="en-US" sz="800" b="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700" dirty="0">
                <a:solidFill>
                  <a:srgbClr val="FFFFFF"/>
                </a:solidFill>
                <a:latin typeface="Arial" pitchFamily="34" charset="0"/>
                <a:ea typeface="Arial" pitchFamily="34" charset="-122"/>
                <a:cs typeface="Arial" pitchFamily="34" charset="-120"/>
              </a:rPr>
              <a:t>Узнаем, кто старше, а кто моложе, по дате рождения.
</a:t>
            </a:r>
            <a:endParaRPr lang="en-US" sz="2500" dirty="0"/>
          </a:p>
        </p:txBody>
      </p:sp>
      <p:sp>
        <p:nvSpPr>
          <p:cNvPr id="5" name="Text 1"/>
          <p:cNvSpPr txBox="1"/>
          <p:nvPr/>
        </p:nvSpPr>
        <p:spPr>
          <a:xfrm>
            <a:off x="2442450" y="4775100"/>
            <a:ext cx="4259100" cy="368400"/>
          </a:xfrm>
          <a:prstGeom prst="rect">
            <a:avLst/>
          </a:prstGeom>
          <a:noFill/>
          <a:ln/>
        </p:spPr>
        <p:txBody>
          <a:bodyPr wrap="square" lIns="0" tIns="0" rIns="0" bIns="0" rtlCol="0" anchor="ctr"/>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73517" y="182500"/>
            <a:ext cx="3340167" cy="4737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2750" y="481475"/>
            <a:ext cx="4472100" cy="1219800"/>
          </a:xfrm>
          <a:prstGeom prst="rect">
            <a:avLst/>
          </a:prstGeom>
          <a:noFill/>
          <a:ln/>
        </p:spPr>
        <p:txBody>
          <a:bodyPr wrap="square" lIns="0" tIns="0" rIns="0" bIns="0" rtlCol="0" anchor="t"/>
          <a:lstStyle/>
          <a:p>
            <a:pPr algn="l" indent="0" marL="0">
              <a:lnSpc>
                <a:spcPct val="100000"/>
              </a:lnSpc>
              <a:buNone/>
            </a:pPr>
            <a:r>
              <a:rPr lang="en-US" sz="2000" b="1" dirty="0">
                <a:solidFill>
                  <a:srgbClr val="DB3F36"/>
                </a:solidFill>
                <a:latin typeface="Arial" pitchFamily="34" charset="0"/>
                <a:ea typeface="Arial" pitchFamily="34" charset="-122"/>
                <a:cs typeface="Arial" pitchFamily="34" charset="-120"/>
              </a:rPr>
              <a:t>Как возраст помогает сравнивать людей
</a:t>
            </a:r>
            <a:endParaRPr lang="en-US" sz="2000" dirty="0"/>
          </a:p>
        </p:txBody>
      </p:sp>
      <p:sp>
        <p:nvSpPr>
          <p:cNvPr id="5" name="Text 1"/>
          <p:cNvSpPr txBox="1"/>
          <p:nvPr/>
        </p:nvSpPr>
        <p:spPr>
          <a:xfrm>
            <a:off x="392750" y="1964113"/>
            <a:ext cx="2905500" cy="2369100"/>
          </a:xfrm>
          <a:prstGeom prst="rect">
            <a:avLst/>
          </a:prstGeom>
          <a:noFill/>
          <a:ln/>
        </p:spPr>
        <p:txBody>
          <a:bodyPr wrap="square" lIns="0" tIns="0" rIns="0" bIns="0" rtlCol="0" anchor="t"/>
          <a:lstStyle/>
          <a:p>
            <a:pPr algn="l" indent="0" marL="0">
              <a:lnSpc>
                <a:spcPct val="100000"/>
              </a:lnSpc>
              <a:buNone/>
            </a:pPr>
            <a:r>
              <a:rPr lang="en-US" sz="1200" dirty="0">
                <a:solidFill>
                  <a:srgbClr val="262626"/>
                </a:solidFill>
                <a:latin typeface="Arial" pitchFamily="34" charset="0"/>
                <a:ea typeface="Arial" pitchFamily="34" charset="-122"/>
                <a:cs typeface="Arial" pitchFamily="34" charset="-120"/>
              </a:rPr>
              <a:t>Возраст считают годами, месяцами и днями. У каждого человека есть дата рождения — она подсказывает, когда он появился на свет. Более ранняя дата означает старше, более поздняя — моложе. Здесь пригодятся числа, порядок и умение сравнивать.
</a:t>
            </a:r>
            <a:endParaRPr lang="en-US" sz="1200" dirty="0"/>
          </a:p>
        </p:txBody>
      </p:sp>
      <p:sp>
        <p:nvSpPr>
          <p:cNvPr id="6" name="Text 2"/>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200" y="374725"/>
            <a:ext cx="8389500" cy="792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Слова, которые помогают сравнивать
</a:t>
            </a:r>
            <a:endParaRPr lang="en-US" sz="2000" dirty="0"/>
          </a:p>
        </p:txBody>
      </p:sp>
      <p:sp>
        <p:nvSpPr>
          <p:cNvPr id="7" name="Text 1"/>
          <p:cNvSpPr txBox="1"/>
          <p:nvPr/>
        </p:nvSpPr>
        <p:spPr>
          <a:xfrm>
            <a:off x="340200"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Слово «старше» показывает, что человек родился раньше другого. В таком сравнении важен не рост и не голос, а именно время рождения.
</a:t>
            </a:r>
            <a:endParaRPr lang="en-US" sz="1200" dirty="0"/>
          </a:p>
        </p:txBody>
      </p:sp>
      <p:sp>
        <p:nvSpPr>
          <p:cNvPr id="8" name="Text 2"/>
          <p:cNvSpPr txBox="1"/>
          <p:nvPr/>
        </p:nvSpPr>
        <p:spPr>
          <a:xfrm>
            <a:off x="3238162"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Слово «моложе» означает, что человек появился на свет позже. Если даты рождения отличаются, более поздняя дата всегда указывает на младший возраст.
</a:t>
            </a:r>
            <a:endParaRPr lang="en-US" sz="1200" dirty="0"/>
          </a:p>
        </p:txBody>
      </p:sp>
      <p:sp>
        <p:nvSpPr>
          <p:cNvPr id="9" name="Text 3"/>
          <p:cNvSpPr txBox="1"/>
          <p:nvPr/>
        </p:nvSpPr>
        <p:spPr>
          <a:xfrm>
            <a:off x="6136150"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«Ровесники» — это люди одного возраста. Они могут выглядеть по-разному, но если дата рождения совпадает, значит, они одного поколения по времени.
</a:t>
            </a:r>
            <a:endParaRPr lang="en-US" sz="1200" dirty="0"/>
          </a:p>
        </p:txBody>
      </p:sp>
      <p:sp>
        <p:nvSpPr>
          <p:cNvPr id="10" name="Text 4"/>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552150" y="1066510"/>
            <a:ext cx="2797500" cy="211998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21250" y="1153560"/>
            <a:ext cx="2847000" cy="203238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9" name="Text 1"/>
          <p:cNvSpPr txBox="1"/>
          <p:nvPr/>
        </p:nvSpPr>
        <p:spPr>
          <a:xfrm>
            <a:off x="1975750" y="3389575"/>
            <a:ext cx="1818300" cy="1166400"/>
          </a:xfrm>
          <a:prstGeom prst="rect">
            <a:avLst/>
          </a:prstGeom>
          <a:noFill/>
          <a:ln/>
        </p:spPr>
        <p:txBody>
          <a:bodyPr wrap="square" lIns="0" tIns="0" rIns="0" bIns="0" rtlCol="0" anchor="t"/>
          <a:lstStyle/>
          <a:p>
            <a:pPr algn="l" indent="0" marL="0">
              <a:lnSpc>
                <a:spcPct val="100000"/>
              </a:lnSpc>
              <a:buNone/>
            </a:pPr>
            <a:r>
              <a:rPr lang="en-US" sz="841" b="1" dirty="0">
                <a:solidFill>
                  <a:srgbClr val="000000"/>
                </a:solidFill>
                <a:latin typeface="Arial" pitchFamily="34" charset="0"/>
                <a:ea typeface="Arial" pitchFamily="34" charset="-122"/>
                <a:cs typeface="Arial" pitchFamily="34" charset="-120"/>
              </a:rPr>
              <a:t>Сначала смотрим на год
</a:t>
            </a:r>
            <a:pPr algn="l" indent="0" marL="0">
              <a:lnSpc>
                <a:spcPct val="100000"/>
              </a:lnSpc>
              <a:buNone/>
            </a:pPr>
            <a:r>
              <a:rPr lang="en-US" sz="84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41" dirty="0">
                <a:solidFill>
                  <a:srgbClr val="000000"/>
                </a:solidFill>
                <a:latin typeface="Arial" pitchFamily="34" charset="0"/>
                <a:ea typeface="Arial" pitchFamily="34" charset="-122"/>
                <a:cs typeface="Arial" pitchFamily="34" charset="-120"/>
              </a:rPr>
              <a:t>Если у двух детей разные годы рождения, сравнение сразу становится простым. Тот, кто родился раньше, старше. Например, ребёнок, появившийся на свет в 2015 году, старше того, кто родился в 2017 году. Тут календарь работает лучше всяких догадок.
</a:t>
            </a:r>
            <a:endParaRPr lang="en-US" sz="841" dirty="0"/>
          </a:p>
        </p:txBody>
      </p:sp>
      <p:sp>
        <p:nvSpPr>
          <p:cNvPr id="10" name="Text 2"/>
          <p:cNvSpPr txBox="1"/>
          <p:nvPr/>
        </p:nvSpPr>
        <p:spPr>
          <a:xfrm>
            <a:off x="5349450" y="3389575"/>
            <a:ext cx="1818300" cy="1166400"/>
          </a:xfrm>
          <a:prstGeom prst="rect">
            <a:avLst/>
          </a:prstGeom>
          <a:noFill/>
          <a:ln/>
        </p:spPr>
        <p:txBody>
          <a:bodyPr wrap="square" lIns="0" tIns="0" rIns="0" bIns="0" rtlCol="0" anchor="t"/>
          <a:lstStyle/>
          <a:p>
            <a:pPr algn="l" indent="0" marL="0">
              <a:lnSpc>
                <a:spcPct val="100000"/>
              </a:lnSpc>
              <a:buNone/>
            </a:pPr>
            <a:r>
              <a:rPr lang="en-US" sz="838" b="1" dirty="0">
                <a:solidFill>
                  <a:srgbClr val="000000"/>
                </a:solidFill>
                <a:latin typeface="Arial" pitchFamily="34" charset="0"/>
                <a:ea typeface="Arial" pitchFamily="34" charset="-122"/>
                <a:cs typeface="Arial" pitchFamily="34" charset="-120"/>
              </a:rPr>
              <a:t>Потом уточняем месяц и день
</a:t>
            </a:r>
            <a:pPr algn="l" indent="0" marL="0">
              <a:lnSpc>
                <a:spcPct val="100000"/>
              </a:lnSpc>
              <a:buNone/>
            </a:pPr>
            <a:r>
              <a:rPr lang="en-US" sz="838"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38" dirty="0">
                <a:solidFill>
                  <a:srgbClr val="000000"/>
                </a:solidFill>
                <a:latin typeface="Arial" pitchFamily="34" charset="0"/>
                <a:ea typeface="Arial" pitchFamily="34" charset="-122"/>
                <a:cs typeface="Arial" pitchFamily="34" charset="-120"/>
              </a:rPr>
              <a:t>Когда год рождения одинаковый, нужно смотреть внимательнее. Сначала сравнивают месяц, а если и он совпадает — день. Так майский ребёнок старше ноябрьского, а в одном месяце раньше тот, кто родился в начале месяца. Дата рождения не любит путаницу.
</a:t>
            </a:r>
            <a:endParaRPr lang="en-US" sz="838" dirty="0"/>
          </a:p>
        </p:txBody>
      </p:sp>
      <p:sp>
        <p:nvSpPr>
          <p:cNvPr id="11" name="Text 3"/>
          <p:cNvSpPr txBox="1"/>
          <p:nvPr/>
        </p:nvSpPr>
        <p:spPr>
          <a:xfrm>
            <a:off x="340200" y="319547"/>
            <a:ext cx="8493000" cy="669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Дата рождения — главная подсказка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4682" y="1705108"/>
            <a:ext cx="239100" cy="212533"/>
          </a:xfrm>
          <a:prstGeom prst="rect">
            <a:avLst/>
          </a:prstGeom>
        </p:spPr>
      </p:pic>
      <p:pic>
        <p:nvPicPr>
          <p:cNvPr id="4" name="Image 2" descr="preencoded.png">    </p:cNvPr>
          <p:cNvPicPr>
            <a:picLocks noChangeAspect="1"/>
          </p:cNvPicPr>
          <p:nvPr/>
        </p:nvPicPr>
        <p:blipFill>
          <a:blip r:embed="rId3"/>
          <a:stretch>
            <a:fillRect/>
          </a:stretch>
        </p:blipFill>
        <p:spPr>
          <a:xfrm>
            <a:off x="3914907" y="1692275"/>
            <a:ext cx="119100" cy="238200"/>
          </a:xfrm>
          <a:prstGeom prst="rect">
            <a:avLst/>
          </a:prstGeom>
        </p:spPr>
      </p:pic>
      <p:pic>
        <p:nvPicPr>
          <p:cNvPr id="5" name="Image 3" descr="preencoded.png">    </p:cNvPr>
          <p:cNvPicPr>
            <a:picLocks noChangeAspect="1"/>
          </p:cNvPicPr>
          <p:nvPr/>
        </p:nvPicPr>
        <p:blipFill>
          <a:blip r:embed="rId4"/>
          <a:stretch>
            <a:fillRect/>
          </a:stretch>
        </p:blipFill>
        <p:spPr>
          <a:xfrm>
            <a:off x="6554332" y="1715735"/>
            <a:ext cx="239100" cy="191280"/>
          </a:xfrm>
          <a:prstGeom prst="rect">
            <a:avLst/>
          </a:prstGeom>
        </p:spPr>
      </p:pic>
      <p:sp>
        <p:nvSpPr>
          <p:cNvPr id="6" name="Text 0"/>
          <p:cNvSpPr txBox="1"/>
          <p:nvPr/>
        </p:nvSpPr>
        <p:spPr>
          <a:xfrm>
            <a:off x="340200" y="319547"/>
            <a:ext cx="8457000" cy="669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Сравнение в семье
</a:t>
            </a:r>
            <a:endParaRPr lang="en-US" sz="2000" dirty="0"/>
          </a:p>
        </p:txBody>
      </p:sp>
      <p:sp>
        <p:nvSpPr>
          <p:cNvPr id="7" name="Text 1"/>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8" name="Text 2"/>
          <p:cNvSpPr txBox="1"/>
          <p:nvPr/>
        </p:nvSpPr>
        <p:spPr>
          <a:xfrm>
            <a:off x="703400" y="2208625"/>
            <a:ext cx="2085600" cy="20340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Дети и родители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Дети обычно моложе родителей, а родители моложе бабушек и дедушек. Это помогает понять порядок поколений в семье без лишних догадок.
</a:t>
            </a:r>
            <a:endParaRPr lang="en-US" sz="1000" dirty="0"/>
          </a:p>
        </p:txBody>
      </p:sp>
      <p:sp>
        <p:nvSpPr>
          <p:cNvPr id="9" name="Text 3"/>
          <p:cNvSpPr txBox="1"/>
          <p:nvPr/>
        </p:nvSpPr>
        <p:spPr>
          <a:xfrm>
            <a:off x="3770625" y="2208625"/>
            <a:ext cx="2085600" cy="20340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Возраст не равен росту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Младший ребёнок может быть выше старшего. Поэтому сравнивают не рост и не силу, а именно даты рождения и количество прожитых лет.
</a:t>
            </a:r>
            <a:endParaRPr lang="en-US" sz="1000" dirty="0"/>
          </a:p>
        </p:txBody>
      </p:sp>
      <p:sp>
        <p:nvSpPr>
          <p:cNvPr id="10" name="Text 4"/>
          <p:cNvSpPr txBox="1"/>
          <p:nvPr/>
        </p:nvSpPr>
        <p:spPr>
          <a:xfrm>
            <a:off x="6470825" y="2208625"/>
            <a:ext cx="2085600" cy="20340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Братья и сёстры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У братьев и сестёр разница в возрасте может быть совсем небольшой или заметной. Кто родился раньше, тот старше, даже если младший говорит громче.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40200" y="4079950"/>
            <a:ext cx="8389500" cy="792900"/>
          </a:xfrm>
          <a:prstGeom prst="rect">
            <a:avLst/>
          </a:prstGeom>
          <a:noFill/>
          <a:ln/>
        </p:spPr>
        <p:txBody>
          <a:bodyPr wrap="square" lIns="0" tIns="0" rIns="0" bIns="0" rtlCol="0" anchor="t"/>
          <a:lstStyle/>
          <a:p>
            <a:pPr algn="ctr" indent="0" marL="0">
              <a:lnSpc>
                <a:spcPct val="100000"/>
              </a:lnSpc>
              <a:buNone/>
            </a:pPr>
            <a:r>
              <a:rPr lang="en-US" sz="2300" b="1" dirty="0">
                <a:solidFill>
                  <a:srgbClr val="000000"/>
                </a:solidFill>
                <a:latin typeface="Arial" pitchFamily="34" charset="0"/>
                <a:ea typeface="Arial" pitchFamily="34" charset="-122"/>
                <a:cs typeface="Arial" pitchFamily="34" charset="-120"/>
              </a:rPr>
              <a:t>Сравнение в классе
</a:t>
            </a:r>
            <a:endParaRPr lang="en-US" sz="2300" dirty="0"/>
          </a:p>
        </p:txBody>
      </p:sp>
      <p:sp>
        <p:nvSpPr>
          <p:cNvPr id="6" name="Text 1"/>
          <p:cNvSpPr txBox="1"/>
          <p:nvPr/>
        </p:nvSpPr>
        <p:spPr>
          <a:xfrm>
            <a:off x="461700" y="1189800"/>
            <a:ext cx="2350500" cy="1725000"/>
          </a:xfrm>
          <a:prstGeom prst="rect">
            <a:avLst/>
          </a:prstGeom>
          <a:noFill/>
          <a:ln/>
        </p:spPr>
        <p:txBody>
          <a:bodyPr wrap="square" lIns="0" tIns="0" rIns="0" bIns="0" rtlCol="0" anchor="t"/>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В первом классе все дети примерно одного возраста, но даты рождения у них разные. Разница в несколько месяцев — обычное дело, и в этом нет никакой загадки.
</a:t>
            </a:r>
            <a:endParaRPr lang="en-US" sz="1200" dirty="0"/>
          </a:p>
        </p:txBody>
      </p:sp>
      <p:sp>
        <p:nvSpPr>
          <p:cNvPr id="7" name="Text 2"/>
          <p:cNvSpPr txBox="1"/>
          <p:nvPr/>
        </p:nvSpPr>
        <p:spPr>
          <a:xfrm>
            <a:off x="3309675" y="1189800"/>
            <a:ext cx="2350500" cy="1725000"/>
          </a:xfrm>
          <a:prstGeom prst="rect">
            <a:avLst/>
          </a:prstGeom>
          <a:noFill/>
          <a:ln/>
        </p:spPr>
        <p:txBody>
          <a:bodyPr wrap="square" lIns="0" tIns="0" rIns="0" bIns="0" rtlCol="0" anchor="t"/>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Самый старший ученик родился раньше всех, а самый младший — позже всех. Это видно по дате рождения, а не по росту, одежде или любимой игрушке.
</a:t>
            </a:r>
            <a:endParaRPr lang="en-US" sz="1200" dirty="0"/>
          </a:p>
        </p:txBody>
      </p:sp>
      <p:sp>
        <p:nvSpPr>
          <p:cNvPr id="8" name="Text 3"/>
          <p:cNvSpPr txBox="1"/>
          <p:nvPr/>
        </p:nvSpPr>
        <p:spPr>
          <a:xfrm>
            <a:off x="6259975" y="1189800"/>
            <a:ext cx="2350500" cy="1725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Ровесники могут отличаться чем угодно: голосом, ростом, характером и любимыми играми. Но если возраст одинаковый, значит, они одного времени рождения.
</a:t>
            </a:r>
            <a:endParaRPr lang="en-US" sz="1200" dirty="0"/>
          </a:p>
        </p:txBody>
      </p:sp>
      <p:sp>
        <p:nvSpPr>
          <p:cNvPr id="9" name="Text 4"/>
          <p:cNvSpPr txBox="1"/>
          <p:nvPr/>
        </p:nvSpPr>
        <p:spPr>
          <a:xfrm>
            <a:off x="340200" y="1479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5324" y="1351950"/>
            <a:ext cx="8373852" cy="3083100"/>
          </a:xfrm>
          <a:prstGeom prst="rect">
            <a:avLst/>
          </a:prstGeom>
        </p:spPr>
      </p:pic>
      <p:sp>
        <p:nvSpPr>
          <p:cNvPr id="4" name="Text 0"/>
          <p:cNvSpPr txBox="1"/>
          <p:nvPr/>
        </p:nvSpPr>
        <p:spPr>
          <a:xfrm>
            <a:off x="340200" y="289000"/>
            <a:ext cx="8384100" cy="580800"/>
          </a:xfrm>
          <a:prstGeom prst="rect">
            <a:avLst/>
          </a:prstGeom>
          <a:noFill/>
          <a:ln/>
        </p:spPr>
        <p:txBody>
          <a:bodyPr wrap="square" lIns="0" tIns="0" rIns="0" bIns="0" rtlCol="0" anchor="t"/>
          <a:lstStyle/>
          <a:p>
            <a:pPr algn="l" indent="0" marL="0">
              <a:lnSpc>
                <a:spcPct val="100000"/>
              </a:lnSpc>
              <a:buNone/>
            </a:pPr>
            <a:r>
              <a:rPr lang="en-US" sz="2000" b="1" dirty="0">
                <a:solidFill>
                  <a:srgbClr val="F6D7AC"/>
                </a:solidFill>
                <a:latin typeface="Arial" pitchFamily="34" charset="0"/>
                <a:ea typeface="Arial" pitchFamily="34" charset="-122"/>
                <a:cs typeface="Arial" pitchFamily="34" charset="-120"/>
              </a:rPr>
              <a:t>Как определить, кто старше
</a:t>
            </a:r>
            <a:endParaRPr lang="en-US" sz="2000" dirty="0"/>
          </a:p>
        </p:txBody>
      </p:sp>
      <p:sp>
        <p:nvSpPr>
          <p:cNvPr id="5" name="Text 1"/>
          <p:cNvSpPr txBox="1"/>
          <p:nvPr/>
        </p:nvSpPr>
        <p:spPr>
          <a:xfrm>
            <a:off x="340200" y="957650"/>
            <a:ext cx="8384100" cy="223200"/>
          </a:xfrm>
          <a:prstGeom prst="rect">
            <a:avLst/>
          </a:prstGeom>
          <a:noFill/>
          <a:ln/>
        </p:spPr>
        <p:txBody>
          <a:bodyPr wrap="square" lIns="0" tIns="0" rIns="0" bIns="0" rtlCol="0" anchor="t"/>
          <a:lstStyle/>
          <a:p>
            <a:pPr algn="l" indent="0" marL="0">
              <a:lnSpc>
                <a:spcPct val="100000"/>
              </a:lnSpc>
              <a:buNone/>
            </a:pPr>
            <a:r>
              <a:rPr lang="en-US" sz="1200" dirty="0">
                <a:solidFill>
                  <a:srgbClr val="F6D7AC"/>
                </a:solidFill>
                <a:latin typeface="Arial" pitchFamily="34" charset="0"/>
                <a:ea typeface="Arial" pitchFamily="34" charset="-122"/>
                <a:cs typeface="Arial" pitchFamily="34" charset="-120"/>
              </a:rPr>
              <a:t>Сравниваем даты рождения по порядку: сначала год, затем месяц и день.
</a:t>
            </a:r>
            <a:endParaRPr lang="en-US" sz="1200" dirty="0"/>
          </a:p>
        </p:txBody>
      </p:sp>
      <p:sp>
        <p:nvSpPr>
          <p:cNvPr id="6" name="Text 2"/>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6D7AC"/>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200" y="317575"/>
            <a:ext cx="8389500" cy="792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Сравнение возраста в природе
</a:t>
            </a:r>
            <a:endParaRPr lang="en-US" sz="2000" dirty="0"/>
          </a:p>
        </p:txBody>
      </p:sp>
      <p:sp>
        <p:nvSpPr>
          <p:cNvPr id="7" name="Text 1"/>
          <p:cNvSpPr txBox="1"/>
          <p:nvPr/>
        </p:nvSpPr>
        <p:spPr>
          <a:xfrm>
            <a:off x="340200" y="2905300"/>
            <a:ext cx="2207100" cy="1485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Щенок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Щенок ещё маленький и только учится многому. Он моложе взрослой собаки, потому что появился на свет позже.
</a:t>
            </a:r>
            <a:endParaRPr lang="en-US" sz="1000" dirty="0"/>
          </a:p>
        </p:txBody>
      </p:sp>
      <p:sp>
        <p:nvSpPr>
          <p:cNvPr id="8" name="Text 2"/>
          <p:cNvSpPr txBox="1"/>
          <p:nvPr/>
        </p:nvSpPr>
        <p:spPr>
          <a:xfrm>
            <a:off x="3799087" y="2099525"/>
            <a:ext cx="2207100" cy="1485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Птенец и взрослый птица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Птенец тоже моложе своей птицы-родителя. По возрасту легко понять, кто ещё растёт, а кто уже умеет заботиться о малыше.
</a:t>
            </a:r>
            <a:endParaRPr lang="en-US" sz="1000" dirty="0"/>
          </a:p>
        </p:txBody>
      </p:sp>
      <p:sp>
        <p:nvSpPr>
          <p:cNvPr id="9" name="Text 3"/>
          <p:cNvSpPr txBox="1"/>
          <p:nvPr/>
        </p:nvSpPr>
        <p:spPr>
          <a:xfrm>
            <a:off x="6522588" y="2549100"/>
            <a:ext cx="2207100" cy="1485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Молодое и старое дерево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растений старше то дерево, которое выросло раньше. В природе это помогает увидеть порядок жизни: сначала молодое, потом взрослое.
</a:t>
            </a:r>
            <a:endParaRPr lang="en-US" sz="1000" dirty="0"/>
          </a:p>
        </p:txBody>
      </p:sp>
      <p:sp>
        <p:nvSpPr>
          <p:cNvPr id="10" name="Text 4"/>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484780" y="0"/>
            <a:ext cx="265714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40200" y="289000"/>
            <a:ext cx="5938500" cy="9414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Поколения в одной семье
</a:t>
            </a:r>
            <a:endParaRPr lang="en-US" sz="2000" dirty="0"/>
          </a:p>
        </p:txBody>
      </p:sp>
      <p:sp>
        <p:nvSpPr>
          <p:cNvPr id="5" name="Text 1"/>
          <p:cNvSpPr txBox="1"/>
          <p:nvPr/>
        </p:nvSpPr>
        <p:spPr>
          <a:xfrm>
            <a:off x="702900" y="2971500"/>
            <a:ext cx="2367900" cy="1197300"/>
          </a:xfrm>
          <a:prstGeom prst="rect">
            <a:avLst/>
          </a:prstGeom>
          <a:noFill/>
          <a:ln/>
        </p:spPr>
        <p:txBody>
          <a:bodyPr wrap="square" lIns="0" tIns="0" rIns="0" bIns="0" rtlCol="0" anchor="t"/>
          <a:lstStyle/>
          <a:p>
            <a:pPr algn="l" indent="0" marL="0">
              <a:lnSpc>
                <a:spcPct val="80000"/>
              </a:lnSpc>
              <a:buNone/>
            </a:pPr>
            <a:r>
              <a:rPr lang="en-US" sz="1000" b="1" dirty="0">
                <a:solidFill>
                  <a:srgbClr val="000000"/>
                </a:solidFill>
                <a:latin typeface="Arial" pitchFamily="34" charset="0"/>
                <a:ea typeface="Arial" pitchFamily="34" charset="-122"/>
                <a:cs typeface="Arial" pitchFamily="34" charset="-120"/>
              </a:rPr>
              <a:t>Дети и родители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80000"/>
              </a:lnSpc>
              <a:buNone/>
            </a:pPr>
            <a:r>
              <a:rPr lang="en-US" sz="1000" dirty="0">
                <a:solidFill>
                  <a:srgbClr val="262626"/>
                </a:solidFill>
                <a:latin typeface="Arial" pitchFamily="34" charset="0"/>
                <a:ea typeface="Arial" pitchFamily="34" charset="-122"/>
                <a:cs typeface="Arial" pitchFamily="34" charset="-120"/>
              </a:rPr>
              <a:t>Дети моложе родителей, потому что появились на свет позже. Так в семье легко увидеть, кто к какому поколению относится.
</a:t>
            </a:r>
            <a:endParaRPr lang="en-US" sz="1000" dirty="0"/>
          </a:p>
        </p:txBody>
      </p:sp>
      <p:sp>
        <p:nvSpPr>
          <p:cNvPr id="6" name="Text 2"/>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7" name="Text 3"/>
          <p:cNvSpPr txBox="1"/>
          <p:nvPr/>
        </p:nvSpPr>
        <p:spPr>
          <a:xfrm>
            <a:off x="4523800" y="2971500"/>
            <a:ext cx="2367900" cy="1197300"/>
          </a:xfrm>
          <a:prstGeom prst="rect">
            <a:avLst/>
          </a:prstGeom>
          <a:noFill/>
          <a:ln/>
        </p:spPr>
        <p:txBody>
          <a:bodyPr wrap="square" lIns="0" tIns="0" rIns="0" bIns="0" rtlCol="0" anchor="t"/>
          <a:lstStyle/>
          <a:p>
            <a:pPr algn="l" indent="0" marL="0">
              <a:lnSpc>
                <a:spcPct val="80000"/>
              </a:lnSpc>
              <a:buNone/>
            </a:pPr>
            <a:r>
              <a:rPr lang="en-US" sz="1000" b="1" dirty="0">
                <a:solidFill>
                  <a:srgbClr val="000000"/>
                </a:solidFill>
                <a:latin typeface="Arial" pitchFamily="34" charset="0"/>
                <a:ea typeface="Arial" pitchFamily="34" charset="-122"/>
                <a:cs typeface="Arial" pitchFamily="34" charset="-120"/>
              </a:rPr>
              <a:t>Бабушки, дедушки и старшие родственники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80000"/>
              </a:lnSpc>
              <a:buNone/>
            </a:pPr>
            <a:r>
              <a:rPr lang="en-US" sz="1000" dirty="0">
                <a:solidFill>
                  <a:srgbClr val="262626"/>
                </a:solidFill>
                <a:latin typeface="Arial" pitchFamily="34" charset="0"/>
                <a:ea typeface="Arial" pitchFamily="34" charset="-122"/>
                <a:cs typeface="Arial" pitchFamily="34" charset="-120"/>
              </a:rPr>
              <a:t>Родители моложе бабушек и дедушек. Семейное дерево показывает это очень наглядно: сверху старшие, ниже — те, кто родился позже.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40200" y="1441250"/>
            <a:ext cx="3480900" cy="19479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Каждый праздник дня рождения прибавляет человеку ещё один год. Так удобно считать: было одно число возраста, стало следующее.
</a:t>
            </a:r>
            <a:endParaRPr lang="en-US" sz="1200" dirty="0"/>
          </a:p>
        </p:txBody>
      </p:sp>
      <p:sp>
        <p:nvSpPr>
          <p:cNvPr id="4" name="Text 1"/>
          <p:cNvSpPr txBox="1"/>
          <p:nvPr/>
        </p:nvSpPr>
        <p:spPr>
          <a:xfrm>
            <a:off x="340200" y="3614650"/>
            <a:ext cx="3480900" cy="759300"/>
          </a:xfrm>
          <a:prstGeom prst="rect">
            <a:avLst/>
          </a:prstGeom>
          <a:noFill/>
          <a:ln/>
        </p:spPr>
        <p:txBody>
          <a:bodyPr wrap="square" lIns="0" tIns="0" rIns="0" bIns="0" rtlCol="0" anchor="ctr"/>
          <a:lstStyle/>
          <a:p>
            <a:pPr algn="l" indent="0" marL="0">
              <a:lnSpc>
                <a:spcPct val="100000"/>
              </a:lnSpc>
              <a:buNone/>
            </a:pPr>
            <a:r>
              <a:rPr lang="en-US" sz="1200" dirty="0">
                <a:solidFill>
                  <a:srgbClr val="262626"/>
                </a:solidFill>
                <a:latin typeface="Arial" pitchFamily="34" charset="0"/>
                <a:ea typeface="Arial" pitchFamily="34" charset="-122"/>
                <a:cs typeface="Arial" pitchFamily="34" charset="-120"/>
              </a:rPr>
              <a:t>Правило счёта возраста по дням рождения
</a:t>
            </a:r>
            <a:endParaRPr lang="en-US" sz="1200" dirty="0"/>
          </a:p>
        </p:txBody>
      </p:sp>
      <p:sp>
        <p:nvSpPr>
          <p:cNvPr id="5" name="Text 2"/>
          <p:cNvSpPr txBox="1"/>
          <p:nvPr/>
        </p:nvSpPr>
        <p:spPr>
          <a:xfrm>
            <a:off x="5162550" y="1939200"/>
            <a:ext cx="2400300" cy="1884000"/>
          </a:xfrm>
          <a:prstGeom prst="rect">
            <a:avLst/>
          </a:prstGeom>
          <a:noFill/>
          <a:ln/>
        </p:spPr>
        <p:txBody>
          <a:bodyPr wrap="square" lIns="0" tIns="0" rIns="0" bIns="0" rtlCol="0" anchor="ctr"/>
          <a:lstStyle/>
          <a:p>
            <a:pPr algn="ctr" indent="0" marL="0">
              <a:lnSpc>
                <a:spcPct val="100000"/>
              </a:lnSpc>
              <a:buNone/>
            </a:pPr>
            <a:r>
              <a:rPr lang="en-US" sz="4300" b="1" dirty="0">
                <a:solidFill>
                  <a:srgbClr val="262626"/>
                </a:solidFill>
                <a:latin typeface="Arial" pitchFamily="34" charset="0"/>
                <a:ea typeface="Arial" pitchFamily="34" charset="-122"/>
                <a:cs typeface="Arial" pitchFamily="34" charset="-120"/>
              </a:rPr>
              <a:t>1
</a:t>
            </a:r>
            <a:pPr algn="ctr" indent="0" marL="0">
              <a:lnSpc>
                <a:spcPct val="100000"/>
              </a:lnSpc>
              <a:buNone/>
            </a:pPr>
            <a:r>
              <a:rPr lang="en-US" sz="2000" b="1" dirty="0">
                <a:solidFill>
                  <a:srgbClr val="262626"/>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После дня рождения возраст становится больше на один год.
</a:t>
            </a:r>
            <a:endParaRPr lang="en-US" sz="4300" dirty="0"/>
          </a:p>
        </p:txBody>
      </p:sp>
      <p:sp>
        <p:nvSpPr>
          <p:cNvPr id="6" name="Text 3"/>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40200" y="2228025"/>
            <a:ext cx="1831500" cy="18669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Возраст удобно сравнивать числами: 5 лет меньше 7 лет, а 8 лет больше 6 лет. Чем больше число, тем чаще человек старше, если сравнение идёт только по годам.
</a:t>
            </a:r>
            <a:endParaRPr lang="en-US" sz="1200" dirty="0"/>
          </a:p>
        </p:txBody>
      </p:sp>
      <p:sp>
        <p:nvSpPr>
          <p:cNvPr id="8" name="Text 1"/>
          <p:cNvSpPr txBox="1"/>
          <p:nvPr/>
        </p:nvSpPr>
        <p:spPr>
          <a:xfrm>
            <a:off x="2570325" y="2228025"/>
            <a:ext cx="1831500" cy="18669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Порядок чисел помогает не запутаться в задаче. Сначала смотрим, какое число стоит раньше на числовом ряду, а потом понимаем, кто младше и кто старше.
</a:t>
            </a:r>
            <a:endParaRPr lang="en-US" sz="1200" dirty="0"/>
          </a:p>
        </p:txBody>
      </p:sp>
      <p:sp>
        <p:nvSpPr>
          <p:cNvPr id="9" name="Text 2"/>
          <p:cNvSpPr txBox="1"/>
          <p:nvPr/>
        </p:nvSpPr>
        <p:spPr>
          <a:xfrm>
            <a:off x="4779350" y="2228025"/>
            <a:ext cx="1831500" cy="18669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дети учатся сравнивать возраст, они одновременно повторяют счёт, порядок и знак сравнения. Так математика становится понятной и полезной для обычной жизни.
</a:t>
            </a:r>
            <a:endParaRPr lang="en-US" sz="1200" dirty="0"/>
          </a:p>
        </p:txBody>
      </p:sp>
      <p:sp>
        <p:nvSpPr>
          <p:cNvPr id="10" name="Text 3"/>
          <p:cNvSpPr txBox="1"/>
          <p:nvPr/>
        </p:nvSpPr>
        <p:spPr>
          <a:xfrm>
            <a:off x="6986250" y="2228025"/>
            <a:ext cx="1831500" cy="18669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Важно помнить: сравнивают не внешность, а именно число возраста. Оно показывает, сколько лет уже прожил человек, и помогает сделать точный вывод.
</a:t>
            </a:r>
            <a:endParaRPr lang="en-US" sz="1200" dirty="0"/>
          </a:p>
        </p:txBody>
      </p:sp>
      <p:sp>
        <p:nvSpPr>
          <p:cNvPr id="11" name="Text 4"/>
          <p:cNvSpPr txBox="1"/>
          <p:nvPr/>
        </p:nvSpPr>
        <p:spPr>
          <a:xfrm>
            <a:off x="340200" y="374725"/>
            <a:ext cx="8389500" cy="792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Счёт и порядок чисел в теме возраста
</a:t>
            </a:r>
            <a:endParaRPr lang="en-US" sz="2000" dirty="0"/>
          </a:p>
        </p:txBody>
      </p:sp>
      <p:sp>
        <p:nvSpPr>
          <p:cNvPr id="12" name="Text 5"/>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69875" y="1851113"/>
            <a:ext cx="2842200" cy="177637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166175" y="1851113"/>
            <a:ext cx="2842200" cy="177637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21500" y="1851113"/>
            <a:ext cx="2842200" cy="1776375"/>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11" name="Text 1"/>
          <p:cNvSpPr txBox="1"/>
          <p:nvPr/>
        </p:nvSpPr>
        <p:spPr>
          <a:xfrm>
            <a:off x="3417275" y="4114850"/>
            <a:ext cx="2298600" cy="428700"/>
          </a:xfrm>
          <a:prstGeom prst="rect">
            <a:avLst/>
          </a:prstGeom>
          <a:noFill/>
          <a:ln/>
        </p:spPr>
        <p:txBody>
          <a:bodyPr wrap="square" lIns="0" tIns="0" rIns="0" bIns="0" rtlCol="0" anchor="t"/>
          <a:lstStyle/>
          <a:p>
            <a:pPr algn="l" indent="0" marL="0">
              <a:lnSpc>
                <a:spcPct val="100000"/>
              </a:lnSpc>
              <a:buNone/>
            </a:pPr>
            <a:r>
              <a:rPr lang="en-US" sz="675" dirty="0">
                <a:solidFill>
                  <a:srgbClr val="000000"/>
                </a:solidFill>
                <a:latin typeface="Arial" pitchFamily="34" charset="0"/>
                <a:ea typeface="Arial" pitchFamily="34" charset="-122"/>
                <a:cs typeface="Arial" pitchFamily="34" charset="-120"/>
              </a:rPr>
              <a:t>Если на линии отметить два дня рождения, можно быстро увидеть, какой из них был раньше. Отметки на ленте словно маленькие ступеньки времени. Они помогают детям читать возраст так же легко, как картинку.
</a:t>
            </a:r>
            <a:endParaRPr lang="en-US" sz="675" dirty="0"/>
          </a:p>
        </p:txBody>
      </p:sp>
      <p:sp>
        <p:nvSpPr>
          <p:cNvPr id="12" name="Text 2"/>
          <p:cNvSpPr txBox="1"/>
          <p:nvPr/>
        </p:nvSpPr>
        <p:spPr>
          <a:xfrm>
            <a:off x="3417275" y="3826675"/>
            <a:ext cx="2298600" cy="219600"/>
          </a:xfrm>
          <a:prstGeom prst="rect">
            <a:avLst/>
          </a:prstGeom>
          <a:noFill/>
          <a:ln/>
        </p:spPr>
        <p:txBody>
          <a:bodyPr wrap="square" lIns="0" tIns="0" rIns="0" bIns="0" rtlCol="0" anchor="t"/>
          <a:lstStyle/>
          <a:p>
            <a:pPr algn="l" indent="0" marL="0">
              <a:lnSpc>
                <a:spcPct val="100000"/>
              </a:lnSpc>
              <a:buNone/>
            </a:pPr>
            <a:r>
              <a:rPr lang="en-US" sz="916" b="1" dirty="0">
                <a:solidFill>
                  <a:srgbClr val="000000"/>
                </a:solidFill>
                <a:latin typeface="Arial" pitchFamily="34" charset="0"/>
                <a:ea typeface="Arial" pitchFamily="34" charset="-122"/>
                <a:cs typeface="Arial" pitchFamily="34" charset="-120"/>
              </a:rPr>
              <a:t>Точки помогают не перепутать порядок
</a:t>
            </a:r>
            <a:endParaRPr lang="en-US" sz="916" dirty="0"/>
          </a:p>
        </p:txBody>
      </p:sp>
      <p:sp>
        <p:nvSpPr>
          <p:cNvPr id="13" name="Text 3"/>
          <p:cNvSpPr txBox="1"/>
          <p:nvPr/>
        </p:nvSpPr>
        <p:spPr>
          <a:xfrm>
            <a:off x="6442825" y="4121190"/>
            <a:ext cx="2298600" cy="428700"/>
          </a:xfrm>
          <a:prstGeom prst="rect">
            <a:avLst/>
          </a:prstGeom>
          <a:noFill/>
          <a:ln/>
        </p:spPr>
        <p:txBody>
          <a:bodyPr wrap="square" lIns="0" tIns="0" rIns="0" bIns="0" rtlCol="0" anchor="t"/>
          <a:lstStyle/>
          <a:p>
            <a:pPr algn="l" indent="0" marL="0">
              <a:lnSpc>
                <a:spcPct val="100000"/>
              </a:lnSpc>
              <a:buNone/>
            </a:pPr>
            <a:r>
              <a:rPr lang="en-US" sz="675" dirty="0">
                <a:solidFill>
                  <a:srgbClr val="000000"/>
                </a:solidFill>
                <a:latin typeface="Arial" pitchFamily="34" charset="0"/>
                <a:ea typeface="Arial" pitchFamily="34" charset="-122"/>
                <a:cs typeface="Arial" pitchFamily="34" charset="-120"/>
              </a:rPr>
              <a:t>Лента времени особенно удобна, когда нужно показать, как человек меняется с годами. Рождение ставят в начало, а дальше отмечают важные даты. Так понятно, что младший находится ближе к началу, а старший — дальше по линии.
</a:t>
            </a:r>
            <a:endParaRPr lang="en-US" sz="675" dirty="0"/>
          </a:p>
        </p:txBody>
      </p:sp>
      <p:sp>
        <p:nvSpPr>
          <p:cNvPr id="14" name="Text 4"/>
          <p:cNvSpPr txBox="1"/>
          <p:nvPr/>
        </p:nvSpPr>
        <p:spPr>
          <a:xfrm>
            <a:off x="6442825" y="3826675"/>
            <a:ext cx="2298600" cy="2196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Растём вместе с календарём
</a:t>
            </a:r>
            <a:endParaRPr lang="en-US" sz="1000" dirty="0"/>
          </a:p>
        </p:txBody>
      </p:sp>
      <p:sp>
        <p:nvSpPr>
          <p:cNvPr id="15" name="Text 5"/>
          <p:cNvSpPr txBox="1"/>
          <p:nvPr/>
        </p:nvSpPr>
        <p:spPr>
          <a:xfrm>
            <a:off x="470800" y="4114838"/>
            <a:ext cx="2298600" cy="428700"/>
          </a:xfrm>
          <a:prstGeom prst="rect">
            <a:avLst/>
          </a:prstGeom>
          <a:noFill/>
          <a:ln/>
        </p:spPr>
        <p:txBody>
          <a:bodyPr wrap="square" lIns="0" tIns="0" rIns="0" bIns="0" rtlCol="0" anchor="t"/>
          <a:lstStyle/>
          <a:p>
            <a:pPr algn="l" indent="0" marL="0">
              <a:lnSpc>
                <a:spcPct val="100000"/>
              </a:lnSpc>
              <a:buNone/>
            </a:pPr>
            <a:r>
              <a:rPr lang="en-US" sz="733" dirty="0">
                <a:solidFill>
                  <a:srgbClr val="000000"/>
                </a:solidFill>
                <a:latin typeface="Arial" pitchFamily="34" charset="0"/>
                <a:ea typeface="Arial" pitchFamily="34" charset="-122"/>
                <a:cs typeface="Arial" pitchFamily="34" charset="-120"/>
              </a:rPr>
              <a:t>На ленте времени всё расположено по порядку: сначала рождение, потом первый год, затем пятый и десятый. Сразу видно, как время движется вперёд. Более ранняя отметка показывает того, кто старше.
</a:t>
            </a:r>
            <a:endParaRPr lang="en-US" sz="733" dirty="0"/>
          </a:p>
        </p:txBody>
      </p:sp>
      <p:sp>
        <p:nvSpPr>
          <p:cNvPr id="16" name="Text 6"/>
          <p:cNvSpPr txBox="1"/>
          <p:nvPr/>
        </p:nvSpPr>
        <p:spPr>
          <a:xfrm>
            <a:off x="470800" y="3826662"/>
            <a:ext cx="2298600" cy="2196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События идут шаг за шагом
</a:t>
            </a:r>
            <a:endParaRPr lang="en-US" sz="1000" dirty="0"/>
          </a:p>
        </p:txBody>
      </p:sp>
      <p:sp>
        <p:nvSpPr>
          <p:cNvPr id="17" name="Text 7"/>
          <p:cNvSpPr txBox="1"/>
          <p:nvPr/>
        </p:nvSpPr>
        <p:spPr>
          <a:xfrm>
            <a:off x="340200" y="319550"/>
            <a:ext cx="8493000" cy="567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Как лента времени показывает возраст
</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200" y="319547"/>
            <a:ext cx="8479800" cy="669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Сравнение по месяцам и дням
</a:t>
            </a:r>
            <a:endParaRPr lang="en-US" sz="2000" dirty="0"/>
          </a:p>
        </p:txBody>
      </p:sp>
      <p:sp>
        <p:nvSpPr>
          <p:cNvPr id="7" name="Text 1"/>
          <p:cNvSpPr txBox="1"/>
          <p:nvPr/>
        </p:nvSpPr>
        <p:spPr>
          <a:xfrm>
            <a:off x="1419150" y="2378050"/>
            <a:ext cx="2207100" cy="11748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Одинаковый год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Сначала смотрят на год рождения. Если он разный, сравнение уже понятно. Если год одинаковый, переходят к следующему шагу.
</a:t>
            </a:r>
            <a:endParaRPr lang="en-US" sz="1000" dirty="0"/>
          </a:p>
        </p:txBody>
      </p:sp>
      <p:sp>
        <p:nvSpPr>
          <p:cNvPr id="8" name="Text 2"/>
          <p:cNvSpPr txBox="1"/>
          <p:nvPr/>
        </p:nvSpPr>
        <p:spPr>
          <a:xfrm>
            <a:off x="5533950" y="2378050"/>
            <a:ext cx="2207100" cy="11748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Одинаковый месяц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дети родились в одном году, но в разных месяцах, раньше родившийся ребёнок старше. Если месяц тоже совпадает, сравнивают день рождения.
</a:t>
            </a:r>
            <a:endParaRPr lang="en-US" sz="1000" dirty="0"/>
          </a:p>
        </p:txBody>
      </p:sp>
      <p:sp>
        <p:nvSpPr>
          <p:cNvPr id="9" name="Text 3"/>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537207" y="2188146"/>
            <a:ext cx="119100" cy="238200"/>
          </a:xfrm>
          <a:prstGeom prst="rect">
            <a:avLst/>
          </a:prstGeom>
        </p:spPr>
      </p:pic>
      <p:pic>
        <p:nvPicPr>
          <p:cNvPr id="4" name="Image 2" descr="preencoded.png">    </p:cNvPr>
          <p:cNvPicPr>
            <a:picLocks noChangeAspect="1"/>
          </p:cNvPicPr>
          <p:nvPr/>
        </p:nvPicPr>
        <p:blipFill>
          <a:blip r:embed="rId3"/>
          <a:stretch>
            <a:fillRect/>
          </a:stretch>
        </p:blipFill>
        <p:spPr>
          <a:xfrm>
            <a:off x="5281491" y="2188146"/>
            <a:ext cx="238200" cy="238200"/>
          </a:xfrm>
          <a:prstGeom prst="rect">
            <a:avLst/>
          </a:prstGeom>
        </p:spPr>
      </p:pic>
      <p:sp>
        <p:nvSpPr>
          <p:cNvPr id="5" name="Text 0"/>
          <p:cNvSpPr txBox="1"/>
          <p:nvPr/>
        </p:nvSpPr>
        <p:spPr>
          <a:xfrm>
            <a:off x="340200" y="319547"/>
            <a:ext cx="8493000" cy="669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Возраст не равен росту, силе или характеру
</a:t>
            </a:r>
            <a:endParaRPr lang="en-US" sz="2000" dirty="0"/>
          </a:p>
        </p:txBody>
      </p:sp>
      <p:sp>
        <p:nvSpPr>
          <p:cNvPr id="6" name="Text 1"/>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7" name="Text 2"/>
          <p:cNvSpPr txBox="1"/>
          <p:nvPr/>
        </p:nvSpPr>
        <p:spPr>
          <a:xfrm>
            <a:off x="2417025" y="2668725"/>
            <a:ext cx="1628100" cy="15429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Рост и возраст — не одно и то же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Младший ребёнок может оказаться выше старшего, а старший — ниже. Поэтому по росту нельзя точно узнать, кто родился раньше.
</a:t>
            </a:r>
            <a:endParaRPr lang="en-US" sz="1000" dirty="0"/>
          </a:p>
        </p:txBody>
      </p:sp>
      <p:sp>
        <p:nvSpPr>
          <p:cNvPr id="8" name="Text 3"/>
          <p:cNvSpPr txBox="1"/>
          <p:nvPr/>
        </p:nvSpPr>
        <p:spPr>
          <a:xfrm>
            <a:off x="5216800" y="2668725"/>
            <a:ext cx="1574400" cy="15429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Сила, смелость и привычки бывают разными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Кто-то младше, но бегает быстрее, а кто-то старше, но говорит тише. Возраст показывает только время жизни, а не все остальные качества человека.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5324" y="1351950"/>
            <a:ext cx="8373852" cy="3083100"/>
          </a:xfrm>
          <a:prstGeom prst="rect">
            <a:avLst/>
          </a:prstGeom>
        </p:spPr>
      </p:pic>
      <p:sp>
        <p:nvSpPr>
          <p:cNvPr id="4" name="Text 0"/>
          <p:cNvSpPr txBox="1"/>
          <p:nvPr/>
        </p:nvSpPr>
        <p:spPr>
          <a:xfrm>
            <a:off x="340200" y="289000"/>
            <a:ext cx="8384100" cy="580800"/>
          </a:xfrm>
          <a:prstGeom prst="rect">
            <a:avLst/>
          </a:prstGeom>
          <a:noFill/>
          <a:ln/>
        </p:spPr>
        <p:txBody>
          <a:bodyPr wrap="square" lIns="0" tIns="0" rIns="0" bIns="0" rtlCol="0" anchor="t"/>
          <a:lstStyle/>
          <a:p>
            <a:pPr algn="l" indent="0" marL="0">
              <a:lnSpc>
                <a:spcPct val="100000"/>
              </a:lnSpc>
              <a:buNone/>
            </a:pPr>
            <a:r>
              <a:rPr lang="en-US" sz="2000" b="1" dirty="0">
                <a:solidFill>
                  <a:srgbClr val="F6D7AC"/>
                </a:solidFill>
                <a:latin typeface="Arial" pitchFamily="34" charset="0"/>
                <a:ea typeface="Arial" pitchFamily="34" charset="-122"/>
                <a:cs typeface="Arial" pitchFamily="34" charset="-120"/>
              </a:rPr>
              <a:t>Если ученики одного года рождения
</a:t>
            </a:r>
            <a:endParaRPr lang="en-US" sz="2000" dirty="0"/>
          </a:p>
        </p:txBody>
      </p:sp>
      <p:sp>
        <p:nvSpPr>
          <p:cNvPr id="5" name="Text 1"/>
          <p:cNvSpPr txBox="1"/>
          <p:nvPr/>
        </p:nvSpPr>
        <p:spPr>
          <a:xfrm>
            <a:off x="340200" y="957650"/>
            <a:ext cx="8384100" cy="223200"/>
          </a:xfrm>
          <a:prstGeom prst="rect">
            <a:avLst/>
          </a:prstGeom>
          <a:noFill/>
          <a:ln/>
        </p:spPr>
        <p:txBody>
          <a:bodyPr wrap="square" lIns="0" tIns="0" rIns="0" bIns="0" rtlCol="0" anchor="t"/>
          <a:lstStyle/>
          <a:p>
            <a:pPr algn="l" indent="0" marL="0">
              <a:lnSpc>
                <a:spcPct val="100000"/>
              </a:lnSpc>
              <a:buNone/>
            </a:pPr>
            <a:r>
              <a:rPr lang="en-US" sz="1200" dirty="0">
                <a:solidFill>
                  <a:srgbClr val="F6D7AC"/>
                </a:solidFill>
                <a:latin typeface="Arial" pitchFamily="34" charset="0"/>
                <a:ea typeface="Arial" pitchFamily="34" charset="-122"/>
                <a:cs typeface="Arial" pitchFamily="34" charset="-120"/>
              </a:rPr>
              <a:t>Порядок сравнения возраста по датам рождения
</a:t>
            </a:r>
            <a:endParaRPr lang="en-US" sz="1200" dirty="0"/>
          </a:p>
        </p:txBody>
      </p:sp>
      <p:sp>
        <p:nvSpPr>
          <p:cNvPr id="6" name="Text 2"/>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6D7AC"/>
                </a:solidFill>
                <a:latin typeface="Arial" pitchFamily="34" charset="0"/>
                <a:ea typeface="Arial" pitchFamily="34" charset="-122"/>
                <a:cs typeface="Arial"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552150" y="1066510"/>
            <a:ext cx="2797500" cy="211998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21250" y="1153560"/>
            <a:ext cx="2847000" cy="203238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40200" y="4614550"/>
            <a:ext cx="362700" cy="305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9" name="Text 1"/>
          <p:cNvSpPr txBox="1"/>
          <p:nvPr/>
        </p:nvSpPr>
        <p:spPr>
          <a:xfrm>
            <a:off x="1975750" y="3389575"/>
            <a:ext cx="1818300" cy="1166400"/>
          </a:xfrm>
          <a:prstGeom prst="rect">
            <a:avLst/>
          </a:prstGeom>
          <a:noFill/>
          <a:ln/>
        </p:spPr>
        <p:txBody>
          <a:bodyPr wrap="square" lIns="0" tIns="0" rIns="0" bIns="0" rtlCol="0" anchor="t"/>
          <a:lstStyle/>
          <a:p>
            <a:pPr algn="l" indent="0" marL="0">
              <a:lnSpc>
                <a:spcPct val="100000"/>
              </a:lnSpc>
              <a:buNone/>
            </a:pPr>
            <a:r>
              <a:rPr lang="en-US" sz="877" b="1" dirty="0">
                <a:solidFill>
                  <a:srgbClr val="000000"/>
                </a:solidFill>
                <a:latin typeface="Arial" pitchFamily="34" charset="0"/>
                <a:ea typeface="Arial" pitchFamily="34" charset="-122"/>
                <a:cs typeface="Arial" pitchFamily="34" charset="-120"/>
              </a:rPr>
              <a:t>Старший брат и младшая сестра
</a:t>
            </a:r>
            <a:pPr algn="l" indent="0" marL="0">
              <a:lnSpc>
                <a:spcPct val="100000"/>
              </a:lnSpc>
              <a:buNone/>
            </a:pPr>
            <a:r>
              <a:rPr lang="en-US" sz="877"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77" dirty="0">
                <a:solidFill>
                  <a:srgbClr val="000000"/>
                </a:solidFill>
                <a:latin typeface="Arial" pitchFamily="34" charset="0"/>
                <a:ea typeface="Arial" pitchFamily="34" charset="-122"/>
                <a:cs typeface="Arial" pitchFamily="34" charset="-120"/>
              </a:rPr>
              <a:t>В сказках часто встречаются персонажи, которых легко сравнить по возрасту. Старший брат обычно заботится о младшей сестре, а она учится у него новому. Так возраст помогает понять отношения между героями и их роли в семье.
</a:t>
            </a:r>
            <a:endParaRPr lang="en-US" sz="877" dirty="0"/>
          </a:p>
        </p:txBody>
      </p:sp>
      <p:sp>
        <p:nvSpPr>
          <p:cNvPr id="10" name="Text 2"/>
          <p:cNvSpPr txBox="1"/>
          <p:nvPr/>
        </p:nvSpPr>
        <p:spPr>
          <a:xfrm>
            <a:off x="5349450" y="3389575"/>
            <a:ext cx="1818300" cy="1166400"/>
          </a:xfrm>
          <a:prstGeom prst="rect">
            <a:avLst/>
          </a:prstGeom>
          <a:noFill/>
          <a:ln/>
        </p:spPr>
        <p:txBody>
          <a:bodyPr wrap="square" lIns="0" tIns="0" rIns="0" bIns="0" rtlCol="0" anchor="t"/>
          <a:lstStyle/>
          <a:p>
            <a:pPr algn="l" indent="0" marL="0">
              <a:lnSpc>
                <a:spcPct val="100000"/>
              </a:lnSpc>
              <a:buNone/>
            </a:pPr>
            <a:r>
              <a:rPr lang="en-US" sz="834" b="1" dirty="0">
                <a:solidFill>
                  <a:srgbClr val="000000"/>
                </a:solidFill>
                <a:latin typeface="Arial" pitchFamily="34" charset="0"/>
                <a:ea typeface="Arial" pitchFamily="34" charset="-122"/>
                <a:cs typeface="Arial" pitchFamily="34" charset="-120"/>
              </a:rPr>
              <a:t>Мудрый дедушка и маленький герой
</a:t>
            </a:r>
            <a:pPr algn="l" indent="0" marL="0">
              <a:lnSpc>
                <a:spcPct val="100000"/>
              </a:lnSpc>
              <a:buNone/>
            </a:pPr>
            <a:r>
              <a:rPr lang="en-US" sz="83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34" dirty="0">
                <a:solidFill>
                  <a:srgbClr val="000000"/>
                </a:solidFill>
                <a:latin typeface="Arial" pitchFamily="34" charset="0"/>
                <a:ea typeface="Arial" pitchFamily="34" charset="-122"/>
                <a:cs typeface="Arial" pitchFamily="34" charset="-120"/>
              </a:rPr>
              <a:t>Иногда рядом оказываются очень взрослый герой и совсем юный помощник. Дедушка знает больше жизненных историй, а малыш задаёт много вопросов. Разный возраст делает сказку живой и помогает заметить, кто старше, а кто моложе.
</a:t>
            </a:r>
            <a:endParaRPr lang="en-US" sz="834" dirty="0"/>
          </a:p>
        </p:txBody>
      </p:sp>
      <p:sp>
        <p:nvSpPr>
          <p:cNvPr id="11" name="Text 3"/>
          <p:cNvSpPr txBox="1"/>
          <p:nvPr/>
        </p:nvSpPr>
        <p:spPr>
          <a:xfrm>
            <a:off x="340200" y="319547"/>
            <a:ext cx="8493000" cy="669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Старшие и младшие герои в сказках
</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40200" y="317575"/>
            <a:ext cx="8389500" cy="7929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Вежливое и аккуратное сравнение возраста
</a:t>
            </a:r>
            <a:endParaRPr lang="en-US" sz="2000" dirty="0"/>
          </a:p>
        </p:txBody>
      </p:sp>
      <p:sp>
        <p:nvSpPr>
          <p:cNvPr id="6" name="Text 1"/>
          <p:cNvSpPr txBox="1"/>
          <p:nvPr/>
        </p:nvSpPr>
        <p:spPr>
          <a:xfrm>
            <a:off x="461700" y="2199450"/>
            <a:ext cx="2350500" cy="1591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 возрасте говорят спокойно и доброжелательно. Если нужно узнать дату рождения для задания, спрашивают вежливо и без лишнего внимания, чтобы человеку было приятно отвечать.
</a:t>
            </a:r>
            <a:endParaRPr lang="en-US" sz="1200" dirty="0"/>
          </a:p>
        </p:txBody>
      </p:sp>
      <p:sp>
        <p:nvSpPr>
          <p:cNvPr id="7" name="Text 2"/>
          <p:cNvSpPr txBox="1"/>
          <p:nvPr/>
        </p:nvSpPr>
        <p:spPr>
          <a:xfrm>
            <a:off x="3309675" y="2199450"/>
            <a:ext cx="2350500" cy="1591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Нельзя дразнить кого-то за то, что он младше или старше. Возраст — это не повод для шуток, а просто часть жизни, как имя или любимый цвет.
</a:t>
            </a:r>
            <a:endParaRPr lang="en-US" sz="1200" dirty="0"/>
          </a:p>
        </p:txBody>
      </p:sp>
      <p:sp>
        <p:nvSpPr>
          <p:cNvPr id="8" name="Text 3"/>
          <p:cNvSpPr txBox="1"/>
          <p:nvPr/>
        </p:nvSpPr>
        <p:spPr>
          <a:xfrm>
            <a:off x="6259975" y="2199450"/>
            <a:ext cx="2350500" cy="1591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учёбе сравнение возраста помогает решать задачи точно. Поэтому важно слушать вопрос внимательно, смотреть на дату рождения и отвечать аккуратно, без спешки.
</a:t>
            </a:r>
            <a:endParaRPr lang="en-US" sz="1200" dirty="0"/>
          </a:p>
        </p:txBody>
      </p:sp>
      <p:sp>
        <p:nvSpPr>
          <p:cNvPr id="9" name="Text 4"/>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40200" y="374725"/>
            <a:ext cx="8389500" cy="792900"/>
          </a:xfrm>
          <a:prstGeom prst="rect">
            <a:avLst/>
          </a:prstGeom>
          <a:noFill/>
          <a:ln/>
        </p:spPr>
        <p:txBody>
          <a:bodyPr wrap="square" lIns="0" tIns="0" rIns="0" bIns="0" rtlCol="0" anchor="t"/>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Что нужно запомнить по теме
</a:t>
            </a:r>
            <a:endParaRPr lang="en-US" sz="2000" dirty="0"/>
          </a:p>
        </p:txBody>
      </p:sp>
      <p:sp>
        <p:nvSpPr>
          <p:cNvPr id="7" name="Text 1"/>
          <p:cNvSpPr txBox="1"/>
          <p:nvPr/>
        </p:nvSpPr>
        <p:spPr>
          <a:xfrm>
            <a:off x="340200"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Старше — значит родился раньше. Моложе — значит родился позже. Эти слова всегда связаны с порядком времени, а не с внешним видом человека.
</a:t>
            </a:r>
            <a:endParaRPr lang="en-US" sz="1200" dirty="0"/>
          </a:p>
        </p:txBody>
      </p:sp>
      <p:sp>
        <p:nvSpPr>
          <p:cNvPr id="8" name="Text 2"/>
          <p:cNvSpPr txBox="1"/>
          <p:nvPr/>
        </p:nvSpPr>
        <p:spPr>
          <a:xfrm>
            <a:off x="3238162"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Ровесники родились в одно и то же время. Иногда совпадают даже год, месяц и день. Тогда возраст у них одинаковый, как у близнецов или одноклассников.
</a:t>
            </a:r>
            <a:endParaRPr lang="en-US" sz="1200" dirty="0"/>
          </a:p>
        </p:txBody>
      </p:sp>
      <p:sp>
        <p:nvSpPr>
          <p:cNvPr id="9" name="Text 3"/>
          <p:cNvSpPr txBox="1"/>
          <p:nvPr/>
        </p:nvSpPr>
        <p:spPr>
          <a:xfrm>
            <a:off x="6136150" y="2228025"/>
            <a:ext cx="2593500" cy="1729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Самая надёжная подсказка — дата рождения. Рост, одежда и голос могут быть разными, поэтому для сравнения возраста они не подходят.
</a:t>
            </a:r>
            <a:endParaRPr lang="en-US" sz="1200" dirty="0"/>
          </a:p>
        </p:txBody>
      </p:sp>
      <p:sp>
        <p:nvSpPr>
          <p:cNvPr id="10" name="Text 4"/>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635224" y="0"/>
            <a:ext cx="2506452" cy="5143500"/>
          </a:xfrm>
          <a:prstGeom prst="rect">
            <a:avLst/>
          </a:prstGeom>
        </p:spPr>
      </p:pic>
      <p:sp>
        <p:nvSpPr>
          <p:cNvPr id="4" name="Text 0"/>
          <p:cNvSpPr txBox="1"/>
          <p:nvPr/>
        </p:nvSpPr>
        <p:spPr>
          <a:xfrm>
            <a:off x="340200" y="289000"/>
            <a:ext cx="5938500" cy="9414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Мини-проверка по трём парам
</a:t>
            </a:r>
            <a:endParaRPr lang="en-US" sz="2000" dirty="0"/>
          </a:p>
        </p:txBody>
      </p:sp>
      <p:sp>
        <p:nvSpPr>
          <p:cNvPr id="5" name="Text 1"/>
          <p:cNvSpPr txBox="1"/>
          <p:nvPr/>
        </p:nvSpPr>
        <p:spPr>
          <a:xfrm>
            <a:off x="895675" y="2225900"/>
            <a:ext cx="2092800" cy="1649400"/>
          </a:xfrm>
          <a:prstGeom prst="rect">
            <a:avLst/>
          </a:prstGeom>
          <a:noFill/>
          <a:ln/>
        </p:spPr>
        <p:txBody>
          <a:bodyPr wrap="square" lIns="0" tIns="0" rIns="0" bIns="0" rtlCol="0" anchor="t"/>
          <a:lstStyle/>
          <a:p>
            <a:pPr algn="l" indent="0" marL="0">
              <a:lnSpc>
                <a:spcPct val="80000"/>
              </a:lnSpc>
              <a:buNone/>
            </a:pPr>
            <a:r>
              <a:rPr lang="en-US" sz="1000" b="1" dirty="0">
                <a:solidFill>
                  <a:srgbClr val="000000"/>
                </a:solidFill>
                <a:latin typeface="Arial" pitchFamily="34" charset="0"/>
                <a:ea typeface="Arial" pitchFamily="34" charset="-122"/>
                <a:cs typeface="Arial" pitchFamily="34" charset="-120"/>
              </a:rPr>
              <a:t>Пара 1: сестра и брат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80000"/>
              </a:lnSpc>
              <a:buNone/>
            </a:pPr>
            <a:r>
              <a:rPr lang="en-US" sz="1000" dirty="0">
                <a:solidFill>
                  <a:srgbClr val="262626"/>
                </a:solidFill>
                <a:latin typeface="Arial" pitchFamily="34" charset="0"/>
                <a:ea typeface="Arial" pitchFamily="34" charset="-122"/>
                <a:cs typeface="Arial" pitchFamily="34" charset="-120"/>
              </a:rPr>
              <a:t>Сестра родилась в 2014 году, а брат — в 2016-м. Значит, старше сестра: её дата рождения раньше. Тут всё просто, как два плюс два.
</a:t>
            </a:r>
            <a:endParaRPr lang="en-US" sz="1000" dirty="0"/>
          </a:p>
        </p:txBody>
      </p:sp>
      <p:sp>
        <p:nvSpPr>
          <p:cNvPr id="6" name="Text 2"/>
          <p:cNvSpPr txBox="1"/>
          <p:nvPr/>
        </p:nvSpPr>
        <p:spPr>
          <a:xfrm>
            <a:off x="3649725" y="2225900"/>
            <a:ext cx="2176500" cy="1649400"/>
          </a:xfrm>
          <a:prstGeom prst="rect">
            <a:avLst/>
          </a:prstGeom>
          <a:noFill/>
          <a:ln/>
        </p:spPr>
        <p:txBody>
          <a:bodyPr wrap="square" lIns="0" tIns="0" rIns="0" bIns="0" rtlCol="0" anchor="t"/>
          <a:lstStyle/>
          <a:p>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Пара 2: два друга и близнецы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80000"/>
              </a:lnSpc>
              <a:buNone/>
            </a:pPr>
            <a:r>
              <a:rPr lang="en-US" sz="1000" dirty="0">
                <a:solidFill>
                  <a:srgbClr val="262626"/>
                </a:solidFill>
                <a:latin typeface="Arial" pitchFamily="34" charset="0"/>
                <a:ea typeface="Arial" pitchFamily="34" charset="-122"/>
                <a:cs typeface="Arial" pitchFamily="34" charset="-120"/>
              </a:rPr>
              <a:t>Если один друг родился в мае 2015 года, а другой — в ноябре 2015 года, старше майский друг. А близнецы обычно ровесники, потому что их возраст одинаковый.
</a:t>
            </a:r>
            <a:endParaRPr lang="en-US" sz="1000" dirty="0"/>
          </a:p>
        </p:txBody>
      </p:sp>
      <p:sp>
        <p:nvSpPr>
          <p:cNvPr id="7" name="Text 3"/>
          <p:cNvSpPr txBox="1"/>
          <p:nvPr/>
        </p:nvSpPr>
        <p:spPr>
          <a:xfrm>
            <a:off x="340200" y="4596050"/>
            <a:ext cx="362700" cy="323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597700" y="1034125"/>
            <a:ext cx="3948600" cy="991200"/>
          </a:xfrm>
          <a:prstGeom prst="rect">
            <a:avLst/>
          </a:prstGeom>
          <a:noFill/>
          <a:ln/>
        </p:spPr>
        <p:txBody>
          <a:bodyPr wrap="square" lIns="0" tIns="0" rIns="0" bIns="0" rtlCol="0" anchor="ctr"/>
          <a:lstStyle/>
          <a:p>
            <a:pPr algn="ctr" indent="0" marL="0">
              <a:lnSpc>
                <a:spcPct val="100000"/>
              </a:lnSpc>
              <a:buNone/>
            </a:pPr>
            <a:r>
              <a:rPr lang="en-US" sz="2000" b="1" dirty="0">
                <a:solidFill>
                  <a:srgbClr val="FFFFFF"/>
                </a:solidFill>
                <a:latin typeface="Arial" pitchFamily="34" charset="0"/>
                <a:ea typeface="Arial" pitchFamily="34" charset="-122"/>
                <a:cs typeface="Arial" pitchFamily="34" charset="-120"/>
              </a:rPr>
              <a:t>Возраст помогает наводить порядок во времени
</a:t>
            </a:r>
            <a:endParaRPr lang="en-US" sz="2000" dirty="0"/>
          </a:p>
        </p:txBody>
      </p:sp>
      <p:sp>
        <p:nvSpPr>
          <p:cNvPr id="5" name="Text 1"/>
          <p:cNvSpPr txBox="1"/>
          <p:nvPr/>
        </p:nvSpPr>
        <p:spPr>
          <a:xfrm>
            <a:off x="3151487" y="2296925"/>
            <a:ext cx="2841000" cy="865200"/>
          </a:xfrm>
          <a:prstGeom prst="rect">
            <a:avLst/>
          </a:prstGeom>
          <a:noFill/>
          <a:ln/>
        </p:spPr>
        <p:txBody>
          <a:bodyPr wrap="square" lIns="0" tIns="0" rIns="0" bIns="0" rtlCol="0" anchor="t"/>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Сегодня мы увидели, что возраст помогает понять, кто появился раньше, а кто позже. Если смотреть на дату рождения, сравнивать людей и события становится легко и точно.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2026-05-20T12:17:31Z</dcterms:created>
  <dcterms:modified xsi:type="dcterms:W3CDTF">2026-05-20T12:17:31Z</dcterms:modified>
</cp:coreProperties>
</file>