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jpeg"/><Relationship Id="rId7" Type="http://schemas.openxmlformats.org/officeDocument/2006/relationships/image" Target="../media/image-4-7.png"/><Relationship Id="rId8" Type="http://schemas.openxmlformats.org/officeDocument/2006/relationships/image" Target="../media/image-4-8.jpeg"/><Relationship Id="rId9" Type="http://schemas.openxmlformats.org/officeDocument/2006/relationships/image" Target="../media/image-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jpe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0914" y="373500"/>
            <a:ext cx="3791123" cy="4396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350" y="997175"/>
            <a:ext cx="4429200" cy="213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учебного сообщения: как он помогает учиться
</a:t>
            </a:r>
            <a:endParaRPr lang="en-US" sz="35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451625"/>
            <a:ext cx="4562700" cy="112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Ясный учебный язык помогает понимать, запоминать и пересказывать без ошибок.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73500"/>
            <a:ext cx="41256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39061"/>
            <a:ext cx="4170600" cy="283877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слышен учебный язык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4806000" y="1798800"/>
            <a:ext cx="3785400" cy="234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 звучит на уроках, в учебниках, памятках и ответах у доски, помогая точно объяснять правила и понятия.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73500"/>
            <a:ext cx="84240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словоупотребления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470850" y="2561537"/>
            <a:ext cx="1830300" cy="143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учебном сообщении лучше выбирать слово, которое точно называет предмет, признак или действие, а не заменять его общими и расплывчатыми выражениями.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77900" y="1899098"/>
            <a:ext cx="18162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Называем предмет точно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2594850" y="2561537"/>
            <a:ext cx="1830300" cy="143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понятий нужны специальные слова: существительное, глагол, подлежащее, корень, приставка. Термин сразу показывает, о чём идёт речь на уроке.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2601900" y="1899098"/>
            <a:ext cx="18162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Используем термины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4718850" y="2561537"/>
            <a:ext cx="1830300" cy="143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вроде «что-то» или «это самое» делают ответ неточным. Если можно назвать понятие прямо, лучше выбрать именно точную формулировку.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4725900" y="1899098"/>
            <a:ext cx="18162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Избегаем расплывчатости
</a:t>
            </a:r>
            <a:endParaRPr lang="en-US" sz="1300" dirty="0"/>
          </a:p>
        </p:txBody>
      </p:sp>
      <p:sp>
        <p:nvSpPr>
          <p:cNvPr id="16" name="Text 8"/>
          <p:cNvSpPr txBox="1"/>
          <p:nvPr/>
        </p:nvSpPr>
        <p:spPr>
          <a:xfrm>
            <a:off x="6842850" y="2561537"/>
            <a:ext cx="1830300" cy="143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точнее подобрано слово, тем легче понять правило, пересказать его своими словами и не исказить учебную мысль.
</a:t>
            </a:r>
            <a:endParaRPr lang="en-US" sz="1100" dirty="0"/>
          </a:p>
        </p:txBody>
      </p:sp>
      <p:sp>
        <p:nvSpPr>
          <p:cNvPr id="17" name="Text 9"/>
          <p:cNvSpPr txBox="1"/>
          <p:nvPr/>
        </p:nvSpPr>
        <p:spPr>
          <a:xfrm>
            <a:off x="6849900" y="1899098"/>
            <a:ext cx="18162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важнее лишних слов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964664"/>
            <a:ext cx="2700000" cy="165322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22000" y="964664"/>
            <a:ext cx="2700000" cy="165322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084000" y="964664"/>
            <a:ext cx="2700000" cy="1653223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373500"/>
            <a:ext cx="8424000" cy="5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Термины — слова, на которых держится тема
</a:t>
            </a:r>
            <a:endParaRPr lang="en-US" sz="2906" dirty="0"/>
          </a:p>
        </p:txBody>
      </p:sp>
      <p:sp>
        <p:nvSpPr>
          <p:cNvPr id="12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496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Слово, которое ведёт к правилу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ученик слышит слово «орфограмма», он сразу понимает, что речь идёт о написании, где нужно подумать и проверить себя. Термин помогает не путать учебное понятие с обычным словом и быстро выйти на нужное правило.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3358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имя большого понятия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теме русского языка термин «окончание» обозначает часть слова, которая изменяется. Одного точного слова достаточно, чтобы связать определение, пример и задание. Поэтому термины делают объяснение коротким и понятным.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6220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понятия и примера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рядом со словом «синоним» привести пары близких по смыслу слов, значение запоминается быстрее. Так термин перестаёт быть абстрактным и становится частью живого учебного объяснения, которое легко повторить.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216809"/>
            <a:ext cx="4791900" cy="25864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учебного сообщения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что в учебной речи главное — смысловая точность и ясная связь частей.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формулировки и логика важнее всего; эмоциональные слова занимают минимальное место.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распределение признаков учебного сообщения по школьной речевой практике
</a:t>
            </a:r>
            <a:endParaRPr lang="en-US" sz="1348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Логичность и последовательность мысли
</a:t>
            </a:r>
            <a:endParaRPr lang="en-US" sz="3138" dirty="0"/>
          </a:p>
        </p:txBody>
      </p:sp>
      <p:sp>
        <p:nvSpPr>
          <p:cNvPr id="10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2299349" y="3564050"/>
            <a:ext cx="2771700" cy="9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даётся правило или определение. На этом этапе важно не уходить в сторону и выстраивать мысль по порядку.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299349" y="3220375"/>
            <a:ext cx="27717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Объяснение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883074" y="1617600"/>
            <a:ext cx="2771700" cy="9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называется, о чём пойдёт речь. Это помогает слушателю сразу настроиться на нужную учебную задачу и понять направление ответа.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883074" y="1273925"/>
            <a:ext cx="27717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4110851" y="1617600"/>
            <a:ext cx="2771700" cy="9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объяснения приводится пример. Он показывает, как правило работает в конкретном слове, предложении или тексте.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4110851" y="1273925"/>
            <a:ext cx="27717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
</a:t>
            </a:r>
            <a:endParaRPr lang="en-US" sz="1200" dirty="0"/>
          </a:p>
        </p:txBody>
      </p:sp>
      <p:sp>
        <p:nvSpPr>
          <p:cNvPr id="17" name="Text 8"/>
          <p:cNvSpPr txBox="1"/>
          <p:nvPr/>
        </p:nvSpPr>
        <p:spPr>
          <a:xfrm>
            <a:off x="5525800" y="3564050"/>
            <a:ext cx="2771700" cy="9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звучит короткий итог. Он помогает закрепить главную мысль и связать все части сообщения в одно целое.
</a:t>
            </a:r>
            <a:endParaRPr lang="en-US" sz="1200" dirty="0"/>
          </a:p>
        </p:txBody>
      </p:sp>
      <p:sp>
        <p:nvSpPr>
          <p:cNvPr id="18" name="Text 9"/>
          <p:cNvSpPr txBox="1"/>
          <p:nvPr/>
        </p:nvSpPr>
        <p:spPr>
          <a:xfrm>
            <a:off x="5525800" y="3220375"/>
            <a:ext cx="27717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1024" y="1459625"/>
            <a:ext cx="8397352" cy="3065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73500"/>
            <a:ext cx="8424000" cy="52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строится учебное сообщение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96625"/>
            <a:ext cx="8424000" cy="3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ответа на уроке, пересказа параграфа и объяснения правила
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017425" y="1472550"/>
            <a:ext cx="3766500" cy="240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мысль в предложении помогает быстрее читать, слушать и запоминать правило без лишней перегрузки.
</a:t>
            </a:r>
            <a:endParaRPr lang="en-US" sz="1700" dirty="0"/>
          </a:p>
        </p:txBody>
      </p:sp>
      <p:sp>
        <p:nvSpPr>
          <p:cNvPr id="6" name="Text 2"/>
          <p:cNvSpPr txBox="1"/>
          <p:nvPr/>
        </p:nvSpPr>
        <p:spPr>
          <a:xfrm>
            <a:off x="1020400" y="1406350"/>
            <a:ext cx="3226500" cy="9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4700" dirty="0"/>
          </a:p>
        </p:txBody>
      </p:sp>
      <p:sp>
        <p:nvSpPr>
          <p:cNvPr id="7" name="Text 3"/>
          <p:cNvSpPr txBox="1"/>
          <p:nvPr/>
        </p:nvSpPr>
        <p:spPr>
          <a:xfrm>
            <a:off x="1020400" y="2470900"/>
            <a:ext cx="3226500" cy="1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мысль в предложении делает учебный текст легче для восприятия.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1020400" y="3647500"/>
            <a:ext cx="32265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за структурой учебных сообщений на уроках русского языка
</a:t>
            </a:r>
            <a:endParaRPr lang="en-US" sz="1119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724194"/>
            <a:ext cx="4791900" cy="1684212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речь и разговорная речь: основные различия
</a:t>
            </a:r>
            <a:endParaRPr lang="en-US" sz="2538" dirty="0"/>
          </a:p>
        </p:txBody>
      </p:sp>
      <p:sp>
        <p:nvSpPr>
          <p:cNvPr id="7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5041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 меняются цель, слова и тон в зависимости от ситуации общения.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504102" y="302239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речь точнее и строже по форме, а разговорная свободнее и эмоциональнее.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60000" y="4047325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речевая практика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Нейтральный тон учебного сообщения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359999" y="1899847"/>
            <a:ext cx="3951189" cy="7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учебном сообщении неуместны слова с сильной эмоцией и излишним восторгом. Спокойная оценка помогает сосредоточиться на смысле, а не на настроении говорящего.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63036" y="1514378"/>
            <a:ext cx="3948433" cy="32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резких оценок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359999" y="3268622"/>
            <a:ext cx="3951189" cy="7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Нейтральный тон делает ответ у доски уверенным и понятным. Он помогает говорить ровно, без лишних восклицаний и разговорных вставок.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363036" y="2883153"/>
            <a:ext cx="3948433" cy="32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Спокойная интонация
</a:t>
            </a:r>
            <a:endParaRPr lang="en-US" sz="1500" dirty="0"/>
          </a:p>
        </p:txBody>
      </p:sp>
      <p:sp>
        <p:nvSpPr>
          <p:cNvPr id="15" name="Text 6"/>
          <p:cNvSpPr txBox="1"/>
          <p:nvPr/>
        </p:nvSpPr>
        <p:spPr>
          <a:xfrm>
            <a:off x="4736323" y="1899847"/>
            <a:ext cx="3951189" cy="7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«интересный», «важный», «трудный», «значимый» передают смысл точнее, чем разговорные оценки. Они подходят для объяснения правила и не отвлекают от темы.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4739361" y="1514378"/>
            <a:ext cx="3948433" cy="32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Точнее вместо ярче
</a:t>
            </a:r>
            <a:endParaRPr lang="en-US" sz="1500" dirty="0"/>
          </a:p>
        </p:txBody>
      </p:sp>
      <p:sp>
        <p:nvSpPr>
          <p:cNvPr id="17" name="Text 8"/>
          <p:cNvSpPr txBox="1"/>
          <p:nvPr/>
        </p:nvSpPr>
        <p:spPr>
          <a:xfrm>
            <a:off x="4736323" y="3268622"/>
            <a:ext cx="3951189" cy="7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стиль уместен, когда нужно сообщить знание, пересказать параграф или объяснить правило. Он помогает звучать ясно и по-деловому.
</a:t>
            </a:r>
            <a:endParaRPr lang="en-US" sz="1200" dirty="0"/>
          </a:p>
        </p:txBody>
      </p:sp>
      <p:sp>
        <p:nvSpPr>
          <p:cNvPr id="18" name="Text 9"/>
          <p:cNvSpPr txBox="1"/>
          <p:nvPr/>
        </p:nvSpPr>
        <p:spPr>
          <a:xfrm>
            <a:off x="4739361" y="2883153"/>
            <a:ext cx="3948433" cy="32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Подходит для урока
</a:t>
            </a:r>
            <a:endParaRPr lang="en-US" sz="1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216809"/>
            <a:ext cx="4791900" cy="25864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языковые средства чаще всего используются
</a:t>
            </a:r>
            <a:endParaRPr lang="en-US" sz="2538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Термины называют точные понятия, а нейтральные слова делают объяснение спокойным и ясным.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работают нейтральная лексика и термины: именно они передают содержание. Связки и примеры поддерживают понимание, но не заменяют основную мысль.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модель языковых средств по материалам школьной речевой практики; доли условные, для иллюстрации
</a:t>
            </a:r>
            <a:endParaRPr lang="en-US" sz="132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964517"/>
            <a:ext cx="4129200" cy="18428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54800" y="964517"/>
            <a:ext cx="4129200" cy="184281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удачного учебного высказывания
</a:t>
            </a:r>
            <a:endParaRPr lang="en-US" sz="3138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2917800"/>
            <a:ext cx="4129200" cy="165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Точное определение без лишних слов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карточке крупно написано: «Корень слова — это общая часть родственных слов». Рядом стоят слова лес, лесной, лесник, перелесок. Такой пример сразу показывает, как правило связано с конкретными словами и почему оно помогает находить общую часть.
</a:t>
            </a:r>
            <a:endParaRPr lang="en-US" sz="1500" dirty="0"/>
          </a:p>
        </p:txBody>
      </p:sp>
      <p:sp>
        <p:nvSpPr>
          <p:cNvPr id="9" name="Text 2"/>
          <p:cNvSpPr txBox="1"/>
          <p:nvPr/>
        </p:nvSpPr>
        <p:spPr>
          <a:xfrm>
            <a:off x="4654800" y="2917800"/>
            <a:ext cx="4129200" cy="165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правило видно в действии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читает определение, а затем смотрит на ряд однокоренных слов. Он замечает общую часть и проверяет себя по образцу. Благодаря этому учебное высказывание становится не только правильным, но и наглядным для запоминания.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075900" y="373500"/>
            <a:ext cx="6708000" cy="5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Синтаксис учебного сообщения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2075900" y="1189177"/>
            <a:ext cx="6488700" cy="2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Простая основа мысли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075900" y="1453615"/>
            <a:ext cx="64887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учебное сообщение строится на простых предложениях, где одна мысль выражена ясно и без лишних отступлений. Это делает ответ удобным для чтения, слушания и пересказа.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2075900" y="3814127"/>
            <a:ext cx="6488700" cy="2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выводу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2075900" y="4078565"/>
            <a:ext cx="64887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сообщения обычно появляется краткий вывод. Его вводят словами итак, таким образом или поэтому, чтобы завершить объяснение и подчеркнуть главное правило.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2075900" y="2939144"/>
            <a:ext cx="6488700" cy="2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Перечисление и уточнение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2075900" y="3203582"/>
            <a:ext cx="64887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учебной речи часто нужны перечисления, уточнения и обобщения. Они позволяют назвать несколько признаков, не смешивая их, и сделать формулировку точной и полной.
</a:t>
            </a:r>
            <a:endParaRPr lang="en-US" sz="1000" dirty="0"/>
          </a:p>
        </p:txBody>
      </p:sp>
      <p:sp>
        <p:nvSpPr>
          <p:cNvPr id="17" name="Text 8"/>
          <p:cNvSpPr txBox="1"/>
          <p:nvPr/>
        </p:nvSpPr>
        <p:spPr>
          <a:xfrm>
            <a:off x="2075900" y="2064160"/>
            <a:ext cx="6488700" cy="2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частей текста
</a:t>
            </a:r>
            <a:endParaRPr lang="en-US" sz="1200" dirty="0"/>
          </a:p>
        </p:txBody>
      </p:sp>
      <p:sp>
        <p:nvSpPr>
          <p:cNvPr id="18" name="Text 9"/>
          <p:cNvSpPr txBox="1"/>
          <p:nvPr/>
        </p:nvSpPr>
        <p:spPr>
          <a:xfrm>
            <a:off x="2075900" y="2328599"/>
            <a:ext cx="64887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предложения помогают показать, как одно положение связано с другим. Союзы и слова-связки делают объяснение последовательным, поэтому слушатель легче понимает ход рассуждения.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216809"/>
            <a:ext cx="4791900" cy="25864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предложения помогают лучше понять текст
</a:t>
            </a:r>
            <a:endParaRPr lang="en-US" sz="2653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учебной речи особенно важны предложения, которые легко читать по порядку и быстро связывать между собой.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Повествовательные конструкции преобладают, потому что они лучше всего передают правило. Вопросы и восклицания полезны редко: они отвлекают от точного объяснения.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модель синтаксиса по материалам школьной речевой практики; доли условные, для иллюстрации
</a:t>
            </a:r>
            <a:endParaRPr lang="en-US" sz="134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992102"/>
            <a:ext cx="4791900" cy="103589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Средства связи в учебном тексте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слова-связки помогают выстроить объяснение по порядку и сделать вывод понятным.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Связки не просто соединяют фразы: они показывают логику рассуждения. Благодаря им учебное сообщение звучит цельно и последовательно.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речевая практика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914066" y="1294104"/>
            <a:ext cx="506250" cy="450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487000" y="1294104"/>
            <a:ext cx="450000" cy="45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86806" y="3084118"/>
            <a:ext cx="450000" cy="450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131907" y="3084118"/>
            <a:ext cx="450000" cy="4500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учебное сообщение помогает запоминать
</a:t>
            </a:r>
            <a:endParaRPr lang="en-US" sz="2903" dirty="0"/>
          </a:p>
        </p:txBody>
      </p:sp>
      <p:sp>
        <p:nvSpPr>
          <p:cNvPr id="13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14" name="Text 2"/>
          <p:cNvSpPr txBox="1"/>
          <p:nvPr/>
        </p:nvSpPr>
        <p:spPr>
          <a:xfrm>
            <a:off x="1883083" y="1823625"/>
            <a:ext cx="3214582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правило сформулировано коротко и точно, его легче удержать в памяти. Ясная формулировка сразу выделяет главное и не перегружает внимание лишними подробностями.
</a:t>
            </a:r>
            <a:endParaRPr lang="en-US" sz="1300" dirty="0"/>
          </a:p>
        </p:txBody>
      </p:sp>
      <p:sp>
        <p:nvSpPr>
          <p:cNvPr id="15" name="Text 3"/>
          <p:cNvSpPr txBox="1"/>
          <p:nvPr/>
        </p:nvSpPr>
        <p:spPr>
          <a:xfrm>
            <a:off x="2524977" y="1294250"/>
            <a:ext cx="2572878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Чёткое определение
</a:t>
            </a:r>
            <a:endParaRPr lang="en-US" sz="1300" dirty="0"/>
          </a:p>
        </p:txBody>
      </p:sp>
      <p:sp>
        <p:nvSpPr>
          <p:cNvPr id="16" name="Text 4"/>
          <p:cNvSpPr txBox="1"/>
          <p:nvPr/>
        </p:nvSpPr>
        <p:spPr>
          <a:xfrm>
            <a:off x="5427892" y="1823625"/>
            <a:ext cx="3214582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Важные термины повторяются в разных частях сообщения, чтобы понятие закрепилось. Такой повтор помогает не забыть главную мысль и быстрее восстановить её при ответе.
</a:t>
            </a:r>
            <a:endParaRPr lang="en-US" sz="1300" dirty="0"/>
          </a:p>
        </p:txBody>
      </p:sp>
      <p:sp>
        <p:nvSpPr>
          <p:cNvPr id="17" name="Text 5"/>
          <p:cNvSpPr txBox="1"/>
          <p:nvPr/>
        </p:nvSpPr>
        <p:spPr>
          <a:xfrm>
            <a:off x="6069786" y="1294250"/>
            <a:ext cx="2572878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 ключевых слов
</a:t>
            </a:r>
            <a:endParaRPr lang="en-US" sz="1300" dirty="0"/>
          </a:p>
        </p:txBody>
      </p:sp>
      <p:sp>
        <p:nvSpPr>
          <p:cNvPr id="18" name="Text 6"/>
          <p:cNvSpPr txBox="1"/>
          <p:nvPr/>
        </p:nvSpPr>
        <p:spPr>
          <a:xfrm>
            <a:off x="527698" y="3613640"/>
            <a:ext cx="3214582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превращает абстрактное правило в понятную ситуацию. Если ученик видит, как термин работает на конкретных словах, ему проще понять и пересказать материал.
</a:t>
            </a:r>
            <a:endParaRPr lang="en-US" sz="1300" dirty="0"/>
          </a:p>
        </p:txBody>
      </p:sp>
      <p:sp>
        <p:nvSpPr>
          <p:cNvPr id="19" name="Text 7"/>
          <p:cNvSpPr txBox="1"/>
          <p:nvPr/>
        </p:nvSpPr>
        <p:spPr>
          <a:xfrm>
            <a:off x="1169592" y="3084265"/>
            <a:ext cx="2572878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рядом с правилом
</a:t>
            </a:r>
            <a:endParaRPr lang="en-US" sz="1300" dirty="0"/>
          </a:p>
        </p:txBody>
      </p:sp>
      <p:sp>
        <p:nvSpPr>
          <p:cNvPr id="20" name="Text 8"/>
          <p:cNvSpPr txBox="1"/>
          <p:nvPr/>
        </p:nvSpPr>
        <p:spPr>
          <a:xfrm>
            <a:off x="4072507" y="3613640"/>
            <a:ext cx="3214582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сообщения краткий вывод связывает все части в одно целое. Он помогает ещё раз назвать главное и завершить объяснение без лишних слов.
</a:t>
            </a:r>
            <a:endParaRPr lang="en-US" sz="1300" dirty="0"/>
          </a:p>
        </p:txBody>
      </p:sp>
      <p:sp>
        <p:nvSpPr>
          <p:cNvPr id="21" name="Text 9"/>
          <p:cNvSpPr txBox="1"/>
          <p:nvPr/>
        </p:nvSpPr>
        <p:spPr>
          <a:xfrm>
            <a:off x="4714401" y="3084265"/>
            <a:ext cx="2572878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вывод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1024" y="1459625"/>
            <a:ext cx="8397352" cy="3065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73500"/>
            <a:ext cx="8424000" cy="52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понятности учебного сообщения
</a:t>
            </a:r>
            <a:endParaRPr lang="en-US" sz="3084" dirty="0"/>
          </a:p>
        </p:txBody>
      </p:sp>
      <p:sp>
        <p:nvSpPr>
          <p:cNvPr id="6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96625"/>
            <a:ext cx="8424000" cy="3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помогает быстро оценить, готов ли текст для ответа, пересказа или объяснения правила.
</a:t>
            </a:r>
            <a:endParaRPr lang="en-US" sz="158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 учебной речи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620250" y="1843675"/>
            <a:ext cx="3783600" cy="8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вместо точного термина используются неопределённые слова, смысл размывается. Учебное сообщение должно называть предмет, признак или действие точно, а не приблизительно.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20269" y="1346575"/>
            <a:ext cx="37836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общие слова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5000375" y="1843675"/>
            <a:ext cx="3783600" cy="8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Длинные повторения делают текст тяжёлым и утомительным. В учебной речи лучше оставлять только те слова, которые действительно помогают понять правило или вывод.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000394" y="1346575"/>
            <a:ext cx="37836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Лишние повторы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620250" y="3496075"/>
            <a:ext cx="3783600" cy="8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Разговорные слова и книжные формулы не стоит смешивать без необходимости. Когда стиль неровный, сообщение звучит небрежно и хуже подходит для учебного ответа.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620269" y="2998975"/>
            <a:ext cx="37836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стилей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5000375" y="3496075"/>
            <a:ext cx="3783600" cy="8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Неполное объяснение трудно понять и пересказать. Если не названы главные признаки понятия или не приведён пример, правило остаётся абстрактным и быстро забывается.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5000394" y="2998975"/>
            <a:ext cx="37836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примера или определения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60000" y="1100807"/>
            <a:ext cx="3614400" cy="3434386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075900" y="373500"/>
            <a:ext cx="6708000" cy="5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Итоговая модель учебного сообщения
</a:t>
            </a:r>
            <a:endParaRPr lang="en-US" sz="2738" dirty="0"/>
          </a:p>
        </p:txBody>
      </p:sp>
      <p:sp>
        <p:nvSpPr>
          <p:cNvPr id="11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4508100" y="1189175"/>
            <a:ext cx="4142205" cy="2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4508100" y="1453608"/>
            <a:ext cx="4142205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основе сообщения лежат точные слова и термины. Они называют понятия без расплывчатости и помогают сразу понять, о чём идёт речь.
</a:t>
            </a:r>
            <a:endParaRPr lang="en-US" sz="800" dirty="0"/>
          </a:p>
        </p:txBody>
      </p:sp>
      <p:sp>
        <p:nvSpPr>
          <p:cNvPr id="14" name="Text 4"/>
          <p:cNvSpPr txBox="1"/>
          <p:nvPr/>
        </p:nvSpPr>
        <p:spPr>
          <a:xfrm>
            <a:off x="4508100" y="3814125"/>
            <a:ext cx="4142205" cy="2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4508100" y="4078558"/>
            <a:ext cx="4142205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подтверждает правило и делает его наглядным. Когда к определению добавляется конкретное слово или ситуация, материал запоминается быстрее и становится понятнее.
</a:t>
            </a:r>
            <a:endParaRPr lang="en-US" sz="800" dirty="0"/>
          </a:p>
        </p:txBody>
      </p:sp>
      <p:sp>
        <p:nvSpPr>
          <p:cNvPr id="16" name="Text 6"/>
          <p:cNvSpPr txBox="1"/>
          <p:nvPr/>
        </p:nvSpPr>
        <p:spPr>
          <a:xfrm>
            <a:off x="4508100" y="2939142"/>
            <a:ext cx="4142205" cy="2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4508100" y="3203574"/>
            <a:ext cx="4142205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Переходы между частями текста показывают логику объяснения. Слова сначала, поэтому, например и итак помогают увидеть порядок рассуждения и связать предложения между собой.
</a:t>
            </a:r>
            <a:endParaRPr lang="en-US" sz="800" dirty="0"/>
          </a:p>
        </p:txBody>
      </p:sp>
      <p:sp>
        <p:nvSpPr>
          <p:cNvPr id="18" name="Text 8"/>
          <p:cNvSpPr txBox="1"/>
          <p:nvPr/>
        </p:nvSpPr>
        <p:spPr>
          <a:xfrm>
            <a:off x="4508100" y="2064158"/>
            <a:ext cx="4142205" cy="2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Мысль
</a:t>
            </a:r>
            <a:endParaRPr lang="en-US" sz="1100" dirty="0"/>
          </a:p>
        </p:txBody>
      </p:sp>
      <p:sp>
        <p:nvSpPr>
          <p:cNvPr id="19" name="Text 9"/>
          <p:cNvSpPr txBox="1"/>
          <p:nvPr/>
        </p:nvSpPr>
        <p:spPr>
          <a:xfrm>
            <a:off x="4508100" y="2328591"/>
            <a:ext cx="4142205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часть текста должна выражать одну ясную мысль. Так сообщение легче воспринимать, потому что слушатель не теряет главное среди лишних подробностей.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2683" y="1537200"/>
            <a:ext cx="7278900" cy="159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Ясность — главный признак учебной речи
</a:t>
            </a:r>
            <a:endParaRPr lang="en-US" sz="3500" dirty="0"/>
          </a:p>
        </p:txBody>
      </p:sp>
      <p:sp>
        <p:nvSpPr>
          <p:cNvPr id="5" name="Text 1"/>
          <p:cNvSpPr txBox="1"/>
          <p:nvPr/>
        </p:nvSpPr>
        <p:spPr>
          <a:xfrm>
            <a:off x="562675" y="3451625"/>
            <a:ext cx="4125600" cy="11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учебного сообщения ценен своей точностью, логикой и сдержанностью. Он помогает не просто говорить о правиле, а действительно понимать его, запоминать и уверенно применять.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2026-05-28T08:10:01Z</dcterms:created>
  <dcterms:modified xsi:type="dcterms:W3CDTF">2026-05-28T08:10:01Z</dcterms:modified>
</cp:coreProperties>
</file>