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image" Target="../media/image-7-8.png"/><Relationship Id="rId9" Type="http://schemas.openxmlformats.org/officeDocument/2006/relationships/slideLayout" Target="../slideLayouts/slideLayout1.xml"/><Relationship Id="rId10"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slideLayout" Target="../slideLayouts/slideLayout1.xml"/><Relationship Id="rId7"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jpe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slideLayout" Target="../slideLayouts/slideLayout1.xml"/><Relationship Id="rId6"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jpe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slideLayout" Target="../slideLayouts/slideLayout1.xml"/><Relationship Id="rId7"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jpe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slideLayout" Target="../slideLayouts/slideLayout1.xml"/><Relationship Id="rId6"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slideLayout" Target="../slideLayouts/slideLayout1.xml"/><Relationship Id="rId8"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5" y="2729242"/>
            <a:ext cx="9144000" cy="241101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376250" y="476538"/>
            <a:ext cx="6391500" cy="979800"/>
          </a:xfrm>
          <a:prstGeom prst="rect">
            <a:avLst/>
          </a:prstGeom>
          <a:noFill/>
          <a:ln/>
        </p:spPr>
        <p:txBody>
          <a:bodyPr wrap="square" lIns="0" tIns="0" rIns="0" bIns="0" rtlCol="0" anchor="ctr"/>
          <a:lstStyle/>
          <a:p>
            <a:pPr algn="ctr" indent="0" marL="0">
              <a:lnSpc>
                <a:spcPct val="100000"/>
              </a:lnSpc>
              <a:buNone/>
            </a:pPr>
            <a:r>
              <a:rPr lang="en-US" sz="3212" b="1" dirty="0">
                <a:solidFill>
                  <a:srgbClr val="660000"/>
                </a:solidFill>
                <a:latin typeface="Arial" pitchFamily="34" charset="0"/>
                <a:ea typeface="Arial" pitchFamily="34" charset="-122"/>
                <a:cs typeface="Arial" pitchFamily="34" charset="-120"/>
              </a:rPr>
              <a:t>Как живые организмы запасают энергию Солнца
</a:t>
            </a:r>
            <a:endParaRPr lang="en-US" sz="3212" dirty="0"/>
          </a:p>
        </p:txBody>
      </p:sp>
      <p:sp>
        <p:nvSpPr>
          <p:cNvPr id="5" name="Text 1"/>
          <p:cNvSpPr txBox="1"/>
          <p:nvPr/>
        </p:nvSpPr>
        <p:spPr>
          <a:xfrm>
            <a:off x="2948850" y="180001"/>
            <a:ext cx="3246300" cy="192600"/>
          </a:xfrm>
          <a:prstGeom prst="rect">
            <a:avLst/>
          </a:prstGeom>
          <a:noFill/>
          <a:ln/>
        </p:spPr>
        <p:txBody>
          <a:bodyPr wrap="square" lIns="0" tIns="0" rIns="0" bIns="0" rtlCol="0" anchor="ctr"/>
          <a:lstStyle/>
          <a:p>
            <a:pPr algn="ctr" indent="0" marL="0">
              <a:lnSpc>
                <a:spcPct val="115000"/>
              </a:lnSpc>
              <a:buNone/>
            </a:pPr>
            <a:r>
              <a:rPr lang="en-US" sz="746" dirty="0">
                <a:solidFill>
                  <a:srgbClr val="660000"/>
                </a:solidFill>
                <a:latin typeface="Arial" pitchFamily="34" charset="0"/>
                <a:ea typeface="Arial" pitchFamily="34" charset="-122"/>
                <a:cs typeface="Arial" pitchFamily="34" charset="-120"/>
              </a:rPr>
              <a:t>
</a:t>
            </a:r>
            <a:endParaRPr lang="en-US" sz="746" dirty="0"/>
          </a:p>
        </p:txBody>
      </p:sp>
      <p:sp>
        <p:nvSpPr>
          <p:cNvPr id="6" name="Text 2"/>
          <p:cNvSpPr txBox="1"/>
          <p:nvPr/>
        </p:nvSpPr>
        <p:spPr>
          <a:xfrm>
            <a:off x="2425500" y="1560299"/>
            <a:ext cx="4293000" cy="979800"/>
          </a:xfrm>
          <a:prstGeom prst="rect">
            <a:avLst/>
          </a:prstGeom>
          <a:noFill/>
          <a:ln/>
        </p:spPr>
        <p:txBody>
          <a:bodyPr wrap="square" lIns="0" tIns="0" rIns="0" bIns="0" rtlCol="0" anchor="ctr"/>
          <a:lstStyle/>
          <a:p>
            <a:pPr algn="ctr" indent="0" marL="0">
              <a:lnSpc>
                <a:spcPct val="115000"/>
              </a:lnSpc>
              <a:buNone/>
            </a:pPr>
            <a:r>
              <a:rPr lang="en-US" sz="986" dirty="0">
                <a:solidFill>
                  <a:srgbClr val="660000"/>
                </a:solidFill>
                <a:latin typeface="Arial" pitchFamily="34" charset="0"/>
                <a:ea typeface="Arial" pitchFamily="34" charset="-122"/>
                <a:cs typeface="Arial" pitchFamily="34" charset="-120"/>
              </a:rPr>
              <a:t>Солнце помогает растениям создавать пищу и питать весь живой мир.
</a:t>
            </a:r>
            <a:endParaRPr lang="en-US" sz="98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691108" y="0"/>
            <a:ext cx="4450333"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4455300" cy="9798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Почему растения — главный источник пищи
</a:t>
            </a:r>
            <a:endParaRPr lang="en-US" sz="2412" dirty="0"/>
          </a:p>
        </p:txBody>
      </p:sp>
      <p:sp>
        <p:nvSpPr>
          <p:cNvPr id="5" name="Text 1"/>
          <p:cNvSpPr txBox="1"/>
          <p:nvPr/>
        </p:nvSpPr>
        <p:spPr>
          <a:xfrm>
            <a:off x="180000" y="2525725"/>
            <a:ext cx="3866100" cy="1039500"/>
          </a:xfrm>
          <a:prstGeom prst="rect">
            <a:avLst/>
          </a:prstGeom>
          <a:noFill/>
          <a:ln/>
        </p:spPr>
        <p:txBody>
          <a:bodyPr wrap="square" lIns="0" tIns="0" rIns="0" bIns="0" rtlCol="0" anchor="ctr"/>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Без солнечного света растения не смогли бы делать запас питательных веществ. В листьях идёт фотосинтез, для которого нужны вода, углекислый газ, свет и хлорофилл.
</a:t>
            </a:r>
            <a:endParaRPr lang="en-US" sz="1100" dirty="0"/>
          </a:p>
        </p:txBody>
      </p:sp>
      <p:sp>
        <p:nvSpPr>
          <p:cNvPr id="6" name="Text 2"/>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40320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Кто умеет запасать солнечную энергию
</a:t>
            </a:r>
            <a:endParaRPr lang="en-US" sz="2212" dirty="0"/>
          </a:p>
        </p:txBody>
      </p:sp>
      <p:sp>
        <p:nvSpPr>
          <p:cNvPr id="9"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3</a:t>
            </a:r>
            <a:endParaRPr lang="en-US" sz="800" dirty="0"/>
          </a:p>
        </p:txBody>
      </p:sp>
      <p:sp>
        <p:nvSpPr>
          <p:cNvPr id="10" name="Text 2"/>
          <p:cNvSpPr txBox="1"/>
          <p:nvPr/>
        </p:nvSpPr>
        <p:spPr>
          <a:xfrm>
            <a:off x="180000" y="1411160"/>
            <a:ext cx="3950400" cy="752700"/>
          </a:xfrm>
          <a:prstGeom prst="rect">
            <a:avLst/>
          </a:prstGeom>
          <a:noFill/>
          <a:ln/>
        </p:spPr>
        <p:txBody>
          <a:bodyPr wrap="square" lIns="0" tIns="0" rIns="0" bIns="0" rtlCol="0" anchor="ctr"/>
          <a:lstStyle/>
          <a:p>
            <a:pPr algn="l" indent="0" marL="0">
              <a:lnSpc>
                <a:spcPct val="115000"/>
              </a:lnSpc>
              <a:buNone/>
            </a:pPr>
            <a:r>
              <a:rPr lang="en-US" sz="1188" dirty="0">
                <a:solidFill>
                  <a:srgbClr val="660000"/>
                </a:solidFill>
                <a:latin typeface="Arial" pitchFamily="34" charset="0"/>
                <a:ea typeface="Arial" pitchFamily="34" charset="-122"/>
                <a:cs typeface="Arial" pitchFamily="34" charset="-120"/>
              </a:rPr>
              <a:t>Зелёные растения
</a:t>
            </a:r>
            <a:pPr algn="l" indent="0" marL="0">
              <a:lnSpc>
                <a:spcPct val="115000"/>
              </a:lnSpc>
              <a:buNone/>
            </a:pPr>
            <a:r>
              <a:rPr lang="en-US" sz="693"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89" dirty="0">
                <a:solidFill>
                  <a:srgbClr val="660000"/>
                </a:solidFill>
                <a:latin typeface="Arial" pitchFamily="34" charset="0"/>
                <a:ea typeface="Arial" pitchFamily="34" charset="-122"/>
                <a:cs typeface="Arial" pitchFamily="34" charset="-120"/>
              </a:rPr>
              <a:t>Именно они чаще всего первыми накапливают энергию Солнца. Листья создают пищу, а затем растение использует её для роста, цветения и образования плодов.
</a:t>
            </a:r>
            <a:endParaRPr lang="en-US" sz="1188" dirty="0"/>
          </a:p>
        </p:txBody>
      </p:sp>
      <p:sp>
        <p:nvSpPr>
          <p:cNvPr id="11" name="Text 3"/>
          <p:cNvSpPr txBox="1"/>
          <p:nvPr/>
        </p:nvSpPr>
        <p:spPr>
          <a:xfrm>
            <a:off x="180000" y="2260002"/>
            <a:ext cx="3950400" cy="732000"/>
          </a:xfrm>
          <a:prstGeom prst="rect">
            <a:avLst/>
          </a:prstGeom>
          <a:noFill/>
          <a:ln/>
        </p:spPr>
        <p:txBody>
          <a:bodyPr wrap="square" lIns="0" tIns="0" rIns="0" bIns="0" rtlCol="0" anchor="ctr"/>
          <a:lstStyle/>
          <a:p>
            <a:pPr algn="l" indent="0" marL="0">
              <a:lnSpc>
                <a:spcPct val="115000"/>
              </a:lnSpc>
              <a:buNone/>
            </a:pPr>
            <a:r>
              <a:rPr lang="en-US" sz="1155" dirty="0">
                <a:solidFill>
                  <a:srgbClr val="660000"/>
                </a:solidFill>
                <a:latin typeface="Arial" pitchFamily="34" charset="0"/>
                <a:ea typeface="Arial" pitchFamily="34" charset="-122"/>
                <a:cs typeface="Arial" pitchFamily="34" charset="-120"/>
              </a:rPr>
              <a:t>Водоросли
</a:t>
            </a:r>
            <a:pPr algn="l" indent="0" marL="0">
              <a:lnSpc>
                <a:spcPct val="115000"/>
              </a:lnSpc>
              <a:buNone/>
            </a:pPr>
            <a:r>
              <a:rPr lang="en-US" sz="67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660000"/>
                </a:solidFill>
                <a:latin typeface="Arial" pitchFamily="34" charset="0"/>
                <a:ea typeface="Arial" pitchFamily="34" charset="-122"/>
                <a:cs typeface="Arial" pitchFamily="34" charset="-120"/>
              </a:rPr>
              <a:t>Эти живые организмы тоже умеют делать фотосинтез. Они живут в воде и помогают создавать пищу и кислород, особенно в морях, реках и озёрах.
</a:t>
            </a:r>
            <a:endParaRPr lang="en-US" sz="1155" dirty="0"/>
          </a:p>
        </p:txBody>
      </p:sp>
      <p:sp>
        <p:nvSpPr>
          <p:cNvPr id="12" name="Text 4"/>
          <p:cNvSpPr txBox="1"/>
          <p:nvPr/>
        </p:nvSpPr>
        <p:spPr>
          <a:xfrm>
            <a:off x="180000" y="3087922"/>
            <a:ext cx="3950400" cy="732000"/>
          </a:xfrm>
          <a:prstGeom prst="rect">
            <a:avLst/>
          </a:prstGeom>
          <a:noFill/>
          <a:ln/>
        </p:spPr>
        <p:txBody>
          <a:bodyPr wrap="square" lIns="0" tIns="0" rIns="0" bIns="0" rtlCol="0" anchor="ctr"/>
          <a:lstStyle/>
          <a:p>
            <a:pPr algn="l" indent="0" marL="0">
              <a:lnSpc>
                <a:spcPct val="115000"/>
              </a:lnSpc>
              <a:buNone/>
            </a:pPr>
            <a:r>
              <a:rPr lang="en-US" sz="1155" dirty="0">
                <a:solidFill>
                  <a:srgbClr val="660000"/>
                </a:solidFill>
                <a:latin typeface="Arial" pitchFamily="34" charset="0"/>
                <a:ea typeface="Arial" pitchFamily="34" charset="-122"/>
                <a:cs typeface="Arial" pitchFamily="34" charset="-120"/>
              </a:rPr>
              <a:t>Цианобактерии
</a:t>
            </a:r>
            <a:pPr algn="l" indent="0" marL="0">
              <a:lnSpc>
                <a:spcPct val="115000"/>
              </a:lnSpc>
              <a:buNone/>
            </a:pPr>
            <a:r>
              <a:rPr lang="en-US" sz="67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660000"/>
                </a:solidFill>
                <a:latin typeface="Arial" pitchFamily="34" charset="0"/>
                <a:ea typeface="Arial" pitchFamily="34" charset="-122"/>
                <a:cs typeface="Arial" pitchFamily="34" charset="-120"/>
              </a:rPr>
              <a:t>Хотя они очень маленькие, цианобактерии тоже способны запасать солнечную энергию. Это древние организмы, которые участвуют в жизни водоёмов и цепях питания.
</a:t>
            </a:r>
            <a:endParaRPr lang="en-US" sz="1155" dirty="0"/>
          </a:p>
        </p:txBody>
      </p:sp>
      <p:sp>
        <p:nvSpPr>
          <p:cNvPr id="13" name="Text 5"/>
          <p:cNvSpPr txBox="1"/>
          <p:nvPr/>
        </p:nvSpPr>
        <p:spPr>
          <a:xfrm>
            <a:off x="180000" y="3915854"/>
            <a:ext cx="3950400" cy="732000"/>
          </a:xfrm>
          <a:prstGeom prst="rect">
            <a:avLst/>
          </a:prstGeom>
          <a:noFill/>
          <a:ln/>
        </p:spPr>
        <p:txBody>
          <a:bodyPr wrap="square" lIns="0" tIns="0" rIns="0" bIns="0" rtlCol="0" anchor="ctr"/>
          <a:lstStyle/>
          <a:p>
            <a:pPr algn="l" indent="0" marL="0">
              <a:lnSpc>
                <a:spcPct val="115000"/>
              </a:lnSpc>
              <a:buNone/>
            </a:pPr>
            <a:r>
              <a:rPr lang="en-US" sz="1155" dirty="0">
                <a:solidFill>
                  <a:srgbClr val="660000"/>
                </a:solidFill>
                <a:latin typeface="Arial" pitchFamily="34" charset="0"/>
                <a:ea typeface="Arial" pitchFamily="34" charset="-122"/>
                <a:cs typeface="Arial" pitchFamily="34" charset="-120"/>
              </a:rPr>
              <a:t>Автотрофы
</a:t>
            </a:r>
            <a:pPr algn="l" indent="0" marL="0">
              <a:lnSpc>
                <a:spcPct val="115000"/>
              </a:lnSpc>
              <a:buNone/>
            </a:pPr>
            <a:r>
              <a:rPr lang="en-US" sz="67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660000"/>
                </a:solidFill>
                <a:latin typeface="Arial" pitchFamily="34" charset="0"/>
                <a:ea typeface="Arial" pitchFamily="34" charset="-122"/>
                <a:cs typeface="Arial" pitchFamily="34" charset="-120"/>
              </a:rPr>
              <a:t>Так называют организмы, которые сами создают себе пищу из простых веществ. Большинство животных так не умеют и зависят от растений или других организмов.
</a:t>
            </a:r>
            <a:endParaRPr lang="en-US" sz="1155"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99" y="0"/>
            <a:ext cx="3546202"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744500" y="180000"/>
            <a:ext cx="5219400" cy="9798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Лист — маленькая солнечная фабрика
</a:t>
            </a:r>
            <a:endParaRPr lang="en-US" sz="2412" dirty="0"/>
          </a:p>
        </p:txBody>
      </p:sp>
      <p:sp>
        <p:nvSpPr>
          <p:cNvPr id="10"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11" name="Text 2"/>
          <p:cNvSpPr txBox="1"/>
          <p:nvPr/>
        </p:nvSpPr>
        <p:spPr>
          <a:xfrm>
            <a:off x="3744500" y="1338425"/>
            <a:ext cx="4216500" cy="772200"/>
          </a:xfrm>
          <a:prstGeom prst="rect">
            <a:avLst/>
          </a:prstGeom>
          <a:noFill/>
          <a:ln/>
        </p:spPr>
        <p:txBody>
          <a:bodyPr wrap="square" lIns="0" tIns="0" rIns="0" bIns="0" rtlCol="0" anchor="ctr"/>
          <a:lstStyle/>
          <a:p>
            <a:pPr algn="l" indent="0" marL="0">
              <a:lnSpc>
                <a:spcPct val="115000"/>
              </a:lnSpc>
              <a:buNone/>
            </a:pPr>
            <a:r>
              <a:rPr lang="en-US" sz="1248" dirty="0">
                <a:solidFill>
                  <a:srgbClr val="660000"/>
                </a:solidFill>
                <a:latin typeface="Arial" pitchFamily="34" charset="0"/>
                <a:ea typeface="Arial" pitchFamily="34" charset="-122"/>
                <a:cs typeface="Arial" pitchFamily="34" charset="-120"/>
              </a:rPr>
              <a:t>Хлоропласты внутри листа
</a:t>
            </a:r>
            <a:pPr algn="l" indent="0" marL="0">
              <a:lnSpc>
                <a:spcPct val="115000"/>
              </a:lnSpc>
              <a:buNone/>
            </a:pPr>
            <a:r>
              <a:rPr lang="en-US" sz="368"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4" dirty="0">
                <a:solidFill>
                  <a:srgbClr val="660000"/>
                </a:solidFill>
                <a:latin typeface="Arial" pitchFamily="34" charset="0"/>
                <a:ea typeface="Arial" pitchFamily="34" charset="-122"/>
                <a:cs typeface="Arial" pitchFamily="34" charset="-120"/>
              </a:rPr>
              <a:t>В клетках листа есть крошечные зелёные части — хлоропласты. Именно там происходит главная работа: свет превращается в энергию, которую растение может сохранить.
</a:t>
            </a:r>
            <a:endParaRPr lang="en-US" sz="1248" dirty="0"/>
          </a:p>
        </p:txBody>
      </p:sp>
      <p:sp>
        <p:nvSpPr>
          <p:cNvPr id="12" name="Text 3"/>
          <p:cNvSpPr txBox="1"/>
          <p:nvPr/>
        </p:nvSpPr>
        <p:spPr>
          <a:xfrm>
            <a:off x="3744513" y="2215126"/>
            <a:ext cx="4216500" cy="772200"/>
          </a:xfrm>
          <a:prstGeom prst="rect">
            <a:avLst/>
          </a:prstGeom>
          <a:noFill/>
          <a:ln/>
        </p:spPr>
        <p:txBody>
          <a:bodyPr wrap="square" lIns="0" tIns="0" rIns="0" bIns="0" rtlCol="0" anchor="ctr"/>
          <a:lstStyle/>
          <a:p>
            <a:pPr algn="l" indent="0" marL="0">
              <a:lnSpc>
                <a:spcPct val="115000"/>
              </a:lnSpc>
              <a:buNone/>
            </a:pPr>
            <a:r>
              <a:rPr lang="en-US" sz="1242" dirty="0">
                <a:solidFill>
                  <a:srgbClr val="660000"/>
                </a:solidFill>
                <a:latin typeface="Arial" pitchFamily="34" charset="0"/>
                <a:ea typeface="Arial" pitchFamily="34" charset="-122"/>
                <a:cs typeface="Arial" pitchFamily="34" charset="-120"/>
              </a:rPr>
              <a:t>Хлорофилл ловит свет
</a:t>
            </a:r>
            <a:pPr algn="l" indent="0" marL="0">
              <a:lnSpc>
                <a:spcPct val="115000"/>
              </a:lnSpc>
              <a:buNone/>
            </a:pPr>
            <a:r>
              <a:rPr lang="en-US" sz="366"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38" dirty="0">
                <a:solidFill>
                  <a:srgbClr val="660000"/>
                </a:solidFill>
                <a:latin typeface="Arial" pitchFamily="34" charset="0"/>
                <a:ea typeface="Arial" pitchFamily="34" charset="-122"/>
                <a:cs typeface="Arial" pitchFamily="34" charset="-120"/>
              </a:rPr>
              <a:t>В хлоропластах находится хлорофилл. Он улавливает солнечные лучи и помогает использовать их энергию. Благодаря этому лист работает как настоящая мини-фабрика.
</a:t>
            </a:r>
            <a:endParaRPr lang="en-US" sz="1242" dirty="0"/>
          </a:p>
        </p:txBody>
      </p:sp>
      <p:sp>
        <p:nvSpPr>
          <p:cNvPr id="13" name="Text 4"/>
          <p:cNvSpPr txBox="1"/>
          <p:nvPr/>
        </p:nvSpPr>
        <p:spPr>
          <a:xfrm>
            <a:off x="3744513" y="3091829"/>
            <a:ext cx="4216500" cy="772200"/>
          </a:xfrm>
          <a:prstGeom prst="rect">
            <a:avLst/>
          </a:prstGeom>
          <a:noFill/>
          <a:ln/>
        </p:spPr>
        <p:txBody>
          <a:bodyPr wrap="square" lIns="0" tIns="0" rIns="0" bIns="0" rtlCol="0" anchor="ctr"/>
          <a:lstStyle/>
          <a:p>
            <a:pPr algn="l" indent="0" marL="0">
              <a:lnSpc>
                <a:spcPct val="115000"/>
              </a:lnSpc>
              <a:buNone/>
            </a:pPr>
            <a:r>
              <a:rPr lang="en-US" sz="1258" dirty="0">
                <a:solidFill>
                  <a:srgbClr val="660000"/>
                </a:solidFill>
                <a:latin typeface="Arial" pitchFamily="34" charset="0"/>
                <a:ea typeface="Arial" pitchFamily="34" charset="-122"/>
                <a:cs typeface="Arial" pitchFamily="34" charset="-120"/>
              </a:rPr>
              <a:t>Устьица для газа
</a:t>
            </a:r>
            <a:pPr algn="l" indent="0" marL="0">
              <a:lnSpc>
                <a:spcPct val="115000"/>
              </a:lnSpc>
              <a:buNone/>
            </a:pPr>
            <a:r>
              <a:rPr lang="en-US" sz="371"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53" dirty="0">
                <a:solidFill>
                  <a:srgbClr val="660000"/>
                </a:solidFill>
                <a:latin typeface="Arial" pitchFamily="34" charset="0"/>
                <a:ea typeface="Arial" pitchFamily="34" charset="-122"/>
                <a:cs typeface="Arial" pitchFamily="34" charset="-120"/>
              </a:rPr>
              <a:t>Через маленькие отверстия на листе, устьица, внутрь входит углекислый газ. Без него растение не смогло бы построить питательные вещества и запасать энергию.
</a:t>
            </a:r>
            <a:endParaRPr lang="en-US" sz="1258" dirty="0"/>
          </a:p>
        </p:txBody>
      </p:sp>
      <p:sp>
        <p:nvSpPr>
          <p:cNvPr id="14" name="Text 5"/>
          <p:cNvSpPr txBox="1"/>
          <p:nvPr/>
        </p:nvSpPr>
        <p:spPr>
          <a:xfrm>
            <a:off x="3744513" y="3968543"/>
            <a:ext cx="4216500" cy="772200"/>
          </a:xfrm>
          <a:prstGeom prst="rect">
            <a:avLst/>
          </a:prstGeom>
          <a:noFill/>
          <a:ln/>
        </p:spPr>
        <p:txBody>
          <a:bodyPr wrap="square" lIns="0" tIns="0" rIns="0" bIns="0" rtlCol="0" anchor="ctr"/>
          <a:lstStyle/>
          <a:p>
            <a:pPr algn="l" indent="0" marL="0">
              <a:lnSpc>
                <a:spcPct val="115000"/>
              </a:lnSpc>
              <a:buNone/>
            </a:pPr>
            <a:r>
              <a:rPr lang="en-US" sz="1258" dirty="0">
                <a:solidFill>
                  <a:srgbClr val="660000"/>
                </a:solidFill>
                <a:latin typeface="Arial" pitchFamily="34" charset="0"/>
                <a:ea typeface="Arial" pitchFamily="34" charset="-122"/>
                <a:cs typeface="Arial" pitchFamily="34" charset="-120"/>
              </a:rPr>
              <a:t>Вода приходит из корней
</a:t>
            </a:r>
            <a:pPr algn="l" indent="0" marL="0">
              <a:lnSpc>
                <a:spcPct val="115000"/>
              </a:lnSpc>
              <a:buNone/>
            </a:pPr>
            <a:r>
              <a:rPr lang="en-US" sz="371"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53" dirty="0">
                <a:solidFill>
                  <a:srgbClr val="660000"/>
                </a:solidFill>
                <a:latin typeface="Arial" pitchFamily="34" charset="0"/>
                <a:ea typeface="Arial" pitchFamily="34" charset="-122"/>
                <a:cs typeface="Arial" pitchFamily="34" charset="-120"/>
              </a:rPr>
              <a:t>Вода поднимается от корней по стеблю к листьям. Там она встречается со светом и углекислым газом, и внутри клетки начинается создание пищи.
</a:t>
            </a:r>
            <a:endParaRPr lang="en-US" sz="1258"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73392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Что такое фотосинтез
</a:t>
            </a:r>
            <a:endParaRPr lang="en-US" sz="2412" dirty="0"/>
          </a:p>
        </p:txBody>
      </p:sp>
      <p:sp>
        <p:nvSpPr>
          <p:cNvPr id="7"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5</a:t>
            </a:r>
            <a:endParaRPr lang="en-US" sz="800" dirty="0"/>
          </a:p>
        </p:txBody>
      </p:sp>
      <p:sp>
        <p:nvSpPr>
          <p:cNvPr id="8" name="Text 2"/>
          <p:cNvSpPr txBox="1"/>
          <p:nvPr/>
        </p:nvSpPr>
        <p:spPr>
          <a:xfrm>
            <a:off x="465600" y="1181488"/>
            <a:ext cx="4733100" cy="906600"/>
          </a:xfrm>
          <a:prstGeom prst="rect">
            <a:avLst/>
          </a:prstGeom>
          <a:noFill/>
          <a:ln/>
        </p:spPr>
        <p:txBody>
          <a:bodyPr wrap="square" lIns="0" tIns="0" rIns="0" bIns="0" rtlCol="0" anchor="t"/>
          <a:lstStyle/>
          <a:p>
            <a:pPr algn="l" indent="0" marL="0">
              <a:lnSpc>
                <a:spcPct val="115000"/>
              </a:lnSpc>
              <a:buNone/>
            </a:pPr>
            <a:r>
              <a:rPr lang="en-US" sz="1400" dirty="0">
                <a:solidFill>
                  <a:srgbClr val="660000"/>
                </a:solidFill>
                <a:latin typeface="Arial" pitchFamily="34" charset="0"/>
                <a:ea typeface="Arial" pitchFamily="34" charset="-122"/>
                <a:cs typeface="Arial" pitchFamily="34" charset="-120"/>
              </a:rPr>
              <a:t>Свет даёт начало
</a:t>
            </a:r>
            <a:pPr algn="l" indent="0" marL="0">
              <a:lnSpc>
                <a:spcPct val="115000"/>
              </a:lnSpc>
              <a:buNone/>
            </a:pPr>
            <a:r>
              <a:rPr lang="en-US" sz="5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Фотосинтез начинается, когда лист получает свет. Энергия Солнца помогает растению запустить сложную, но очень полезную работу по созданию пищи.
</a:t>
            </a:r>
            <a:endParaRPr lang="en-US" sz="1400" dirty="0"/>
          </a:p>
        </p:txBody>
      </p:sp>
      <p:sp>
        <p:nvSpPr>
          <p:cNvPr id="9" name="Text 3"/>
          <p:cNvSpPr txBox="1"/>
          <p:nvPr/>
        </p:nvSpPr>
        <p:spPr>
          <a:xfrm>
            <a:off x="465600" y="2330385"/>
            <a:ext cx="4733100" cy="906600"/>
          </a:xfrm>
          <a:prstGeom prst="rect">
            <a:avLst/>
          </a:prstGeom>
          <a:noFill/>
          <a:ln/>
        </p:spPr>
        <p:txBody>
          <a:bodyPr wrap="square" lIns="0" tIns="0" rIns="0" bIns="0" rtlCol="0" anchor="t"/>
          <a:lstStyle/>
          <a:p>
            <a:pPr algn="l" indent="0" marL="0">
              <a:lnSpc>
                <a:spcPct val="115000"/>
              </a:lnSpc>
              <a:buNone/>
            </a:pPr>
            <a:r>
              <a:rPr lang="en-US" sz="1400" dirty="0">
                <a:solidFill>
                  <a:srgbClr val="660000"/>
                </a:solidFill>
                <a:latin typeface="Arial" pitchFamily="34" charset="0"/>
                <a:ea typeface="Arial" pitchFamily="34" charset="-122"/>
                <a:cs typeface="Arial" pitchFamily="34" charset="-120"/>
              </a:rPr>
              <a:t>Из простых веществ
</a:t>
            </a:r>
            <a:pPr algn="l" indent="0" marL="0">
              <a:lnSpc>
                <a:spcPct val="115000"/>
              </a:lnSpc>
              <a:buNone/>
            </a:pPr>
            <a:r>
              <a:rPr lang="en-US" sz="5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Растение берёт воду из почвы и углекислый газ из воздуха. Из этих простых веществ оно делает сахар — свою первую питательную заготовку.
</a:t>
            </a:r>
            <a:endParaRPr lang="en-US" sz="1400" dirty="0"/>
          </a:p>
        </p:txBody>
      </p:sp>
      <p:sp>
        <p:nvSpPr>
          <p:cNvPr id="10" name="Text 4"/>
          <p:cNvSpPr txBox="1"/>
          <p:nvPr/>
        </p:nvSpPr>
        <p:spPr>
          <a:xfrm>
            <a:off x="465600" y="3479282"/>
            <a:ext cx="4733100" cy="906600"/>
          </a:xfrm>
          <a:prstGeom prst="rect">
            <a:avLst/>
          </a:prstGeom>
          <a:noFill/>
          <a:ln/>
        </p:spPr>
        <p:txBody>
          <a:bodyPr wrap="square" lIns="0" tIns="0" rIns="0" bIns="0" rtlCol="0" anchor="t"/>
          <a:lstStyle/>
          <a:p>
            <a:pPr algn="l" indent="0" marL="0">
              <a:lnSpc>
                <a:spcPct val="115000"/>
              </a:lnSpc>
              <a:buNone/>
            </a:pPr>
            <a:r>
              <a:rPr lang="en-US" sz="1400" dirty="0">
                <a:solidFill>
                  <a:srgbClr val="660000"/>
                </a:solidFill>
                <a:latin typeface="Arial" pitchFamily="34" charset="0"/>
                <a:ea typeface="Arial" pitchFamily="34" charset="-122"/>
                <a:cs typeface="Arial" pitchFamily="34" charset="-120"/>
              </a:rPr>
              <a:t>Появляется польза для всех
</a:t>
            </a:r>
            <a:pPr algn="l" indent="0" marL="0">
              <a:lnSpc>
                <a:spcPct val="115000"/>
              </a:lnSpc>
              <a:buNone/>
            </a:pPr>
            <a:r>
              <a:rPr lang="en-US" sz="5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В результате образуются сахар и кислород. Сахар идёт на питание и запас, а кислород нужен многим живым существам для дыхания.
</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1259" y="1058850"/>
            <a:ext cx="8781482" cy="3476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84000" cy="4359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Как свет превращается в запас пищи
</a:t>
            </a:r>
            <a:endParaRPr lang="en-US" sz="2412" dirty="0"/>
          </a:p>
        </p:txBody>
      </p:sp>
      <p:sp>
        <p:nvSpPr>
          <p:cNvPr id="5"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6</a:t>
            </a:r>
            <a:endParaRPr lang="en-US" sz="800" dirty="0"/>
          </a:p>
        </p:txBody>
      </p:sp>
      <p:sp>
        <p:nvSpPr>
          <p:cNvPr id="6" name="Text 2"/>
          <p:cNvSpPr txBox="1"/>
          <p:nvPr/>
        </p:nvSpPr>
        <p:spPr>
          <a:xfrm>
            <a:off x="180000" y="652300"/>
            <a:ext cx="8784000" cy="236700"/>
          </a:xfrm>
          <a:prstGeom prst="rect">
            <a:avLst/>
          </a:prstGeom>
          <a:noFill/>
          <a:ln/>
        </p:spPr>
        <p:txBody>
          <a:bodyPr wrap="square" lIns="0" tIns="0" rIns="0" bIns="0" rtlCol="0" anchor="t"/>
          <a:lstStyle/>
          <a:p>
            <a:pPr algn="l" indent="0" marL="0">
              <a:lnSpc>
                <a:spcPct val="100000"/>
              </a:lnSpc>
              <a:buNone/>
            </a:pPr>
            <a:r>
              <a:rPr lang="en-US" sz="1100" b="1" dirty="0">
                <a:solidFill>
                  <a:srgbClr val="660000"/>
                </a:solidFill>
                <a:latin typeface="Arial" pitchFamily="34" charset="0"/>
                <a:ea typeface="Arial" pitchFamily="34" charset="-122"/>
                <a:cs typeface="Arial" pitchFamily="34" charset="-120"/>
              </a:rPr>
              <a:t>Последовательность показывает, как растение получает, использует и откладывает энергию.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70350" y="1515975"/>
            <a:ext cx="257400" cy="257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2481825" y="1515975"/>
            <a:ext cx="257400" cy="257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593288" y="1515975"/>
            <a:ext cx="257400" cy="2574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717700" y="1512375"/>
            <a:ext cx="231525" cy="264600"/>
          </a:xfrm>
          <a:prstGeom prst="rect">
            <a:avLst/>
          </a:prstGeom>
        </p:spPr>
      </p:pic>
      <p:sp>
        <p:nvSpPr>
          <p:cNvPr id="10" name="Text 0"/>
          <p:cNvSpPr txBox="1"/>
          <p:nvPr/>
        </p:nvSpPr>
        <p:spPr>
          <a:xfrm>
            <a:off x="180000" y="180000"/>
            <a:ext cx="82794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Где растения хранят запас
</a:t>
            </a:r>
            <a:endParaRPr lang="en-US" sz="2412" dirty="0"/>
          </a:p>
        </p:txBody>
      </p:sp>
      <p:sp>
        <p:nvSpPr>
          <p:cNvPr id="11"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7</a:t>
            </a:r>
            <a:endParaRPr lang="en-US" sz="800" dirty="0"/>
          </a:p>
        </p:txBody>
      </p:sp>
      <p:sp>
        <p:nvSpPr>
          <p:cNvPr id="12" name="Text 2"/>
          <p:cNvSpPr txBox="1"/>
          <p:nvPr/>
        </p:nvSpPr>
        <p:spPr>
          <a:xfrm>
            <a:off x="180000" y="2117250"/>
            <a:ext cx="19647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Корни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У некоторых растений запас питательных веществ откладывается в корнях. Так морковь собирает полезные вещества прямо в подземной части, чтобы спокойно пережить трудное время.
</a:t>
            </a:r>
            <a:endParaRPr lang="en-US" sz="1100" dirty="0"/>
          </a:p>
        </p:txBody>
      </p:sp>
      <p:sp>
        <p:nvSpPr>
          <p:cNvPr id="13" name="Text 3"/>
          <p:cNvSpPr txBox="1"/>
          <p:nvPr/>
        </p:nvSpPr>
        <p:spPr>
          <a:xfrm>
            <a:off x="2291475" y="2117250"/>
            <a:ext cx="19647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Клубни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Клубни помогают растению хранить еду под землёй. У картофеля именно в них накапливается запас, который потом можно использовать для роста новых побегов.
</a:t>
            </a:r>
            <a:endParaRPr lang="en-US" sz="1100" dirty="0"/>
          </a:p>
        </p:txBody>
      </p:sp>
      <p:sp>
        <p:nvSpPr>
          <p:cNvPr id="14" name="Text 4"/>
          <p:cNvSpPr txBox="1"/>
          <p:nvPr/>
        </p:nvSpPr>
        <p:spPr>
          <a:xfrm>
            <a:off x="4402937" y="2117250"/>
            <a:ext cx="19647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Семена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Семена — это маленькие хранилища жизни. В них есть запас, который нужен будущему растению, чтобы начать рост, даже если вокруг пока не самые удобные условия.
</a:t>
            </a:r>
            <a:endParaRPr lang="en-US" sz="1100" dirty="0"/>
          </a:p>
        </p:txBody>
      </p:sp>
      <p:sp>
        <p:nvSpPr>
          <p:cNvPr id="15" name="Text 5"/>
          <p:cNvSpPr txBox="1"/>
          <p:nvPr/>
        </p:nvSpPr>
        <p:spPr>
          <a:xfrm>
            <a:off x="6514412" y="2117250"/>
            <a:ext cx="1964700" cy="1348800"/>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Плоды и луковицы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Запас может находиться и в плодах, и в луковицах. Такие части помогают растениям дожидаться подходящего времени и не тратить всю энергию сразу.
</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740757"/>
            <a:ext cx="9144000" cy="240208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7562100" cy="6312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Сахар, крахмал и жиры
</a:t>
            </a:r>
            <a:endParaRPr lang="en-US" sz="2212" dirty="0"/>
          </a:p>
        </p:txBody>
      </p:sp>
      <p:sp>
        <p:nvSpPr>
          <p:cNvPr id="9"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10" name="Text 2"/>
          <p:cNvSpPr txBox="1"/>
          <p:nvPr/>
        </p:nvSpPr>
        <p:spPr>
          <a:xfrm>
            <a:off x="180013" y="1443811"/>
            <a:ext cx="2884500" cy="1168500"/>
          </a:xfrm>
          <a:prstGeom prst="rect">
            <a:avLst/>
          </a:prstGeom>
          <a:noFill/>
          <a:ln/>
        </p:spPr>
        <p:txBody>
          <a:bodyPr wrap="square" lIns="0" tIns="0" rIns="0" bIns="0" rtlCol="0" anchor="t"/>
          <a:lstStyle/>
          <a:p>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Сначала появляется сахар
</a:t>
            </a:r>
            <a:pPr algn="l" indent="0" marL="0">
              <a:lnSpc>
                <a:spcPct val="115000"/>
              </a:lnSpc>
              <a:buNone/>
            </a:pPr>
            <a:r>
              <a:rPr lang="en-US" sz="4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В листе первым образуется сахар. Это удобная форма энергии, которую растение может использовать сразу или превратить в другие вещества для хранения.
</a:t>
            </a:r>
            <a:endParaRPr lang="en-US" sz="1300" dirty="0"/>
          </a:p>
        </p:txBody>
      </p:sp>
      <p:sp>
        <p:nvSpPr>
          <p:cNvPr id="11" name="Text 3"/>
          <p:cNvSpPr txBox="1"/>
          <p:nvPr/>
        </p:nvSpPr>
        <p:spPr>
          <a:xfrm>
            <a:off x="3129751" y="1443809"/>
            <a:ext cx="2884500" cy="1168500"/>
          </a:xfrm>
          <a:prstGeom prst="rect">
            <a:avLst/>
          </a:prstGeom>
          <a:noFill/>
          <a:ln/>
        </p:spPr>
        <p:txBody>
          <a:bodyPr wrap="square" lIns="0" tIns="0" rIns="0" bIns="0" rtlCol="0" anchor="t"/>
          <a:lstStyle/>
          <a:p>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Потом — крахмал
</a:t>
            </a:r>
            <a:pPr algn="l" indent="0" marL="0">
              <a:lnSpc>
                <a:spcPct val="115000"/>
              </a:lnSpc>
              <a:buNone/>
            </a:pPr>
            <a:r>
              <a:rPr lang="en-US" sz="4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Если запас нужно сохранить надолго, растение превращает сахар в крахмал. Такой запас занимает меньше места и подходит для хранения в разных органах.
</a:t>
            </a:r>
            <a:endParaRPr lang="en-US" sz="1300" dirty="0"/>
          </a:p>
        </p:txBody>
      </p:sp>
      <p:sp>
        <p:nvSpPr>
          <p:cNvPr id="12" name="Text 4"/>
          <p:cNvSpPr txBox="1"/>
          <p:nvPr/>
        </p:nvSpPr>
        <p:spPr>
          <a:xfrm>
            <a:off x="6079488" y="1443809"/>
            <a:ext cx="2884500" cy="1168500"/>
          </a:xfrm>
          <a:prstGeom prst="rect">
            <a:avLst/>
          </a:prstGeom>
          <a:noFill/>
          <a:ln/>
        </p:spPr>
        <p:txBody>
          <a:bodyPr wrap="square" lIns="0" tIns="0" rIns="0" bIns="0" rtlCol="0" anchor="t"/>
          <a:lstStyle/>
          <a:p>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Ещё образуются жиры
</a:t>
            </a:r>
            <a:pPr algn="l" indent="0" marL="0">
              <a:lnSpc>
                <a:spcPct val="115000"/>
              </a:lnSpc>
              <a:buNone/>
            </a:pPr>
            <a:r>
              <a:rPr lang="en-US" sz="4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Из солнечной энергии растение может создавать не только сахар и крахмал, но и жиры. Они тоже служат полезным запасом и помогают растению развиваться.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8279400" cy="6381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Почему при фотосинтезе появляется кислород
</a:t>
            </a:r>
            <a:endParaRPr lang="en-US" sz="2412" dirty="0"/>
          </a:p>
        </p:txBody>
      </p:sp>
      <p:sp>
        <p:nvSpPr>
          <p:cNvPr id="8"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9" name="Text 2"/>
          <p:cNvSpPr txBox="1"/>
          <p:nvPr/>
        </p:nvSpPr>
        <p:spPr>
          <a:xfrm>
            <a:off x="179963"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Фотосинтез начинается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Лист получает свет, и в клетках запускается работа хлорофилла. Растение начинает использовать воду и углекислый газ для создания пищи.
</a:t>
            </a:r>
            <a:endParaRPr lang="en-US" sz="1100" dirty="0"/>
          </a:p>
        </p:txBody>
      </p:sp>
      <p:sp>
        <p:nvSpPr>
          <p:cNvPr id="10" name="Text 3"/>
          <p:cNvSpPr txBox="1"/>
          <p:nvPr/>
        </p:nvSpPr>
        <p:spPr>
          <a:xfrm>
            <a:off x="3161705"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Кислород выделяется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Во время этой работы образуется кислород. Он выходит в воздух и становится важной частью среды, в которой живут многие организмы.
</a:t>
            </a:r>
            <a:endParaRPr lang="en-US" sz="1100" dirty="0"/>
          </a:p>
        </p:txBody>
      </p:sp>
      <p:sp>
        <p:nvSpPr>
          <p:cNvPr id="11" name="Text 4"/>
          <p:cNvSpPr txBox="1"/>
          <p:nvPr/>
        </p:nvSpPr>
        <p:spPr>
          <a:xfrm>
            <a:off x="6143447" y="2030752"/>
            <a:ext cx="2820600" cy="1008300"/>
          </a:xfrm>
          <a:prstGeom prst="rect">
            <a:avLst/>
          </a:prstGeom>
          <a:noFill/>
          <a:ln/>
        </p:spPr>
        <p:txBody>
          <a:bodyPr wrap="square" lIns="0" tIns="0" rIns="0" bIns="0" rtlCol="0" anchor="b"/>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Живые организмы дышат
</a:t>
            </a:r>
            <a:pPr algn="l" indent="0" marL="0">
              <a:lnSpc>
                <a:spcPct val="115000"/>
              </a:lnSpc>
              <a:buNone/>
            </a:pPr>
            <a:r>
              <a:rPr lang="en-US" sz="6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Кислород нужен для дыхания почти всем живым существам. Благодаря растениям воздух становится пригодным для жизни, а энергия пищи может использоваться организмами.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2675700"/>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660000"/>
                </a:solidFill>
                <a:latin typeface="Arial" pitchFamily="34" charset="0"/>
                <a:ea typeface="Arial" pitchFamily="34" charset="-122"/>
                <a:cs typeface="Arial" pitchFamily="34" charset="-120"/>
              </a:rPr>
              <a:t>без света фотосинтез не идёт, поэтому ночью растение расходует дневной запас.
</a:t>
            </a:r>
            <a:endParaRPr lang="en-US" sz="2400" dirty="0"/>
          </a:p>
        </p:txBody>
      </p:sp>
      <p:sp>
        <p:nvSpPr>
          <p:cNvPr id="7" name="Text 1"/>
          <p:cNvSpPr txBox="1"/>
          <p:nvPr/>
        </p:nvSpPr>
        <p:spPr>
          <a:xfrm>
            <a:off x="5286300" y="1835850"/>
            <a:ext cx="3677700" cy="1471800"/>
          </a:xfrm>
          <a:prstGeom prst="rect">
            <a:avLst/>
          </a:prstGeom>
          <a:noFill/>
          <a:ln/>
        </p:spPr>
        <p:txBody>
          <a:bodyPr wrap="square" lIns="0" tIns="0" rIns="0" bIns="0" rtlCol="0" anchor="ctr"/>
          <a:lstStyle/>
          <a:p>
            <a:pPr algn="l" indent="0" marL="0">
              <a:lnSpc>
                <a:spcPct val="115000"/>
              </a:lnSpc>
              <a:buNone/>
            </a:pPr>
            <a:r>
              <a:rPr lang="en-US" sz="1122" dirty="0">
                <a:solidFill>
                  <a:srgbClr val="660000"/>
                </a:solidFill>
                <a:latin typeface="Arial" pitchFamily="34" charset="0"/>
                <a:ea typeface="Arial" pitchFamily="34" charset="-122"/>
                <a:cs typeface="Arial" pitchFamily="34" charset="-120"/>
              </a:rPr>
              <a:t>Ночью растение не создаёт новую пищу и использует то, что успело накопить днём. Источник: материал урока о фотосинтезе.
</a:t>
            </a:r>
            <a:endParaRPr lang="en-US" sz="1122" dirty="0"/>
          </a:p>
        </p:txBody>
      </p:sp>
      <p:sp>
        <p:nvSpPr>
          <p:cNvPr id="8" name="Text 2"/>
          <p:cNvSpPr txBox="1"/>
          <p:nvPr/>
        </p:nvSpPr>
        <p:spPr>
          <a:xfrm>
            <a:off x="527250" y="4092537"/>
            <a:ext cx="3677700" cy="183600"/>
          </a:xfrm>
          <a:prstGeom prst="rect">
            <a:avLst/>
          </a:prstGeom>
          <a:noFill/>
          <a:ln/>
        </p:spPr>
        <p:txBody>
          <a:bodyPr wrap="square" lIns="0" tIns="0" rIns="0" bIns="0" rtlCol="0" anchor="t"/>
          <a:lstStyle/>
          <a:p>
            <a:pPr algn="ctr" indent="0" marL="0">
              <a:lnSpc>
                <a:spcPct val="115000"/>
              </a:lnSpc>
              <a:buNone/>
            </a:pPr>
            <a:r>
              <a:rPr lang="en-US" sz="822" dirty="0">
                <a:solidFill>
                  <a:srgbClr val="660000"/>
                </a:solidFill>
                <a:latin typeface="Arial" pitchFamily="34" charset="0"/>
                <a:ea typeface="Arial" pitchFamily="34" charset="-122"/>
                <a:cs typeface="Arial" pitchFamily="34" charset="-120"/>
              </a:rPr>
              <a:t>Материал урока по окружающему миру
</a:t>
            </a:r>
            <a:endParaRPr lang="en-US" sz="822" dirty="0"/>
          </a:p>
        </p:txBody>
      </p:sp>
      <p:sp>
        <p:nvSpPr>
          <p:cNvPr id="9" name="Text 3"/>
          <p:cNvSpPr txBox="1"/>
          <p:nvPr/>
        </p:nvSpPr>
        <p:spPr>
          <a:xfrm>
            <a:off x="180000" y="1214452"/>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660000"/>
                </a:solidFill>
                <a:latin typeface="Arial" pitchFamily="34" charset="0"/>
                <a:ea typeface="Arial" pitchFamily="34" charset="-122"/>
                <a:cs typeface="Arial" pitchFamily="34" charset="-120"/>
              </a:rPr>
              <a:t>0
</a:t>
            </a:r>
            <a:endParaRPr lang="en-US" sz="7200" dirty="0"/>
          </a:p>
        </p:txBody>
      </p:sp>
      <p:sp>
        <p:nvSpPr>
          <p:cNvPr id="10" name="Text 4"/>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0050" y="2440593"/>
            <a:ext cx="4316100" cy="2246564"/>
          </a:xfrm>
          <a:prstGeom prst="rect">
            <a:avLst/>
          </a:prstGeom>
        </p:spPr>
      </p:pic>
      <p:pic>
        <p:nvPicPr>
          <p:cNvPr id="3" name="Image 1" descr="preencoded.png">    </p:cNvPr>
          <p:cNvPicPr>
            <a:picLocks noChangeAspect="1"/>
          </p:cNvPicPr>
          <p:nvPr/>
        </p:nvPicPr>
        <p:blipFill>
          <a:blip r:embed="rId2"/>
          <a:stretch>
            <a:fillRect/>
          </a:stretch>
        </p:blipFill>
        <p:spPr>
          <a:xfrm>
            <a:off x="4647850" y="2440593"/>
            <a:ext cx="4316100" cy="2246564"/>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50" y="900200"/>
            <a:ext cx="4089600" cy="1397700"/>
          </a:xfrm>
          <a:prstGeom prst="rect">
            <a:avLst/>
          </a:prstGeom>
          <a:noFill/>
          <a:ln/>
        </p:spPr>
        <p:txBody>
          <a:bodyPr wrap="square" lIns="0" tIns="0" rIns="0" bIns="0" rtlCol="0" anchor="b"/>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В зелёной воде кипит работа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На поверхности пруда или моря водоросли выглядят почти как зелёное облако. Но в этой “зелёной каше” идёт важная работа: маленькие организмы ловят свет и создают себе пищу. Заодно они помогают всему водоёму дышать.
</a:t>
            </a:r>
            <a:endParaRPr lang="en-US" sz="1202" dirty="0"/>
          </a:p>
        </p:txBody>
      </p:sp>
      <p:sp>
        <p:nvSpPr>
          <p:cNvPr id="7" name="Text 1"/>
          <p:cNvSpPr txBox="1"/>
          <p:nvPr/>
        </p:nvSpPr>
        <p:spPr>
          <a:xfrm>
            <a:off x="4647850" y="900200"/>
            <a:ext cx="4089600" cy="1397700"/>
          </a:xfrm>
          <a:prstGeom prst="rect">
            <a:avLst/>
          </a:prstGeom>
          <a:noFill/>
          <a:ln/>
        </p:spPr>
        <p:txBody>
          <a:bodyPr wrap="square" lIns="0" tIns="0" rIns="0" bIns="0" rtlCol="0" anchor="b"/>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Невидимые помощники в воде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Цианобактерии слишком малы, чтобы их разглядеть без микроскопа, но пользы от них много. Они тоже умеют использовать свет как источник энергии. Благодаря этому они становятся первой ступенькой для многих водных цепей питания.
</a:t>
            </a:r>
            <a:endParaRPr lang="en-US" sz="1202" dirty="0"/>
          </a:p>
        </p:txBody>
      </p:sp>
      <p:sp>
        <p:nvSpPr>
          <p:cNvPr id="8" name="Text 2"/>
          <p:cNvSpPr txBox="1"/>
          <p:nvPr/>
        </p:nvSpPr>
        <p:spPr>
          <a:xfrm>
            <a:off x="180000" y="4786525"/>
            <a:ext cx="812700" cy="1770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9" name="Text 3"/>
          <p:cNvSpPr txBox="1"/>
          <p:nvPr/>
        </p:nvSpPr>
        <p:spPr>
          <a:xfrm>
            <a:off x="180000" y="180000"/>
            <a:ext cx="8784000" cy="5259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Как водоросли и цианобактерии ловят свет
</a:t>
            </a:r>
            <a:endParaRPr lang="en-US" sz="2212"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1259" y="1058850"/>
            <a:ext cx="8781482" cy="3476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180000"/>
            <a:ext cx="8784000" cy="4359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От солнечного листа к новому росту
</a:t>
            </a:r>
            <a:endParaRPr lang="en-US" sz="2412" dirty="0"/>
          </a:p>
        </p:txBody>
      </p:sp>
      <p:sp>
        <p:nvSpPr>
          <p:cNvPr id="5"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12</a:t>
            </a:r>
            <a:endParaRPr lang="en-US" sz="800" dirty="0"/>
          </a:p>
        </p:txBody>
      </p:sp>
      <p:sp>
        <p:nvSpPr>
          <p:cNvPr id="6" name="Text 2"/>
          <p:cNvSpPr txBox="1"/>
          <p:nvPr/>
        </p:nvSpPr>
        <p:spPr>
          <a:xfrm>
            <a:off x="180000" y="652300"/>
            <a:ext cx="8784000" cy="236700"/>
          </a:xfrm>
          <a:prstGeom prst="rect">
            <a:avLst/>
          </a:prstGeom>
          <a:noFill/>
          <a:ln/>
        </p:spPr>
        <p:txBody>
          <a:bodyPr wrap="square" lIns="0" tIns="0" rIns="0" bIns="0" rtlCol="0" anchor="t"/>
          <a:lstStyle/>
          <a:p>
            <a:pPr algn="l" indent="0" marL="0">
              <a:lnSpc>
                <a:spcPct val="100000"/>
              </a:lnSpc>
              <a:buNone/>
            </a:pPr>
            <a:r>
              <a:rPr lang="en-US" sz="984" b="1" dirty="0">
                <a:solidFill>
                  <a:srgbClr val="660000"/>
                </a:solidFill>
                <a:latin typeface="Arial" pitchFamily="34" charset="0"/>
                <a:ea typeface="Arial" pitchFamily="34" charset="-122"/>
                <a:cs typeface="Arial" pitchFamily="34" charset="-120"/>
              </a:rPr>
              <a:t>Схема показывает, как энергия, запасённая в растении, переходит к другим живым существам и возвращается в природу через разложение
</a:t>
            </a:r>
            <a:endParaRPr lang="en-US" sz="984"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2675700"/>
            <a:ext cx="4372200" cy="1265400"/>
          </a:xfrm>
          <a:prstGeom prst="rect">
            <a:avLst/>
          </a:prstGeom>
          <a:noFill/>
          <a:ln/>
        </p:spPr>
        <p:txBody>
          <a:bodyPr wrap="square" lIns="0" tIns="0" rIns="0" bIns="0" rtlCol="0" anchor="t"/>
          <a:lstStyle/>
          <a:p>
            <a:pPr algn="ctr" indent="0" marL="0">
              <a:lnSpc>
                <a:spcPct val="100000"/>
              </a:lnSpc>
              <a:buNone/>
            </a:pPr>
            <a:r>
              <a:rPr lang="en-US" sz="2400" b="1" dirty="0">
                <a:solidFill>
                  <a:srgbClr val="660000"/>
                </a:solidFill>
                <a:latin typeface="Arial" pitchFamily="34" charset="0"/>
                <a:ea typeface="Arial" pitchFamily="34" charset="-122"/>
                <a:cs typeface="Arial" pitchFamily="34" charset="-120"/>
              </a:rPr>
              <a:t>основных цвета света хлорофилл поглощает особенно хорошо.
</a:t>
            </a:r>
            <a:endParaRPr lang="en-US" sz="2400" dirty="0"/>
          </a:p>
        </p:txBody>
      </p:sp>
      <p:sp>
        <p:nvSpPr>
          <p:cNvPr id="7" name="Text 1"/>
          <p:cNvSpPr txBox="1"/>
          <p:nvPr/>
        </p:nvSpPr>
        <p:spPr>
          <a:xfrm>
            <a:off x="5286300" y="1835850"/>
            <a:ext cx="3677700" cy="1471800"/>
          </a:xfrm>
          <a:prstGeom prst="rect">
            <a:avLst/>
          </a:prstGeom>
          <a:noFill/>
          <a:ln/>
        </p:spPr>
        <p:txBody>
          <a:bodyPr wrap="square" lIns="0" tIns="0" rIns="0" bIns="0" rtlCol="0" anchor="ctr"/>
          <a:lstStyle/>
          <a:p>
            <a:pPr algn="l" indent="0" marL="0">
              <a:lnSpc>
                <a:spcPct val="115000"/>
              </a:lnSpc>
              <a:buNone/>
            </a:pPr>
            <a:r>
              <a:rPr lang="en-US" sz="1122" dirty="0">
                <a:solidFill>
                  <a:srgbClr val="660000"/>
                </a:solidFill>
                <a:latin typeface="Arial" pitchFamily="34" charset="0"/>
                <a:ea typeface="Arial" pitchFamily="34" charset="-122"/>
                <a:cs typeface="Arial" pitchFamily="34" charset="-120"/>
              </a:rPr>
              <a:t>Именно красный и синий свет помогают листу работать сильнее всего, а зелёный он отражает.
</a:t>
            </a:r>
            <a:endParaRPr lang="en-US" sz="1122" dirty="0"/>
          </a:p>
        </p:txBody>
      </p:sp>
      <p:sp>
        <p:nvSpPr>
          <p:cNvPr id="8" name="Text 2"/>
          <p:cNvSpPr txBox="1"/>
          <p:nvPr/>
        </p:nvSpPr>
        <p:spPr>
          <a:xfrm>
            <a:off x="527250" y="4092537"/>
            <a:ext cx="3677700" cy="183600"/>
          </a:xfrm>
          <a:prstGeom prst="rect">
            <a:avLst/>
          </a:prstGeom>
          <a:noFill/>
          <a:ln/>
        </p:spPr>
        <p:txBody>
          <a:bodyPr wrap="square" lIns="0" tIns="0" rIns="0" bIns="0" rtlCol="0" anchor="t"/>
          <a:lstStyle/>
          <a:p>
            <a:pPr algn="ctr" indent="0" marL="0">
              <a:lnSpc>
                <a:spcPct val="115000"/>
              </a:lnSpc>
              <a:buNone/>
            </a:pPr>
            <a:r>
              <a:rPr lang="en-US" sz="822" dirty="0">
                <a:solidFill>
                  <a:srgbClr val="660000"/>
                </a:solidFill>
                <a:latin typeface="Arial" pitchFamily="34" charset="0"/>
                <a:ea typeface="Arial" pitchFamily="34" charset="-122"/>
                <a:cs typeface="Arial" pitchFamily="34" charset="-120"/>
              </a:rPr>
              <a:t>Школьный курс биологии
</a:t>
            </a:r>
            <a:endParaRPr lang="en-US" sz="822" dirty="0"/>
          </a:p>
        </p:txBody>
      </p:sp>
      <p:sp>
        <p:nvSpPr>
          <p:cNvPr id="9" name="Text 3"/>
          <p:cNvSpPr txBox="1"/>
          <p:nvPr/>
        </p:nvSpPr>
        <p:spPr>
          <a:xfrm>
            <a:off x="180000" y="1214452"/>
            <a:ext cx="4372200" cy="1309800"/>
          </a:xfrm>
          <a:prstGeom prst="rect">
            <a:avLst/>
          </a:prstGeom>
          <a:noFill/>
          <a:ln/>
        </p:spPr>
        <p:txBody>
          <a:bodyPr wrap="square" lIns="0" tIns="0" rIns="0" bIns="0" rtlCol="0" anchor="b"/>
          <a:lstStyle/>
          <a:p>
            <a:pPr algn="ctr" indent="0" marL="0">
              <a:lnSpc>
                <a:spcPct val="80000"/>
              </a:lnSpc>
              <a:buNone/>
            </a:pPr>
            <a:r>
              <a:rPr lang="en-US" sz="7200" b="1" dirty="0">
                <a:solidFill>
                  <a:srgbClr val="660000"/>
                </a:solidFill>
                <a:latin typeface="Arial" pitchFamily="34" charset="0"/>
                <a:ea typeface="Arial" pitchFamily="34" charset="-122"/>
                <a:cs typeface="Arial" pitchFamily="34" charset="-120"/>
              </a:rPr>
              <a:t>2
</a:t>
            </a:r>
            <a:endParaRPr lang="en-US" sz="7200" dirty="0"/>
          </a:p>
        </p:txBody>
      </p:sp>
      <p:sp>
        <p:nvSpPr>
          <p:cNvPr id="10" name="Text 4"/>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40320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Что происходит в клетке листа
</a:t>
            </a:r>
            <a:endParaRPr lang="en-US" sz="2212" dirty="0"/>
          </a:p>
        </p:txBody>
      </p:sp>
      <p:sp>
        <p:nvSpPr>
          <p:cNvPr id="8"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14</a:t>
            </a:r>
            <a:endParaRPr lang="en-US" sz="800" dirty="0"/>
          </a:p>
        </p:txBody>
      </p:sp>
      <p:sp>
        <p:nvSpPr>
          <p:cNvPr id="9" name="Text 2"/>
          <p:cNvSpPr txBox="1"/>
          <p:nvPr/>
        </p:nvSpPr>
        <p:spPr>
          <a:xfrm>
            <a:off x="398400" y="1364954"/>
            <a:ext cx="3619500" cy="864300"/>
          </a:xfrm>
          <a:prstGeom prst="rect">
            <a:avLst/>
          </a:prstGeom>
          <a:noFill/>
          <a:ln/>
        </p:spPr>
        <p:txBody>
          <a:bodyPr wrap="square" lIns="0" tIns="0" rIns="0" bIns="0" rtlCol="0" anchor="t"/>
          <a:lstStyle/>
          <a:p>
            <a:pPr algn="l" indent="0" marL="0">
              <a:lnSpc>
                <a:spcPct val="115000"/>
              </a:lnSpc>
              <a:buNone/>
            </a:pPr>
            <a:r>
              <a:rPr lang="en-US" sz="1164" dirty="0">
                <a:solidFill>
                  <a:srgbClr val="660000"/>
                </a:solidFill>
                <a:latin typeface="Arial" pitchFamily="34" charset="0"/>
                <a:ea typeface="Arial" pitchFamily="34" charset="-122"/>
                <a:cs typeface="Arial" pitchFamily="34" charset="-120"/>
              </a:rPr>
              <a:t>Свет попадает в лист
</a:t>
            </a:r>
            <a:pPr algn="l" indent="0" marL="0">
              <a:lnSpc>
                <a:spcPct val="115000"/>
              </a:lnSpc>
              <a:buNone/>
            </a:pPr>
            <a:r>
              <a:rPr lang="en-US" sz="485"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67" dirty="0">
                <a:solidFill>
                  <a:srgbClr val="660000"/>
                </a:solidFill>
                <a:latin typeface="Arial" pitchFamily="34" charset="0"/>
                <a:ea typeface="Arial" pitchFamily="34" charset="-122"/>
                <a:cs typeface="Arial" pitchFamily="34" charset="-120"/>
              </a:rPr>
              <a:t>Солнечные лучи достигают клетки листа и попадают в хлоропласты. Там хлорофилл как маленький ловкий уловитель принимает световую энергию и начинает работу по созданию пищи.
</a:t>
            </a:r>
            <a:endParaRPr lang="en-US" sz="1164" dirty="0"/>
          </a:p>
        </p:txBody>
      </p:sp>
      <p:sp>
        <p:nvSpPr>
          <p:cNvPr id="10" name="Text 3"/>
          <p:cNvSpPr txBox="1"/>
          <p:nvPr/>
        </p:nvSpPr>
        <p:spPr>
          <a:xfrm>
            <a:off x="398400" y="2452664"/>
            <a:ext cx="3619500" cy="864300"/>
          </a:xfrm>
          <a:prstGeom prst="rect">
            <a:avLst/>
          </a:prstGeom>
          <a:noFill/>
          <a:ln/>
        </p:spPr>
        <p:txBody>
          <a:bodyPr wrap="square" lIns="0" tIns="0" rIns="0" bIns="0" rtlCol="0" anchor="t"/>
          <a:lstStyle/>
          <a:p>
            <a:pPr algn="l" indent="0" marL="0">
              <a:lnSpc>
                <a:spcPct val="115000"/>
              </a:lnSpc>
              <a:buNone/>
            </a:pPr>
            <a:r>
              <a:rPr lang="en-US" sz="1164" dirty="0">
                <a:solidFill>
                  <a:srgbClr val="660000"/>
                </a:solidFill>
                <a:latin typeface="Arial" pitchFamily="34" charset="0"/>
                <a:ea typeface="Arial" pitchFamily="34" charset="-122"/>
                <a:cs typeface="Arial" pitchFamily="34" charset="-120"/>
              </a:rPr>
              <a:t>Из простых веществ — сахар
</a:t>
            </a:r>
            <a:pPr algn="l" indent="0" marL="0">
              <a:lnSpc>
                <a:spcPct val="115000"/>
              </a:lnSpc>
              <a:buNone/>
            </a:pPr>
            <a:r>
              <a:rPr lang="en-US" sz="485"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67" dirty="0">
                <a:solidFill>
                  <a:srgbClr val="660000"/>
                </a:solidFill>
                <a:latin typeface="Arial" pitchFamily="34" charset="0"/>
                <a:ea typeface="Arial" pitchFamily="34" charset="-122"/>
                <a:cs typeface="Arial" pitchFamily="34" charset="-120"/>
              </a:rPr>
              <a:t>Внутри клетки вода и углекислый газ превращаются в сахар. Это не волшебство, а очень точная работа живой фабрики, где всё происходит по строгим правилам природы.
</a:t>
            </a:r>
            <a:endParaRPr lang="en-US" sz="1164" dirty="0"/>
          </a:p>
        </p:txBody>
      </p:sp>
      <p:sp>
        <p:nvSpPr>
          <p:cNvPr id="11" name="Text 4"/>
          <p:cNvSpPr txBox="1"/>
          <p:nvPr/>
        </p:nvSpPr>
        <p:spPr>
          <a:xfrm>
            <a:off x="398400" y="3540389"/>
            <a:ext cx="3619500" cy="864300"/>
          </a:xfrm>
          <a:prstGeom prst="rect">
            <a:avLst/>
          </a:prstGeom>
          <a:noFill/>
          <a:ln/>
        </p:spPr>
        <p:txBody>
          <a:bodyPr wrap="square" lIns="0" tIns="0" rIns="0" bIns="0" rtlCol="0" anchor="t"/>
          <a:lstStyle/>
          <a:p>
            <a:pPr algn="l" indent="0" marL="0">
              <a:lnSpc>
                <a:spcPct val="115000"/>
              </a:lnSpc>
              <a:buNone/>
            </a:pPr>
            <a:r>
              <a:rPr lang="en-US" sz="1164" dirty="0">
                <a:solidFill>
                  <a:srgbClr val="660000"/>
                </a:solidFill>
                <a:latin typeface="Arial" pitchFamily="34" charset="0"/>
                <a:ea typeface="Arial" pitchFamily="34" charset="-122"/>
                <a:cs typeface="Arial" pitchFamily="34" charset="-120"/>
              </a:rPr>
              <a:t>Запас на потом
</a:t>
            </a:r>
            <a:pPr algn="l" indent="0" marL="0">
              <a:lnSpc>
                <a:spcPct val="115000"/>
              </a:lnSpc>
              <a:buNone/>
            </a:pPr>
            <a:r>
              <a:rPr lang="en-US" sz="485"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67" dirty="0">
                <a:solidFill>
                  <a:srgbClr val="660000"/>
                </a:solidFill>
                <a:latin typeface="Arial" pitchFamily="34" charset="0"/>
                <a:ea typeface="Arial" pitchFamily="34" charset="-122"/>
                <a:cs typeface="Arial" pitchFamily="34" charset="-120"/>
              </a:rPr>
              <a:t>Часть сахара растение использует сразу, чтобы расти и жить. Остальное откладывает про запас, чтобы пережить ночь, холод или другой трудный день без солнечных лучей.
</a:t>
            </a:r>
            <a:endParaRPr lang="en-US" sz="1164"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401168" y="0"/>
            <a:ext cx="474166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80000"/>
            <a:ext cx="4032000" cy="979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Солнце, вода и почва работают вместе
</a:t>
            </a:r>
            <a:endParaRPr lang="en-US" sz="2212" dirty="0"/>
          </a:p>
        </p:txBody>
      </p:sp>
      <p:sp>
        <p:nvSpPr>
          <p:cNvPr id="8"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15</a:t>
            </a:r>
            <a:endParaRPr lang="en-US" sz="800" dirty="0"/>
          </a:p>
        </p:txBody>
      </p:sp>
      <p:sp>
        <p:nvSpPr>
          <p:cNvPr id="9" name="Text 2"/>
          <p:cNvSpPr txBox="1"/>
          <p:nvPr/>
        </p:nvSpPr>
        <p:spPr>
          <a:xfrm>
            <a:off x="180000" y="1539675"/>
            <a:ext cx="3950400" cy="919500"/>
          </a:xfrm>
          <a:prstGeom prst="rect">
            <a:avLst/>
          </a:prstGeom>
          <a:noFill/>
          <a:ln/>
        </p:spPr>
        <p:txBody>
          <a:bodyPr wrap="square" lIns="0" tIns="0" rIns="0" bIns="0" rtlCol="0" anchor="ctr"/>
          <a:lstStyle/>
          <a:p>
            <a:pPr algn="l" indent="0" marL="0">
              <a:lnSpc>
                <a:spcPct val="115000"/>
              </a:lnSpc>
              <a:buNone/>
            </a:pPr>
            <a:r>
              <a:rPr lang="en-US" sz="1199" dirty="0">
                <a:solidFill>
                  <a:srgbClr val="660000"/>
                </a:solidFill>
                <a:latin typeface="Arial" pitchFamily="34" charset="0"/>
                <a:ea typeface="Arial" pitchFamily="34" charset="-122"/>
                <a:cs typeface="Arial" pitchFamily="34" charset="-120"/>
              </a:rPr>
              <a:t>Свет даёт старт
</a:t>
            </a:r>
            <a:pPr algn="l" indent="0" marL="0">
              <a:lnSpc>
                <a:spcPct val="115000"/>
              </a:lnSpc>
              <a:buNone/>
            </a:pPr>
            <a:r>
              <a:rPr lang="en-US" sz="69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99" dirty="0">
                <a:solidFill>
                  <a:srgbClr val="660000"/>
                </a:solidFill>
                <a:latin typeface="Arial" pitchFamily="34" charset="0"/>
                <a:ea typeface="Arial" pitchFamily="34" charset="-122"/>
                <a:cs typeface="Arial" pitchFamily="34" charset="-120"/>
              </a:rPr>
              <a:t>Без солнечного света фотосинтез не начинается. Свет помогает листу запустить превращение веществ и превратить обычные природные материалы в пищу, которую растение сможет использовать позже.
</a:t>
            </a:r>
            <a:endParaRPr lang="en-US" sz="1199" dirty="0"/>
          </a:p>
        </p:txBody>
      </p:sp>
      <p:sp>
        <p:nvSpPr>
          <p:cNvPr id="10" name="Text 3"/>
          <p:cNvSpPr txBox="1"/>
          <p:nvPr/>
        </p:nvSpPr>
        <p:spPr>
          <a:xfrm>
            <a:off x="180000" y="2576599"/>
            <a:ext cx="3950400" cy="894300"/>
          </a:xfrm>
          <a:prstGeom prst="rect">
            <a:avLst/>
          </a:prstGeom>
          <a:noFill/>
          <a:ln/>
        </p:spPr>
        <p:txBody>
          <a:bodyPr wrap="square" lIns="0" tIns="0" rIns="0" bIns="0" rtlCol="0" anchor="ctr"/>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Вода идёт снизу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Корни впитывают воду из почвы, а стебель доставляет её к листьям. Если воды мало, листу трудно создать хороший запас пищи, как повару без воды.
</a:t>
            </a:r>
            <a:endParaRPr lang="en-US" sz="1200" dirty="0"/>
          </a:p>
        </p:txBody>
      </p:sp>
      <p:sp>
        <p:nvSpPr>
          <p:cNvPr id="11" name="Text 4"/>
          <p:cNvSpPr txBox="1"/>
          <p:nvPr/>
        </p:nvSpPr>
        <p:spPr>
          <a:xfrm>
            <a:off x="180000" y="3587975"/>
            <a:ext cx="3950400" cy="919500"/>
          </a:xfrm>
          <a:prstGeom prst="rect">
            <a:avLst/>
          </a:prstGeom>
          <a:noFill/>
          <a:ln/>
        </p:spPr>
        <p:txBody>
          <a:bodyPr wrap="square" lIns="0" tIns="0" rIns="0" bIns="0" rtlCol="0" anchor="ctr"/>
          <a:lstStyle/>
          <a:p>
            <a:pPr algn="l" indent="0" marL="0">
              <a:lnSpc>
                <a:spcPct val="115000"/>
              </a:lnSpc>
              <a:buNone/>
            </a:pPr>
            <a:r>
              <a:rPr lang="en-US" sz="1199" dirty="0">
                <a:solidFill>
                  <a:srgbClr val="660000"/>
                </a:solidFill>
                <a:latin typeface="Arial" pitchFamily="34" charset="0"/>
                <a:ea typeface="Arial" pitchFamily="34" charset="-122"/>
                <a:cs typeface="Arial" pitchFamily="34" charset="-120"/>
              </a:rPr>
              <a:t>Почва тоже нужна
</a:t>
            </a:r>
            <a:pPr algn="l" indent="0" marL="0">
              <a:lnSpc>
                <a:spcPct val="115000"/>
              </a:lnSpc>
              <a:buNone/>
            </a:pPr>
            <a:r>
              <a:rPr lang="en-US" sz="69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99" dirty="0">
                <a:solidFill>
                  <a:srgbClr val="660000"/>
                </a:solidFill>
                <a:latin typeface="Arial" pitchFamily="34" charset="0"/>
                <a:ea typeface="Arial" pitchFamily="34" charset="-122"/>
                <a:cs typeface="Arial" pitchFamily="34" charset="-120"/>
              </a:rPr>
              <a:t>Почва снабжает растение не только влагой, но и минеральными веществами. Они помогают ему расти крепким, образовывать листья и делать запас питательных веществ.
</a:t>
            </a:r>
            <a:endParaRPr lang="en-US" sz="1199"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68847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Что мешает запасать энергию
</a:t>
            </a:r>
            <a:endParaRPr lang="en-US" sz="2412" dirty="0"/>
          </a:p>
        </p:txBody>
      </p:sp>
      <p:sp>
        <p:nvSpPr>
          <p:cNvPr id="9"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
        <p:nvSpPr>
          <p:cNvPr id="10" name="Text 2"/>
          <p:cNvSpPr txBox="1"/>
          <p:nvPr/>
        </p:nvSpPr>
        <p:spPr>
          <a:xfrm>
            <a:off x="180000" y="1848728"/>
            <a:ext cx="2116500" cy="1384906"/>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Мало света
</a:t>
            </a:r>
            <a:pPr algn="l" indent="0" marL="0">
              <a:lnSpc>
                <a:spcPct val="115000"/>
              </a:lnSpc>
              <a:buNone/>
            </a:pPr>
            <a:r>
              <a:rPr lang="en-US" sz="2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Когда света недостаточно, фотосинтез идёт медленнее. Лист получает меньше энергии, поэтому сахар образуется не так быстро, как в ясный солнечный день.
</a:t>
            </a:r>
            <a:endParaRPr lang="en-US" sz="1100" dirty="0"/>
          </a:p>
        </p:txBody>
      </p:sp>
      <p:sp>
        <p:nvSpPr>
          <p:cNvPr id="11" name="Text 3"/>
          <p:cNvSpPr txBox="1"/>
          <p:nvPr/>
        </p:nvSpPr>
        <p:spPr>
          <a:xfrm>
            <a:off x="2401076" y="1849349"/>
            <a:ext cx="2116500" cy="1384906"/>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Нехватка воды
</a:t>
            </a:r>
            <a:pPr algn="l" indent="0" marL="0">
              <a:lnSpc>
                <a:spcPct val="115000"/>
              </a:lnSpc>
              <a:buNone/>
            </a:pPr>
            <a:r>
              <a:rPr lang="en-US" sz="2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Если воды мало, растение может закрыть устьица, чтобы не терять влагу. Тогда углекислый газ хуже поступает в лист, и работа по созданию пищи замедляется.
</a:t>
            </a:r>
            <a:endParaRPr lang="en-US" sz="1100" dirty="0"/>
          </a:p>
        </p:txBody>
      </p:sp>
      <p:sp>
        <p:nvSpPr>
          <p:cNvPr id="12" name="Text 4"/>
          <p:cNvSpPr txBox="1"/>
          <p:nvPr/>
        </p:nvSpPr>
        <p:spPr>
          <a:xfrm>
            <a:off x="4622159" y="1848726"/>
            <a:ext cx="2116500" cy="1384906"/>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Жара и засуха
</a:t>
            </a:r>
            <a:pPr algn="l" indent="0" marL="0">
              <a:lnSpc>
                <a:spcPct val="115000"/>
              </a:lnSpc>
              <a:buNone/>
            </a:pPr>
            <a:r>
              <a:rPr lang="en-US" sz="2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В сильную жару растение расходует силы на защиту от высыхания. При засухе оно работает осторожнее, поэтому запас пищи растёт медленно и не очень уверенно.
</a:t>
            </a:r>
            <a:endParaRPr lang="en-US" sz="1100" dirty="0"/>
          </a:p>
        </p:txBody>
      </p:sp>
      <p:sp>
        <p:nvSpPr>
          <p:cNvPr id="13" name="Text 5"/>
          <p:cNvSpPr txBox="1"/>
          <p:nvPr/>
        </p:nvSpPr>
        <p:spPr>
          <a:xfrm>
            <a:off x="6843234" y="1848726"/>
            <a:ext cx="2116500" cy="1384906"/>
          </a:xfrm>
          <a:prstGeom prst="rect">
            <a:avLst/>
          </a:prstGeom>
          <a:noFill/>
          <a:ln/>
        </p:spPr>
        <p:txBody>
          <a:bodyPr wrap="square" lIns="0" tIns="0" rIns="0" bIns="0" rtlCol="0" anchor="t"/>
          <a:lstStyle/>
          <a:p>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Слабый рост запаса
</a:t>
            </a:r>
            <a:pPr algn="l" indent="0" marL="0">
              <a:lnSpc>
                <a:spcPct val="115000"/>
              </a:lnSpc>
              <a:buNone/>
            </a:pPr>
            <a:r>
              <a:rPr lang="en-US" sz="2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660000"/>
                </a:solidFill>
                <a:latin typeface="Arial" pitchFamily="34" charset="0"/>
                <a:ea typeface="Arial" pitchFamily="34" charset="-122"/>
                <a:cs typeface="Arial" pitchFamily="34" charset="-120"/>
              </a:rPr>
              <a:t>Когда условия плохие сразу по нескольким причинам, растение не может накопить достаточно веществ. Тогда ему труднее пережить холод, тёмное время или долгую сухую погоду.
</a:t>
            </a:r>
            <a:endParaRPr lang="en-US" sz="11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72366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Как человек использует эти запасы
</a:t>
            </a:r>
            <a:endParaRPr lang="en-US" sz="2412" dirty="0"/>
          </a:p>
        </p:txBody>
      </p:sp>
      <p:sp>
        <p:nvSpPr>
          <p:cNvPr id="7"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17</a:t>
            </a:r>
            <a:endParaRPr lang="en-US" sz="800" dirty="0"/>
          </a:p>
        </p:txBody>
      </p:sp>
      <p:sp>
        <p:nvSpPr>
          <p:cNvPr id="8" name="Text 2"/>
          <p:cNvSpPr txBox="1"/>
          <p:nvPr/>
        </p:nvSpPr>
        <p:spPr>
          <a:xfrm>
            <a:off x="180000" y="2280029"/>
            <a:ext cx="2884500" cy="1168500"/>
          </a:xfrm>
          <a:prstGeom prst="rect">
            <a:avLst/>
          </a:prstGeom>
          <a:noFill/>
          <a:ln/>
        </p:spPr>
        <p:txBody>
          <a:bodyPr wrap="square" lIns="0" tIns="0" rIns="0" bIns="0" rtlCol="0" anchor="t"/>
          <a:lstStyle/>
          <a:p>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Еда из растений
</a:t>
            </a:r>
            <a:pPr algn="l" indent="0" marL="0">
              <a:lnSpc>
                <a:spcPct val="115000"/>
              </a:lnSpc>
              <a:buNone/>
            </a:pPr>
            <a:r>
              <a:rPr lang="en-US" sz="4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Люди выращивают растения ради хлеба, овощей, фруктов, сахара и масла. Всё это — запасы солнечной энергии, которые растение когда-то создало в листьях и других частях.
</a:t>
            </a:r>
            <a:endParaRPr lang="en-US" sz="1300" dirty="0"/>
          </a:p>
        </p:txBody>
      </p:sp>
      <p:sp>
        <p:nvSpPr>
          <p:cNvPr id="9" name="Text 3"/>
          <p:cNvSpPr txBox="1"/>
          <p:nvPr/>
        </p:nvSpPr>
        <p:spPr>
          <a:xfrm>
            <a:off x="3129739" y="2280027"/>
            <a:ext cx="2884500" cy="1168500"/>
          </a:xfrm>
          <a:prstGeom prst="rect">
            <a:avLst/>
          </a:prstGeom>
          <a:noFill/>
          <a:ln/>
        </p:spPr>
        <p:txBody>
          <a:bodyPr wrap="square" lIns="0" tIns="0" rIns="0" bIns="0" rtlCol="0" anchor="t"/>
          <a:lstStyle/>
          <a:p>
            <a:pPr algn="l" indent="0" marL="0">
              <a:lnSpc>
                <a:spcPct val="115000"/>
              </a:lnSpc>
              <a:buNone/>
            </a:pPr>
            <a:r>
              <a:rPr lang="en-US" sz="1237" dirty="0">
                <a:solidFill>
                  <a:srgbClr val="660000"/>
                </a:solidFill>
                <a:latin typeface="Arial" pitchFamily="34" charset="0"/>
                <a:ea typeface="Arial" pitchFamily="34" charset="-122"/>
                <a:cs typeface="Arial" pitchFamily="34" charset="-120"/>
              </a:rPr>
              <a:t>Животные тоже связаны с растениями
</a:t>
            </a:r>
            <a:pPr algn="l" indent="0" marL="0">
              <a:lnSpc>
                <a:spcPct val="115000"/>
              </a:lnSpc>
              <a:buNone/>
            </a:pPr>
            <a:r>
              <a:rPr lang="en-US" sz="432"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1" dirty="0">
                <a:solidFill>
                  <a:srgbClr val="660000"/>
                </a:solidFill>
                <a:latin typeface="Arial" pitchFamily="34" charset="0"/>
                <a:ea typeface="Arial" pitchFamily="34" charset="-122"/>
                <a:cs typeface="Arial" pitchFamily="34" charset="-120"/>
              </a:rPr>
              <a:t>Молоко, мясо и яйца тоже связаны с растениями, потому что животные питаются травой, зерном или кормами. Значит, солнечная энергия часто проходит длинный путь до нашей тарелки.
</a:t>
            </a:r>
            <a:endParaRPr lang="en-US" sz="1237" dirty="0"/>
          </a:p>
        </p:txBody>
      </p:sp>
      <p:sp>
        <p:nvSpPr>
          <p:cNvPr id="10" name="Text 4"/>
          <p:cNvSpPr txBox="1"/>
          <p:nvPr/>
        </p:nvSpPr>
        <p:spPr>
          <a:xfrm>
            <a:off x="6079475" y="2280027"/>
            <a:ext cx="2884500" cy="1168500"/>
          </a:xfrm>
          <a:prstGeom prst="rect">
            <a:avLst/>
          </a:prstGeom>
          <a:noFill/>
          <a:ln/>
        </p:spPr>
        <p:txBody>
          <a:bodyPr wrap="square" lIns="0" tIns="0" rIns="0" bIns="0" rtlCol="0" anchor="t"/>
          <a:lstStyle/>
          <a:p>
            <a:pPr algn="l" indent="0" marL="0">
              <a:lnSpc>
                <a:spcPct val="115000"/>
              </a:lnSpc>
              <a:buNone/>
            </a:pPr>
            <a:r>
              <a:rPr lang="en-US" sz="1300" dirty="0">
                <a:solidFill>
                  <a:srgbClr val="660000"/>
                </a:solidFill>
                <a:latin typeface="Arial" pitchFamily="34" charset="0"/>
                <a:ea typeface="Arial" pitchFamily="34" charset="-122"/>
                <a:cs typeface="Arial" pitchFamily="34" charset="-120"/>
              </a:rPr>
              <a:t>Хлеб начинается с листа
</a:t>
            </a:r>
            <a:pPr algn="l" indent="0" marL="0">
              <a:lnSpc>
                <a:spcPct val="115000"/>
              </a:lnSpc>
              <a:buNone/>
            </a:pPr>
            <a:r>
              <a:rPr lang="en-US" sz="454"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Даже простой кусочек хлеба — результат работы зелёных растений. Сначала лист делает сахар, потом растение строит зерно, а человек превращает его в муку и хлеб.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19558" y="952812"/>
            <a:ext cx="4981200" cy="1809577"/>
          </a:xfrm>
          <a:prstGeom prst="rect">
            <a:avLst/>
          </a:prstGeom>
        </p:spPr>
      </p:pic>
      <p:pic>
        <p:nvPicPr>
          <p:cNvPr id="4" name="Image 2" descr="preencoded.png">    </p:cNvPr>
          <p:cNvPicPr>
            <a:picLocks noChangeAspect="1"/>
          </p:cNvPicPr>
          <p:nvPr/>
        </p:nvPicPr>
        <p:blipFill>
          <a:blip r:embed="rId3"/>
          <a:stretch>
            <a:fillRect/>
          </a:stretch>
        </p:blipFill>
        <p:spPr>
          <a:xfrm>
            <a:off x="3819596" y="2929828"/>
            <a:ext cx="4981200" cy="180957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226400"/>
            <a:ext cx="3493200" cy="1262400"/>
          </a:xfrm>
          <a:prstGeom prst="rect">
            <a:avLst/>
          </a:prstGeom>
          <a:noFill/>
          <a:ln/>
        </p:spPr>
        <p:txBody>
          <a:bodyPr wrap="square" lIns="0" tIns="0" rIns="0" bIns="0" rtlCol="0" anchor="ctr"/>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Лист меняет цвет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Сначала лист некоторое время держат на свету, чтобы он успел сделать запас пищи. Потом на него осторожно наносят йод. Там, где есть крахмал, лист темнеет и становится сине-чёрным, будто сам показывает свою тайную кладовую.
</a:t>
            </a:r>
            <a:endParaRPr lang="en-US" sz="1202" dirty="0"/>
          </a:p>
        </p:txBody>
      </p:sp>
      <p:sp>
        <p:nvSpPr>
          <p:cNvPr id="7" name="Text 1"/>
          <p:cNvSpPr txBox="1"/>
          <p:nvPr/>
        </p:nvSpPr>
        <p:spPr>
          <a:xfrm>
            <a:off x="180050" y="3203451"/>
            <a:ext cx="3493200" cy="1262400"/>
          </a:xfrm>
          <a:prstGeom prst="rect">
            <a:avLst/>
          </a:prstGeom>
          <a:noFill/>
          <a:ln/>
        </p:spPr>
        <p:txBody>
          <a:bodyPr wrap="square" lIns="0" tIns="0" rIns="0" bIns="0" rtlCol="0" anchor="ctr"/>
          <a:lstStyle/>
          <a:p>
            <a:pPr algn="l" indent="0" marL="0">
              <a:lnSpc>
                <a:spcPct val="115000"/>
              </a:lnSpc>
              <a:buNone/>
            </a:pPr>
            <a:r>
              <a:rPr lang="en-US" sz="1202" dirty="0">
                <a:solidFill>
                  <a:srgbClr val="660000"/>
                </a:solidFill>
                <a:latin typeface="Arial" pitchFamily="34" charset="0"/>
                <a:ea typeface="Arial" pitchFamily="34" charset="-122"/>
                <a:cs typeface="Arial" pitchFamily="34" charset="-120"/>
              </a:rPr>
              <a:t>Проверка работы растения
</a:t>
            </a:r>
            <a:pPr algn="l" indent="0" marL="0">
              <a:lnSpc>
                <a:spcPct val="115000"/>
              </a:lnSpc>
              <a:buNone/>
            </a:pPr>
            <a:r>
              <a:rPr lang="en-US" sz="809"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48" dirty="0">
                <a:solidFill>
                  <a:srgbClr val="660000"/>
                </a:solidFill>
                <a:latin typeface="Arial" pitchFamily="34" charset="0"/>
                <a:ea typeface="Arial" pitchFamily="34" charset="-122"/>
                <a:cs typeface="Arial" pitchFamily="34" charset="-120"/>
              </a:rPr>
              <a:t>Этот опыт помогает увидеть то, что обычно спрятано внутри листа. Мы не видим, как растение создаёт запас, но реакция с йодом выдаёт его работу. Получается маленькое научное расследование с очень заметным результатом.
</a:t>
            </a:r>
            <a:endParaRPr lang="en-US" sz="1202" dirty="0"/>
          </a:p>
        </p:txBody>
      </p:sp>
      <p:sp>
        <p:nvSpPr>
          <p:cNvPr id="8" name="Text 2"/>
          <p:cNvSpPr txBox="1"/>
          <p:nvPr/>
        </p:nvSpPr>
        <p:spPr>
          <a:xfrm>
            <a:off x="180000" y="4775075"/>
            <a:ext cx="812700" cy="188400"/>
          </a:xfrm>
          <a:prstGeom prst="rect">
            <a:avLst/>
          </a:prstGeom>
          <a:noFill/>
          <a:ln/>
        </p:spPr>
        <p:txBody>
          <a:bodyPr wrap="square" lIns="0" tIns="0" rIns="0" bIns="0" rtlCol="0" anchor="b"/>
          <a:lstStyle/>
          <a:p>
            <a:pPr algn="l" indent="0" marL="0">
              <a:lnSpc>
                <a:spcPct val="115000"/>
              </a:lnSpc>
              <a:buNone/>
            </a:pPr>
            <a:r>
              <a:rPr lang="en-US" sz="800" dirty="0">
                <a:solidFill>
                  <a:srgbClr val="660000"/>
                </a:solidFill>
                <a:latin typeface="Arial" pitchFamily="34" charset="0"/>
                <a:ea typeface="Arial" pitchFamily="34" charset="-122"/>
                <a:cs typeface="Arial" pitchFamily="34" charset="-120"/>
              </a:rPr>
              <a:t>18</a:t>
            </a:r>
            <a:endParaRPr lang="en-US" sz="800" dirty="0"/>
          </a:p>
        </p:txBody>
      </p:sp>
      <p:sp>
        <p:nvSpPr>
          <p:cNvPr id="9" name="Text 3"/>
          <p:cNvSpPr txBox="1"/>
          <p:nvPr/>
        </p:nvSpPr>
        <p:spPr>
          <a:xfrm>
            <a:off x="180000" y="180000"/>
            <a:ext cx="8784000" cy="508800"/>
          </a:xfrm>
          <a:prstGeom prst="rect">
            <a:avLst/>
          </a:prstGeom>
          <a:noFill/>
          <a:ln/>
        </p:spPr>
        <p:txBody>
          <a:bodyPr wrap="square" lIns="0" tIns="0" rIns="0" bIns="0" rtlCol="0" anchor="t"/>
          <a:lstStyle/>
          <a:p>
            <a:pPr algn="l" indent="0" marL="0">
              <a:lnSpc>
                <a:spcPct val="100000"/>
              </a:lnSpc>
              <a:buNone/>
            </a:pPr>
            <a:r>
              <a:rPr lang="en-US" sz="2212" b="1" dirty="0">
                <a:solidFill>
                  <a:srgbClr val="660000"/>
                </a:solidFill>
                <a:latin typeface="Arial" pitchFamily="34" charset="0"/>
                <a:ea typeface="Arial" pitchFamily="34" charset="-122"/>
                <a:cs typeface="Arial" pitchFamily="34" charset="-120"/>
              </a:rPr>
              <a:t>Как увидеть запас крахмала своими глазами
</a:t>
            </a:r>
            <a:endParaRPr lang="en-US" sz="221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7339200" cy="710700"/>
          </a:xfrm>
          <a:prstGeom prst="rect">
            <a:avLst/>
          </a:prstGeom>
          <a:noFill/>
          <a:ln/>
        </p:spPr>
        <p:txBody>
          <a:bodyPr wrap="square" lIns="0" tIns="0" rIns="0" bIns="0" rtlCol="0" anchor="t"/>
          <a:lstStyle/>
          <a:p>
            <a:pPr algn="l" indent="0" marL="0">
              <a:lnSpc>
                <a:spcPct val="100000"/>
              </a:lnSpc>
              <a:buNone/>
            </a:pPr>
            <a:r>
              <a:rPr lang="en-US" sz="2412" b="1" dirty="0">
                <a:solidFill>
                  <a:srgbClr val="660000"/>
                </a:solidFill>
                <a:latin typeface="Arial" pitchFamily="34" charset="0"/>
                <a:ea typeface="Arial" pitchFamily="34" charset="-122"/>
                <a:cs typeface="Arial" pitchFamily="34" charset="-120"/>
              </a:rPr>
              <a:t>Главная мысль урока
</a:t>
            </a:r>
            <a:endParaRPr lang="en-US" sz="2412" dirty="0"/>
          </a:p>
        </p:txBody>
      </p:sp>
      <p:sp>
        <p:nvSpPr>
          <p:cNvPr id="9" name="Text 1"/>
          <p:cNvSpPr txBox="1"/>
          <p:nvPr/>
        </p:nvSpPr>
        <p:spPr>
          <a:xfrm>
            <a:off x="180000" y="4698975"/>
            <a:ext cx="812700" cy="264600"/>
          </a:xfrm>
          <a:prstGeom prst="rect">
            <a:avLst/>
          </a:prstGeom>
          <a:noFill/>
          <a:ln/>
        </p:spPr>
        <p:txBody>
          <a:bodyPr wrap="square" lIns="0" tIns="0" rIns="0" bIns="0" rtlCol="0" anchor="b"/>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
        <p:nvSpPr>
          <p:cNvPr id="10" name="Text 2"/>
          <p:cNvSpPr txBox="1"/>
          <p:nvPr/>
        </p:nvSpPr>
        <p:spPr>
          <a:xfrm>
            <a:off x="180000" y="1201223"/>
            <a:ext cx="4139229" cy="942212"/>
          </a:xfrm>
          <a:prstGeom prst="rect">
            <a:avLst/>
          </a:prstGeom>
          <a:noFill/>
          <a:ln/>
        </p:spPr>
        <p:txBody>
          <a:bodyPr wrap="square" lIns="0" tIns="0" rIns="0" bIns="0" rtlCol="0" anchor="ctr"/>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Зелёные организмы кормят мир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Растения, водоросли и некоторые бактерии создают пищу из энергии Солнца. Они начинают многие цепи питания, поэтому без них животным и людям было бы гораздо труднее жить.
</a:t>
            </a:r>
            <a:endParaRPr lang="en-US" sz="1200" dirty="0"/>
          </a:p>
        </p:txBody>
      </p:sp>
      <p:sp>
        <p:nvSpPr>
          <p:cNvPr id="11" name="Text 3"/>
          <p:cNvSpPr txBox="1"/>
          <p:nvPr/>
        </p:nvSpPr>
        <p:spPr>
          <a:xfrm>
            <a:off x="180000" y="2263976"/>
            <a:ext cx="4139229" cy="935267"/>
          </a:xfrm>
          <a:prstGeom prst="rect">
            <a:avLst/>
          </a:prstGeom>
          <a:noFill/>
          <a:ln/>
        </p:spPr>
        <p:txBody>
          <a:bodyPr wrap="square" lIns="0" tIns="0" rIns="0" bIns="0" rtlCol="0" anchor="ctr"/>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Энергия передаётся дальше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Запасённая в растении энергия не остаётся только у него. Она переходит к травоядным, хищникам и даже к человеку, а потом возвращается в природу через разложение.
</a:t>
            </a:r>
            <a:endParaRPr lang="en-US" sz="1200" dirty="0"/>
          </a:p>
        </p:txBody>
      </p:sp>
      <p:sp>
        <p:nvSpPr>
          <p:cNvPr id="12" name="Text 4"/>
          <p:cNvSpPr txBox="1"/>
          <p:nvPr/>
        </p:nvSpPr>
        <p:spPr>
          <a:xfrm>
            <a:off x="180000" y="3300116"/>
            <a:ext cx="4139229" cy="942212"/>
          </a:xfrm>
          <a:prstGeom prst="rect">
            <a:avLst/>
          </a:prstGeom>
          <a:noFill/>
          <a:ln/>
        </p:spPr>
        <p:txBody>
          <a:bodyPr wrap="square" lIns="0" tIns="0" rIns="0" bIns="0" rtlCol="0" anchor="ctr"/>
          <a:lstStyle/>
          <a:p>
            <a:pPr algn="l" indent="0" marL="0">
              <a:lnSpc>
                <a:spcPct val="115000"/>
              </a:lnSpc>
              <a:buNone/>
            </a:pPr>
            <a:r>
              <a:rPr lang="en-US" sz="1200" dirty="0">
                <a:solidFill>
                  <a:srgbClr val="660000"/>
                </a:solidFill>
                <a:latin typeface="Arial" pitchFamily="34" charset="0"/>
                <a:ea typeface="Arial" pitchFamily="34" charset="-122"/>
                <a:cs typeface="Arial" pitchFamily="34" charset="-120"/>
              </a:rPr>
              <a:t>Природа работает вместе
</a:t>
            </a:r>
            <a:pPr algn="l" indent="0" marL="0">
              <a:lnSpc>
                <a:spcPct val="115000"/>
              </a:lnSpc>
              <a:buNone/>
            </a:pPr>
            <a:r>
              <a:rPr lang="en-US" sz="700" dirty="0">
                <a:solidFill>
                  <a:srgbClr val="66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660000"/>
                </a:solidFill>
                <a:latin typeface="Arial" pitchFamily="34" charset="0"/>
                <a:ea typeface="Arial" pitchFamily="34" charset="-122"/>
                <a:cs typeface="Arial" pitchFamily="34" charset="-120"/>
              </a:rPr>
              <a:t>Свет, вода, почва и живые организмы помогают друг другу. Каждый участник этой большой системы делает своё дело, и именно так на Земле поддерживается жизнь.
</a:t>
            </a:r>
            <a:endParaRPr lang="en-US" sz="12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376250" y="1444443"/>
            <a:ext cx="6391500" cy="979800"/>
          </a:xfrm>
          <a:prstGeom prst="rect">
            <a:avLst/>
          </a:prstGeom>
          <a:noFill/>
          <a:ln/>
        </p:spPr>
        <p:txBody>
          <a:bodyPr wrap="square" lIns="0" tIns="0" rIns="0" bIns="0" rtlCol="0" anchor="ctr"/>
          <a:lstStyle/>
          <a:p>
            <a:pPr algn="ctr" indent="0" marL="0">
              <a:lnSpc>
                <a:spcPct val="100000"/>
              </a:lnSpc>
              <a:buNone/>
            </a:pPr>
            <a:r>
              <a:rPr lang="en-US" sz="3212" b="1" dirty="0">
                <a:solidFill>
                  <a:srgbClr val="660000"/>
                </a:solidFill>
                <a:latin typeface="Arial" pitchFamily="34" charset="0"/>
                <a:ea typeface="Arial" pitchFamily="34" charset="-122"/>
                <a:cs typeface="Arial" pitchFamily="34" charset="-120"/>
              </a:rPr>
              <a:t>Солнечная энергия — основа жизни на Земле
</a:t>
            </a:r>
            <a:endParaRPr lang="en-US" sz="3212" dirty="0"/>
          </a:p>
        </p:txBody>
      </p:sp>
      <p:sp>
        <p:nvSpPr>
          <p:cNvPr id="4" name="Text 1"/>
          <p:cNvSpPr txBox="1"/>
          <p:nvPr/>
        </p:nvSpPr>
        <p:spPr>
          <a:xfrm>
            <a:off x="2425500" y="2677079"/>
            <a:ext cx="4293000" cy="979800"/>
          </a:xfrm>
          <a:prstGeom prst="rect">
            <a:avLst/>
          </a:prstGeom>
          <a:noFill/>
          <a:ln/>
        </p:spPr>
        <p:txBody>
          <a:bodyPr wrap="square" lIns="0" tIns="0" rIns="0" bIns="0" rtlCol="0" anchor="ctr"/>
          <a:lstStyle/>
          <a:p>
            <a:pPr algn="ctr" indent="0" marL="0">
              <a:lnSpc>
                <a:spcPct val="115000"/>
              </a:lnSpc>
              <a:buNone/>
            </a:pPr>
            <a:r>
              <a:rPr lang="en-US" sz="986" dirty="0">
                <a:solidFill>
                  <a:srgbClr val="660000"/>
                </a:solidFill>
                <a:latin typeface="Arial" pitchFamily="34" charset="0"/>
                <a:ea typeface="Arial" pitchFamily="34" charset="-122"/>
                <a:cs typeface="Arial" pitchFamily="34" charset="-120"/>
              </a:rPr>
              <a:t>Фотосинтез превращает свет в пищу, а зелёные организмы делают это каждый день. Их работа кормит живой мир, даёт кислород и поддерживает жизнь на нашей планете.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2026-05-26T09:31:35Z</dcterms:created>
  <dcterms:modified xsi:type="dcterms:W3CDTF">2026-05-26T09:31:35Z</dcterms:modified>
</cp:coreProperties>
</file>