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jpeg"/><Relationship Id="rId4" Type="http://schemas.openxmlformats.org/officeDocument/2006/relationships/image" Target="../media/image-6-4.jpe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2500" y="2725406"/>
            <a:ext cx="8486700" cy="211338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288475"/>
            <a:ext cx="5329500" cy="327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endParaRPr lang="en-US" sz="1100" dirty="0"/>
          </a:p>
        </p:txBody>
      </p:sp>
      <p:sp>
        <p:nvSpPr>
          <p:cNvPr id="6" name="Text 1"/>
          <p:cNvSpPr txBox="1"/>
          <p:nvPr/>
        </p:nvSpPr>
        <p:spPr>
          <a:xfrm>
            <a:off x="355800" y="1559507"/>
            <a:ext cx="5591700" cy="923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Жизнь на Земле прошла путь от простейших клеток до человека и современной биосферы.
</a:t>
            </a:r>
            <a:endParaRPr lang="en-US" sz="1400" dirty="0"/>
          </a:p>
        </p:txBody>
      </p:sp>
      <p:sp>
        <p:nvSpPr>
          <p:cNvPr id="7" name="Text 2"/>
          <p:cNvSpPr txBox="1"/>
          <p:nvPr/>
        </p:nvSpPr>
        <p:spPr>
          <a:xfrm>
            <a:off x="355800" y="763925"/>
            <a:ext cx="5591700" cy="673200"/>
          </a:xfrm>
          <a:prstGeom prst="rect">
            <a:avLst/>
          </a:prstGeom>
          <a:noFill/>
          <a:ln/>
        </p:spPr>
        <p:txBody>
          <a:bodyPr wrap="square" lIns="0" tIns="0" rIns="0" bIns="0" rtlCol="0" anchor="ctr"/>
          <a:lstStyle/>
          <a:p>
            <a:pPr algn="l" indent="0" marL="0">
              <a:lnSpc>
                <a:spcPct val="100000"/>
              </a:lnSpc>
              <a:buNone/>
            </a:pPr>
            <a:r>
              <a:rPr lang="en-US" sz="2461" b="1" dirty="0">
                <a:solidFill>
                  <a:srgbClr val="FFFFFF"/>
                </a:solidFill>
                <a:latin typeface="Arial" pitchFamily="34" charset="0"/>
                <a:ea typeface="Arial" pitchFamily="34" charset="-122"/>
                <a:cs typeface="Arial" pitchFamily="34" charset="-120"/>
              </a:rPr>
              <a:t>Общая картина развития жизни на Земле: ключевые этапы и значение
</a:t>
            </a:r>
            <a:endParaRPr lang="en-US" sz="246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7125" y="720488"/>
            <a:ext cx="3609600" cy="35990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612750"/>
            <a:ext cx="44142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От молодой планеты к богатой биосфере
</a:t>
            </a:r>
            <a:endParaRPr lang="en-US" sz="2649" dirty="0"/>
          </a:p>
        </p:txBody>
      </p:sp>
      <p:sp>
        <p:nvSpPr>
          <p:cNvPr id="6" name="Text 1"/>
          <p:cNvSpPr txBox="1"/>
          <p:nvPr/>
        </p:nvSpPr>
        <p:spPr>
          <a:xfrm>
            <a:off x="355800" y="2628900"/>
            <a:ext cx="4414200" cy="923700"/>
          </a:xfrm>
          <a:prstGeom prst="rect">
            <a:avLst/>
          </a:prstGeom>
          <a:noFill/>
          <a:ln/>
        </p:spPr>
        <p:txBody>
          <a:bodyPr wrap="square" lIns="0" tIns="0" rIns="0" bIns="0" rtlCol="0" anchor="t"/>
          <a:lstStyle/>
          <a:p>
            <a:pPr algn="l" indent="0" marL="0">
              <a:lnSpc>
                <a:spcPct val="100000"/>
              </a:lnSpc>
              <a:buNone/>
            </a:pPr>
            <a:r>
              <a:rPr lang="en-US" sz="1211" dirty="0">
                <a:solidFill>
                  <a:srgbClr val="FFFFFF"/>
                </a:solidFill>
                <a:latin typeface="Arial" pitchFamily="34" charset="0"/>
                <a:ea typeface="Arial" pitchFamily="34" charset="-122"/>
                <a:cs typeface="Arial" pitchFamily="34" charset="-120"/>
              </a:rPr>
              <a:t>Около четырёх миллиардов лет назад Земля была молодой и нестабильной: без свободного кислорода, с активным вулканизмом и резкими перепадами условий. Постепенно сформировались атмосфера, гидросфера и литосфера, создавшие основу для химической эволюции и первых живых систем.
</a:t>
            </a:r>
            <a:endParaRPr lang="en-US" sz="1211" dirty="0"/>
          </a:p>
        </p:txBody>
      </p:sp>
      <p:sp>
        <p:nvSpPr>
          <p:cNvPr id="7"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216700" y="1231112"/>
            <a:ext cx="2704500" cy="26965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548725"/>
            <a:ext cx="2393400" cy="27711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Первые клетки архея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Архейская Земля была почти полностью лишена свободного кислорода, поэтому первые клетки выживали за счёт анаэробного обмена веществ. Это были простые прокариоты — бактерии и археи, приспособленные к экстремальным условиям.
</a:t>
            </a:r>
            <a:endParaRPr lang="en-US" sz="1600" dirty="0"/>
          </a:p>
        </p:txBody>
      </p:sp>
      <p:sp>
        <p:nvSpPr>
          <p:cNvPr id="6"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7" name="Text 2"/>
          <p:cNvSpPr txBox="1"/>
          <p:nvPr/>
        </p:nvSpPr>
        <p:spPr>
          <a:xfrm>
            <a:off x="355800" y="405775"/>
            <a:ext cx="6036600" cy="534600"/>
          </a:xfrm>
          <a:prstGeom prst="rect">
            <a:avLst/>
          </a:prstGeom>
          <a:noFill/>
          <a:ln/>
        </p:spPr>
        <p:txBody>
          <a:bodyPr wrap="square" lIns="0" tIns="0" rIns="0" bIns="0" rtlCol="0" anchor="ctr"/>
          <a:lstStyle/>
          <a:p>
            <a:pPr algn="l" indent="0" marL="0">
              <a:lnSpc>
                <a:spcPct val="100000"/>
              </a:lnSpc>
              <a:buNone/>
            </a:pPr>
            <a:r>
              <a:rPr lang="en-US" sz="2208" b="1" dirty="0">
                <a:solidFill>
                  <a:srgbClr val="FFFFFF"/>
                </a:solidFill>
                <a:latin typeface="Arial" pitchFamily="34" charset="0"/>
                <a:ea typeface="Arial" pitchFamily="34" charset="-122"/>
                <a:cs typeface="Arial" pitchFamily="34" charset="-120"/>
              </a:rPr>
              <a:t>Жизнь без кислорода: первые прокариоты
</a:t>
            </a:r>
            <a:endParaRPr lang="en-US" sz="2208" dirty="0"/>
          </a:p>
        </p:txBody>
      </p:sp>
      <p:sp>
        <p:nvSpPr>
          <p:cNvPr id="8" name="Text 3"/>
          <p:cNvSpPr txBox="1"/>
          <p:nvPr/>
        </p:nvSpPr>
        <p:spPr>
          <a:xfrm>
            <a:off x="6388700" y="1548725"/>
            <a:ext cx="2393400" cy="27711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Микробные сообщества и фотосинтез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водных сообществах они образовывали микробные маты и строматолиты, оставившие заметный след в геологической летописи. Позднее появились цианобактерии, начавшие фотосинтез и подготовившие почву для будущего накопления кислорода.
</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70900" y="1315775"/>
            <a:ext cx="3326100" cy="873751"/>
          </a:xfrm>
          <a:prstGeom prst="rect">
            <a:avLst/>
          </a:prstGeom>
        </p:spPr>
      </p:pic>
      <p:pic>
        <p:nvPicPr>
          <p:cNvPr id="4" name="Image 2" descr="preencoded.png">    </p:cNvPr>
          <p:cNvPicPr>
            <a:picLocks noChangeAspect="1"/>
          </p:cNvPicPr>
          <p:nvPr/>
        </p:nvPicPr>
        <p:blipFill>
          <a:blip r:embed="rId3"/>
          <a:stretch>
            <a:fillRect/>
          </a:stretch>
        </p:blipFill>
        <p:spPr>
          <a:xfrm>
            <a:off x="5516300" y="2431422"/>
            <a:ext cx="3310200" cy="872807"/>
          </a:xfrm>
          <a:prstGeom prst="rect">
            <a:avLst/>
          </a:prstGeom>
        </p:spPr>
      </p:pic>
      <p:pic>
        <p:nvPicPr>
          <p:cNvPr id="5" name="Image 3" descr="preencoded.png">    </p:cNvPr>
          <p:cNvPicPr>
            <a:picLocks noChangeAspect="1"/>
          </p:cNvPicPr>
          <p:nvPr/>
        </p:nvPicPr>
        <p:blipFill>
          <a:blip r:embed="rId4"/>
          <a:stretch>
            <a:fillRect/>
          </a:stretch>
        </p:blipFill>
        <p:spPr>
          <a:xfrm>
            <a:off x="5470900" y="3529297"/>
            <a:ext cx="3310200" cy="87280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73200"/>
          </a:xfrm>
          <a:prstGeom prst="rect">
            <a:avLst/>
          </a:prstGeom>
          <a:noFill/>
          <a:ln/>
        </p:spPr>
        <p:txBody>
          <a:bodyPr wrap="square" lIns="0" tIns="0" rIns="0" bIns="0" rtlCol="0" anchor="ctr"/>
          <a:lstStyle/>
          <a:p>
            <a:pPr algn="l" indent="0" marL="0">
              <a:lnSpc>
                <a:spcPct val="100000"/>
              </a:lnSpc>
              <a:buNone/>
            </a:pPr>
            <a:r>
              <a:rPr lang="en-US" sz="2650" b="1" dirty="0">
                <a:solidFill>
                  <a:srgbClr val="FFFFFF"/>
                </a:solidFill>
                <a:latin typeface="Arial" pitchFamily="34" charset="0"/>
                <a:ea typeface="Arial" pitchFamily="34" charset="-122"/>
                <a:cs typeface="Arial" pitchFamily="34" charset="-120"/>
              </a:rPr>
              <a:t>Появление эукариот и первых многоклеточных форм
</a:t>
            </a:r>
            <a:endParaRPr lang="en-US" sz="2650"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9" name="Text 2"/>
          <p:cNvSpPr txBox="1"/>
          <p:nvPr/>
        </p:nvSpPr>
        <p:spPr>
          <a:xfrm>
            <a:off x="355800" y="1299326"/>
            <a:ext cx="5008200" cy="875700"/>
          </a:xfrm>
          <a:prstGeom prst="rect">
            <a:avLst/>
          </a:prstGeom>
          <a:noFill/>
          <a:ln/>
        </p:spPr>
        <p:txBody>
          <a:bodyPr wrap="square" lIns="0" tIns="0" rIns="0" bIns="0" rtlCol="0" anchor="t"/>
          <a:lstStyle/>
          <a:p>
            <a:pPr algn="l" indent="0" marL="0">
              <a:lnSpc>
                <a:spcPct val="100000"/>
              </a:lnSpc>
              <a:buNone/>
            </a:pPr>
            <a:r>
              <a:rPr lang="en-US" sz="1292" b="1" dirty="0">
                <a:solidFill>
                  <a:srgbClr val="FFFFFF"/>
                </a:solidFill>
                <a:latin typeface="Arial" pitchFamily="34" charset="0"/>
                <a:ea typeface="Arial" pitchFamily="34" charset="-122"/>
                <a:cs typeface="Arial" pitchFamily="34" charset="-120"/>
              </a:rPr>
              <a:t>Клетка с ядром: новый уровень организации
</a:t>
            </a:r>
            <a:pPr algn="l" indent="0" marL="0">
              <a:lnSpc>
                <a:spcPct val="100000"/>
              </a:lnSpc>
              <a:buNone/>
            </a:pPr>
            <a:r>
              <a:rPr lang="en-US" sz="1292"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1" dirty="0">
                <a:solidFill>
                  <a:srgbClr val="FFFFFF"/>
                </a:solidFill>
                <a:latin typeface="Arial" pitchFamily="34" charset="0"/>
                <a:ea typeface="Arial" pitchFamily="34" charset="-122"/>
                <a:cs typeface="Arial" pitchFamily="34" charset="-120"/>
              </a:rPr>
              <a:t>Протерозой стал временем, когда в клетке появилось ядро и внутренняя организация стала гораздо сложнее. Митоз обеспечил точное деление наследственного материала, а половой процесс увеличил разнообразие потомства. Эти изменения открыли путь к крупным и более устойчивым формам жизни. Именно тогда возникли условия для дальнейшего усложнения многоклеточных организмов.
</a:t>
            </a:r>
            <a:endParaRPr lang="en-US" sz="1292" dirty="0"/>
          </a:p>
        </p:txBody>
      </p:sp>
      <p:sp>
        <p:nvSpPr>
          <p:cNvPr id="10" name="Text 3"/>
          <p:cNvSpPr txBox="1"/>
          <p:nvPr/>
        </p:nvSpPr>
        <p:spPr>
          <a:xfrm>
            <a:off x="355800" y="2415201"/>
            <a:ext cx="5008200" cy="875700"/>
          </a:xfrm>
          <a:prstGeom prst="rect">
            <a:avLst/>
          </a:prstGeom>
          <a:noFill/>
          <a:ln/>
        </p:spPr>
        <p:txBody>
          <a:bodyPr wrap="square" lIns="0" tIns="0" rIns="0" bIns="0" rtlCol="0" anchor="t"/>
          <a:lstStyle/>
          <a:p>
            <a:pPr algn="l" indent="0" marL="0">
              <a:lnSpc>
                <a:spcPct val="100000"/>
              </a:lnSpc>
              <a:buNone/>
            </a:pPr>
            <a:r>
              <a:rPr lang="en-US" sz="1292" b="1" dirty="0">
                <a:solidFill>
                  <a:srgbClr val="FFFFFF"/>
                </a:solidFill>
                <a:latin typeface="Arial" pitchFamily="34" charset="0"/>
                <a:ea typeface="Arial" pitchFamily="34" charset="-122"/>
                <a:cs typeface="Arial" pitchFamily="34" charset="-120"/>
              </a:rPr>
              <a:t>Первые колонии в древних морях
</a:t>
            </a:r>
            <a:pPr algn="l" indent="0" marL="0">
              <a:lnSpc>
                <a:spcPct val="100000"/>
              </a:lnSpc>
              <a:buNone/>
            </a:pPr>
            <a:r>
              <a:rPr lang="en-US" sz="1292"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1" dirty="0">
                <a:solidFill>
                  <a:srgbClr val="FFFFFF"/>
                </a:solidFill>
                <a:latin typeface="Arial" pitchFamily="34" charset="0"/>
                <a:ea typeface="Arial" pitchFamily="34" charset="-122"/>
                <a:cs typeface="Arial" pitchFamily="34" charset="-120"/>
              </a:rPr>
              <a:t>Сначала многоклеточность проявилась в простых колониях, где клетки действовали согласованно, но ещё не полностью разделяли функции. В древних морях возникали водоросли и колониальные простейшие, создававшие мягкие заросли и слоистые скопления. Их существование показывало, что жизнь уже умеет объединяться. Так природа экспериментировала с новым способом организации тел.
</a:t>
            </a:r>
            <a:endParaRPr lang="en-US" sz="1292" dirty="0"/>
          </a:p>
        </p:txBody>
      </p:sp>
      <p:sp>
        <p:nvSpPr>
          <p:cNvPr id="11" name="Text 4"/>
          <p:cNvSpPr txBox="1"/>
          <p:nvPr/>
        </p:nvSpPr>
        <p:spPr>
          <a:xfrm>
            <a:off x="355800" y="3531076"/>
            <a:ext cx="5008200" cy="875700"/>
          </a:xfrm>
          <a:prstGeom prst="rect">
            <a:avLst/>
          </a:prstGeom>
          <a:noFill/>
          <a:ln/>
        </p:spPr>
        <p:txBody>
          <a:bodyPr wrap="square" lIns="0" tIns="0" rIns="0" bIns="0" rtlCol="0" anchor="t"/>
          <a:lstStyle/>
          <a:p>
            <a:pPr algn="l" indent="0" marL="0">
              <a:lnSpc>
                <a:spcPct val="100000"/>
              </a:lnSpc>
              <a:buNone/>
            </a:pPr>
            <a:r>
              <a:rPr lang="en-US" sz="1336" b="1" dirty="0">
                <a:solidFill>
                  <a:srgbClr val="FFFFFF"/>
                </a:solidFill>
                <a:latin typeface="Arial" pitchFamily="34" charset="0"/>
                <a:ea typeface="Arial" pitchFamily="34" charset="-122"/>
                <a:cs typeface="Arial" pitchFamily="34" charset="-120"/>
              </a:rPr>
              <a:t>Эдиакарская биота: загадочные формы прошлого
</a:t>
            </a:r>
            <a:pPr algn="l" indent="0" marL="0">
              <a:lnSpc>
                <a:spcPct val="100000"/>
              </a:lnSpc>
              <a:buNone/>
            </a:pPr>
            <a:r>
              <a:rPr lang="en-US" sz="133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91" dirty="0">
                <a:solidFill>
                  <a:srgbClr val="FFFFFF"/>
                </a:solidFill>
                <a:latin typeface="Arial" pitchFamily="34" charset="0"/>
                <a:ea typeface="Arial" pitchFamily="34" charset="-122"/>
                <a:cs typeface="Arial" pitchFamily="34" charset="-120"/>
              </a:rPr>
              <a:t>К концу протерозоя в океанах появились первые крупные многоклеточные организмы — эдиакарская биота. Их мягкие тела плохо сохранялись, поэтому находки редки и особенно ценны. Эти организмы стали важным переходом от микроскопической жизни к более сложным экосистемам и показали, что морская среда уже способна поддерживать разнообразие форм.
</a:t>
            </a:r>
            <a:endParaRPr lang="en-US" sz="1336"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5" y="0"/>
            <a:ext cx="4480471"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878800" y="582700"/>
            <a:ext cx="3909300" cy="673200"/>
          </a:xfrm>
          <a:prstGeom prst="rect">
            <a:avLst/>
          </a:prstGeom>
          <a:noFill/>
          <a:ln/>
        </p:spPr>
        <p:txBody>
          <a:bodyPr wrap="square" lIns="0" tIns="0" rIns="0" bIns="0" rtlCol="0" anchor="ctr"/>
          <a:lstStyle/>
          <a:p>
            <a:pPr algn="l" indent="0" marL="0">
              <a:lnSpc>
                <a:spcPct val="100000"/>
              </a:lnSpc>
              <a:buNone/>
            </a:pPr>
            <a:r>
              <a:rPr lang="en-US" sz="1764" b="1" dirty="0">
                <a:solidFill>
                  <a:srgbClr val="FFFFFF"/>
                </a:solidFill>
                <a:latin typeface="Arial" pitchFamily="34" charset="0"/>
                <a:ea typeface="Arial" pitchFamily="34" charset="-122"/>
                <a:cs typeface="Arial" pitchFamily="34" charset="-120"/>
              </a:rPr>
              <a:t>Кембрийский взрыв: происхождение основных типов животных
</a:t>
            </a:r>
            <a:endParaRPr lang="en-US" sz="1764" dirty="0"/>
          </a:p>
        </p:txBody>
      </p:sp>
      <p:sp>
        <p:nvSpPr>
          <p:cNvPr id="7" name="Text 1"/>
          <p:cNvSpPr txBox="1"/>
          <p:nvPr/>
        </p:nvSpPr>
        <p:spPr>
          <a:xfrm>
            <a:off x="5116601" y="1705161"/>
            <a:ext cx="3671700" cy="1203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За короткое по геологическим меркам время в морях резко выросло число форм и способов жизни. Появились членистоногиe, моллюски, иглокожие и хордовые — основные линии, определившие дальнейшую историю животных.
</a:t>
            </a:r>
            <a:endParaRPr lang="en-US" sz="1200" dirty="0"/>
          </a:p>
        </p:txBody>
      </p:sp>
      <p:sp>
        <p:nvSpPr>
          <p:cNvPr id="8" name="Text 2"/>
          <p:cNvSpPr txBox="1"/>
          <p:nvPr/>
        </p:nvSpPr>
        <p:spPr>
          <a:xfrm>
            <a:off x="5116601" y="3286161"/>
            <a:ext cx="3671700" cy="1203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У многих организмов сформировались раковины, наружные панцири и внутренние опоры. Такие структуры защищали тело, помогали двигаться и открыли новые экологические ниши, усилив конкуренцию между видами.
</a:t>
            </a:r>
            <a:endParaRPr lang="en-US" sz="1200" dirty="0"/>
          </a:p>
        </p:txBody>
      </p:sp>
      <p:sp>
        <p:nvSpPr>
          <p:cNvPr id="9" name="Text 3"/>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84825" y="1348500"/>
            <a:ext cx="5742000" cy="925225"/>
          </a:xfrm>
          <a:prstGeom prst="rect">
            <a:avLst/>
          </a:prstGeom>
        </p:spPr>
      </p:pic>
      <p:pic>
        <p:nvPicPr>
          <p:cNvPr id="4" name="Image 2" descr="preencoded.png">    </p:cNvPr>
          <p:cNvPicPr>
            <a:picLocks noChangeAspect="1"/>
          </p:cNvPicPr>
          <p:nvPr/>
        </p:nvPicPr>
        <p:blipFill>
          <a:blip r:embed="rId3"/>
          <a:stretch>
            <a:fillRect/>
          </a:stretch>
        </p:blipFill>
        <p:spPr>
          <a:xfrm>
            <a:off x="3084825" y="2450761"/>
            <a:ext cx="5742000" cy="925225"/>
          </a:xfrm>
          <a:prstGeom prst="rect">
            <a:avLst/>
          </a:prstGeom>
        </p:spPr>
      </p:pic>
      <p:pic>
        <p:nvPicPr>
          <p:cNvPr id="5" name="Image 3" descr="preencoded.png">    </p:cNvPr>
          <p:cNvPicPr>
            <a:picLocks noChangeAspect="1"/>
          </p:cNvPicPr>
          <p:nvPr/>
        </p:nvPicPr>
        <p:blipFill>
          <a:blip r:embed="rId4"/>
          <a:stretch>
            <a:fillRect/>
          </a:stretch>
        </p:blipFill>
        <p:spPr>
          <a:xfrm>
            <a:off x="3084825" y="3553011"/>
            <a:ext cx="5742000" cy="9252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01800"/>
          </a:xfrm>
          <a:prstGeom prst="rect">
            <a:avLst/>
          </a:prstGeom>
          <a:noFill/>
          <a:ln/>
        </p:spPr>
        <p:txBody>
          <a:bodyPr wrap="square" lIns="0" tIns="0" rIns="0" bIns="0" rtlCol="0" anchor="t"/>
          <a:lstStyle/>
          <a:p>
            <a:pPr algn="l" indent="0" marL="0">
              <a:lnSpc>
                <a:spcPct val="100000"/>
              </a:lnSpc>
              <a:buNone/>
            </a:pPr>
            <a:r>
              <a:rPr lang="en-US" sz="2369" b="1" dirty="0">
                <a:solidFill>
                  <a:srgbClr val="FFFFFF"/>
                </a:solidFill>
                <a:latin typeface="Arial" pitchFamily="34" charset="0"/>
                <a:ea typeface="Arial" pitchFamily="34" charset="-122"/>
                <a:cs typeface="Arial" pitchFamily="34" charset="-120"/>
              </a:rPr>
              <a:t>Растения осваивают сушу и создают новые экосистемы
</a:t>
            </a:r>
            <a:endParaRPr lang="en-US" sz="2369"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9" name="Text 2"/>
          <p:cNvSpPr txBox="1"/>
          <p:nvPr/>
        </p:nvSpPr>
        <p:spPr>
          <a:xfrm>
            <a:off x="355800" y="1347974"/>
            <a:ext cx="2153400" cy="926275"/>
          </a:xfrm>
          <a:prstGeom prst="rect">
            <a:avLst/>
          </a:prstGeom>
          <a:noFill/>
          <a:ln/>
        </p:spPr>
        <p:txBody>
          <a:bodyPr wrap="square" lIns="0" tIns="0" rIns="0" bIns="0" rtlCol="0" anchor="t"/>
          <a:lstStyle/>
          <a:p>
            <a:pPr algn="l" indent="0" marL="0">
              <a:lnSpc>
                <a:spcPct val="100000"/>
              </a:lnSpc>
              <a:buNone/>
            </a:pPr>
            <a:r>
              <a:rPr lang="en-US" sz="1084" b="1" dirty="0">
                <a:solidFill>
                  <a:srgbClr val="FFFFFF"/>
                </a:solidFill>
                <a:latin typeface="Arial" pitchFamily="34" charset="0"/>
                <a:ea typeface="Arial" pitchFamily="34" charset="-122"/>
                <a:cs typeface="Arial" pitchFamily="34" charset="-120"/>
              </a:rPr>
              <a:t>Первые шаги к суше
</a:t>
            </a:r>
            <a:pPr algn="l" indent="0" marL="0">
              <a:lnSpc>
                <a:spcPct val="100000"/>
              </a:lnSpc>
              <a:buNone/>
            </a:pPr>
            <a:r>
              <a:rPr lang="en-US" sz="584"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51" dirty="0">
                <a:solidFill>
                  <a:srgbClr val="FFFFFF"/>
                </a:solidFill>
                <a:latin typeface="Arial" pitchFamily="34" charset="0"/>
                <a:ea typeface="Arial" pitchFamily="34" charset="-122"/>
                <a:cs typeface="Arial" pitchFamily="34" charset="-120"/>
              </a:rPr>
              <a:t>В силурийском периоде растения ещё были невысокими и зависели от влаги, но уже начинали осваивать берега. Куксония стала одним из первых известных примеров наземной растительности. Её простая форма показала, что суша может стать новой средой жизни для полноценной эволюции наземных растений.
</a:t>
            </a:r>
            <a:endParaRPr lang="en-US" sz="1084" dirty="0"/>
          </a:p>
        </p:txBody>
      </p:sp>
      <p:sp>
        <p:nvSpPr>
          <p:cNvPr id="10" name="Text 3"/>
          <p:cNvSpPr txBox="1"/>
          <p:nvPr/>
        </p:nvSpPr>
        <p:spPr>
          <a:xfrm>
            <a:off x="355800" y="2450235"/>
            <a:ext cx="2153400" cy="926275"/>
          </a:xfrm>
          <a:prstGeom prst="rect">
            <a:avLst/>
          </a:prstGeom>
          <a:noFill/>
          <a:ln/>
        </p:spPr>
        <p:txBody>
          <a:bodyPr wrap="square" lIns="0" tIns="0" rIns="0" bIns="0" rtlCol="0" anchor="t"/>
          <a:lstStyle/>
          <a:p>
            <a:pPr algn="l" indent="0" marL="0">
              <a:lnSpc>
                <a:spcPct val="100000"/>
              </a:lnSpc>
              <a:buNone/>
            </a:pPr>
            <a:r>
              <a:rPr lang="en-US" sz="1005" b="1" dirty="0">
                <a:solidFill>
                  <a:srgbClr val="FFFFFF"/>
                </a:solidFill>
                <a:latin typeface="Arial" pitchFamily="34" charset="0"/>
                <a:ea typeface="Arial" pitchFamily="34" charset="-122"/>
                <a:cs typeface="Arial" pitchFamily="34" charset="-120"/>
              </a:rPr>
              <a:t>Появление проводящих тканей
</a:t>
            </a:r>
            <a:pPr algn="l" indent="0" marL="0">
              <a:lnSpc>
                <a:spcPct val="100000"/>
              </a:lnSpc>
              <a:buNone/>
            </a:pPr>
            <a:r>
              <a:rPr lang="en-US" sz="54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696" dirty="0">
                <a:solidFill>
                  <a:srgbClr val="FFFFFF"/>
                </a:solidFill>
                <a:latin typeface="Arial" pitchFamily="34" charset="0"/>
                <a:ea typeface="Arial" pitchFamily="34" charset="-122"/>
                <a:cs typeface="Arial" pitchFamily="34" charset="-120"/>
              </a:rPr>
              <a:t>Позднее возникли сосудистые растения, способные лучше распределять воду и питательные вещества. Плауны, хвощи и папоротники образовали густые заросли, а затем появились семенные растения, более устойчивые к переменам среды. Так суша получила устойчивую зелёную основу. Именно они определили облик многих древних ландшафтов на миллионы лет вперёд.
</a:t>
            </a:r>
            <a:endParaRPr lang="en-US" sz="1005" dirty="0"/>
          </a:p>
        </p:txBody>
      </p:sp>
      <p:sp>
        <p:nvSpPr>
          <p:cNvPr id="11" name="Text 4"/>
          <p:cNvSpPr txBox="1"/>
          <p:nvPr/>
        </p:nvSpPr>
        <p:spPr>
          <a:xfrm>
            <a:off x="355800" y="3552485"/>
            <a:ext cx="2153400" cy="926275"/>
          </a:xfrm>
          <a:prstGeom prst="rect">
            <a:avLst/>
          </a:prstGeom>
          <a:noFill/>
          <a:ln/>
        </p:spPr>
        <p:txBody>
          <a:bodyPr wrap="square" lIns="0" tIns="0" rIns="0" bIns="0" rtlCol="0" anchor="t"/>
          <a:lstStyle/>
          <a:p>
            <a:pPr algn="l" indent="0" marL="0">
              <a:lnSpc>
                <a:spcPct val="100000"/>
              </a:lnSpc>
              <a:buNone/>
            </a:pPr>
            <a:r>
              <a:rPr lang="en-US" sz="938" b="1" dirty="0">
                <a:solidFill>
                  <a:srgbClr val="FFFFFF"/>
                </a:solidFill>
                <a:latin typeface="Arial" pitchFamily="34" charset="0"/>
                <a:ea typeface="Arial" pitchFamily="34" charset="-122"/>
                <a:cs typeface="Arial" pitchFamily="34" charset="-120"/>
              </a:rPr>
              <a:t>Новая среда вокруг растений
</a:t>
            </a:r>
            <a:pPr algn="l" indent="0" marL="0">
              <a:lnSpc>
                <a:spcPct val="100000"/>
              </a:lnSpc>
              <a:buNone/>
            </a:pPr>
            <a:r>
              <a:rPr lang="en-US" sz="50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650" dirty="0">
                <a:solidFill>
                  <a:srgbClr val="FFFFFF"/>
                </a:solidFill>
                <a:latin typeface="Arial" pitchFamily="34" charset="0"/>
                <a:ea typeface="Arial" pitchFamily="34" charset="-122"/>
                <a:cs typeface="Arial" pitchFamily="34" charset="-120"/>
              </a:rPr>
              <a:t>По мере распространения растительности начали формироваться почвы, удерживающие влагу и минеральные вещества. В этих сообществах развивались первые симбиотические связи между организмами, усиливавшие их выживание. Наземные экосистемы постепенно становились сложными и самоподдерживающимися. Это создало основу для будущих лесов и почвенных сообществ на суше в истории Земли.
</a:t>
            </a:r>
            <a:endParaRPr lang="en-US" sz="938"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6637" y="1308500"/>
            <a:ext cx="2779075" cy="3011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1800"/>
            <a:ext cx="55998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Эволюция позвоночных: от рыб к амфибиям
</a:t>
            </a:r>
            <a:endParaRPr lang="en-US" sz="2649" dirty="0"/>
          </a:p>
        </p:txBody>
      </p:sp>
      <p:sp>
        <p:nvSpPr>
          <p:cNvPr id="7" name="Text 1"/>
          <p:cNvSpPr txBox="1"/>
          <p:nvPr/>
        </p:nvSpPr>
        <p:spPr>
          <a:xfrm>
            <a:off x="646050" y="1721275"/>
            <a:ext cx="44814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Сначала в морях доминировали бесчелюстные рыбы — остракодермы. Их защитные покровы и простое строение помогали выживать в воде, где только начиналась активная конкуренция среди позвоночных.
</a:t>
            </a:r>
            <a:endParaRPr lang="en-US" sz="1400" dirty="0"/>
          </a:p>
        </p:txBody>
      </p:sp>
      <p:sp>
        <p:nvSpPr>
          <p:cNvPr id="8" name="Text 2"/>
          <p:cNvSpPr txBox="1"/>
          <p:nvPr/>
        </p:nvSpPr>
        <p:spPr>
          <a:xfrm>
            <a:off x="646050" y="3116000"/>
            <a:ext cx="44814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Затем появились челюстноротые рыбы: плакодермы, акулы и кистепёрые формы. От последних произошли первые амфибии, которые научились использовать и воду, и сушу.
</a:t>
            </a:r>
            <a:endParaRPr lang="en-US" sz="1400" dirty="0"/>
          </a:p>
        </p:txBody>
      </p:sp>
      <p:sp>
        <p:nvSpPr>
          <p:cNvPr id="9" name="Text 3"/>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4"/>
            <a:ext cx="60366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Хронология крупнейших вымираний палеозоя
</a:t>
            </a:r>
            <a:endParaRPr lang="en-US" sz="2649" dirty="0"/>
          </a:p>
        </p:txBody>
      </p:sp>
      <p:sp>
        <p:nvSpPr>
          <p:cNvPr id="7" name="Text 1"/>
          <p:cNvSpPr txBox="1"/>
          <p:nvPr/>
        </p:nvSpPr>
        <p:spPr>
          <a:xfrm>
            <a:off x="358975" y="1736099"/>
            <a:ext cx="2390100" cy="1396200"/>
          </a:xfrm>
          <a:prstGeom prst="rect">
            <a:avLst/>
          </a:prstGeom>
          <a:noFill/>
          <a:ln/>
        </p:spPr>
        <p:txBody>
          <a:bodyPr wrap="square" lIns="0" tIns="0" rIns="0" bIns="0" rtlCol="0" anchor="t"/>
          <a:lstStyle/>
          <a:p>
            <a:pPr algn="l" indent="0" marL="0">
              <a:lnSpc>
                <a:spcPct val="100000"/>
              </a:lnSpc>
              <a:buNone/>
            </a:pPr>
            <a:r>
              <a:rPr lang="en-US" sz="1415" b="1" dirty="0">
                <a:solidFill>
                  <a:srgbClr val="FFFFFF"/>
                </a:solidFill>
                <a:latin typeface="Arial" pitchFamily="34" charset="0"/>
                <a:ea typeface="Arial" pitchFamily="34" charset="-122"/>
                <a:cs typeface="Arial" pitchFamily="34" charset="-120"/>
              </a:rPr>
              <a:t>Ордовикско-силурийское вымирание — около 443 млн лет назад
</a:t>
            </a:r>
            <a:pPr algn="l" indent="0" marL="0">
              <a:lnSpc>
                <a:spcPct val="100000"/>
              </a:lnSpc>
              <a:buNone/>
            </a:pPr>
            <a:r>
              <a:rPr lang="en-US" sz="141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43" dirty="0">
                <a:solidFill>
                  <a:srgbClr val="FFFFFF"/>
                </a:solidFill>
                <a:latin typeface="Arial" pitchFamily="34" charset="0"/>
                <a:ea typeface="Arial" pitchFamily="34" charset="-122"/>
                <a:cs typeface="Arial" pitchFamily="34" charset="-120"/>
              </a:rPr>
              <a:t>Резкое похолодание и изменения уровня моря привели к исчезновению многих морских видов. Сильнее всего пострадали организмы, связанные с мелководьями и шельфовыми экосистемами.
</a:t>
            </a:r>
            <a:endParaRPr lang="en-US" sz="1415" dirty="0"/>
          </a:p>
        </p:txBody>
      </p:sp>
      <p:sp>
        <p:nvSpPr>
          <p:cNvPr id="8" name="Text 2"/>
          <p:cNvSpPr txBox="1"/>
          <p:nvPr/>
        </p:nvSpPr>
        <p:spPr>
          <a:xfrm>
            <a:off x="2945275" y="1736099"/>
            <a:ext cx="2390100" cy="1396200"/>
          </a:xfrm>
          <a:prstGeom prst="rect">
            <a:avLst/>
          </a:prstGeom>
          <a:noFill/>
          <a:ln/>
        </p:spPr>
        <p:txBody>
          <a:bodyPr wrap="square" lIns="0" tIns="0" rIns="0" bIns="0" rtlCol="0" anchor="t"/>
          <a:lstStyle/>
          <a:p>
            <a:pPr algn="l" indent="0" marL="0">
              <a:lnSpc>
                <a:spcPct val="100000"/>
              </a:lnSpc>
              <a:buNone/>
            </a:pPr>
            <a:r>
              <a:rPr lang="en-US" sz="1498" b="1" dirty="0">
                <a:solidFill>
                  <a:srgbClr val="FFFFFF"/>
                </a:solidFill>
                <a:latin typeface="Arial" pitchFamily="34" charset="0"/>
                <a:ea typeface="Arial" pitchFamily="34" charset="-122"/>
                <a:cs typeface="Arial" pitchFamily="34" charset="-120"/>
              </a:rPr>
              <a:t>Девонское вымирание — около 375 млн лет назад
</a:t>
            </a:r>
            <a:pPr algn="l" indent="0" marL="0">
              <a:lnSpc>
                <a:spcPct val="100000"/>
              </a:lnSpc>
              <a:buNone/>
            </a:pPr>
            <a:r>
              <a:rPr lang="en-US" sz="1498"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98" dirty="0">
                <a:solidFill>
                  <a:srgbClr val="FFFFFF"/>
                </a:solidFill>
                <a:latin typeface="Arial" pitchFamily="34" charset="0"/>
                <a:ea typeface="Arial" pitchFamily="34" charset="-122"/>
                <a:cs typeface="Arial" pitchFamily="34" charset="-120"/>
              </a:rPr>
              <a:t>Серия кризисов в океане, вероятно связанных с вулканизмом и дефицитом кислорода, сократила разнообразие морской жизни. Особенно затронутыми оказались рифовые сообщества.
</a:t>
            </a:r>
            <a:endParaRPr lang="en-US" sz="1498" dirty="0"/>
          </a:p>
        </p:txBody>
      </p:sp>
      <p:sp>
        <p:nvSpPr>
          <p:cNvPr id="9" name="Text 3"/>
          <p:cNvSpPr txBox="1"/>
          <p:nvPr/>
        </p:nvSpPr>
        <p:spPr>
          <a:xfrm>
            <a:off x="5531575" y="1736099"/>
            <a:ext cx="2390100" cy="1396200"/>
          </a:xfrm>
          <a:prstGeom prst="rect">
            <a:avLst/>
          </a:prstGeom>
          <a:noFill/>
          <a:ln/>
        </p:spPr>
        <p:txBody>
          <a:bodyPr wrap="square" lIns="0" tIns="0" rIns="0" bIns="0" rtlCol="0" anchor="t"/>
          <a:lstStyle/>
          <a:p>
            <a:pPr algn="l" indent="0" marL="0">
              <a:lnSpc>
                <a:spcPct val="100000"/>
              </a:lnSpc>
              <a:buNone/>
            </a:pPr>
            <a:r>
              <a:rPr lang="en-US" sz="1570" b="1" dirty="0">
                <a:solidFill>
                  <a:srgbClr val="FFFFFF"/>
                </a:solidFill>
                <a:latin typeface="Arial" pitchFamily="34" charset="0"/>
                <a:ea typeface="Arial" pitchFamily="34" charset="-122"/>
                <a:cs typeface="Arial" pitchFamily="34" charset="-120"/>
              </a:rPr>
              <a:t>Пермское вымирание — 252 млн лет назад
</a:t>
            </a:r>
            <a:pPr algn="l" indent="0" marL="0">
              <a:lnSpc>
                <a:spcPct val="100000"/>
              </a:lnSpc>
              <a:buNone/>
            </a:pPr>
            <a:r>
              <a:rPr lang="en-US" sz="157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46" dirty="0">
                <a:solidFill>
                  <a:srgbClr val="FFFFFF"/>
                </a:solidFill>
                <a:latin typeface="Arial" pitchFamily="34" charset="0"/>
                <a:ea typeface="Arial" pitchFamily="34" charset="-122"/>
                <a:cs typeface="Arial" pitchFamily="34" charset="-120"/>
              </a:rPr>
              <a:t>Это было самое тяжёлое вымирание палеозоя: погибло более 90% морских видов. Вероятные причины — масштабный вулканизм, потепление и резкое ухудшение состава океанической воды.
</a:t>
            </a:r>
            <a:endParaRPr lang="en-US" sz="1570" dirty="0"/>
          </a:p>
        </p:txBody>
      </p:sp>
      <p:sp>
        <p:nvSpPr>
          <p:cNvPr id="10" name="Text 4"/>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66200" y="1471264"/>
            <a:ext cx="4260600" cy="1131722"/>
          </a:xfrm>
          <a:prstGeom prst="rect">
            <a:avLst/>
          </a:prstGeom>
        </p:spPr>
      </p:pic>
      <p:pic>
        <p:nvPicPr>
          <p:cNvPr id="4" name="Image 2" descr="preencoded.png">    </p:cNvPr>
          <p:cNvPicPr>
            <a:picLocks noChangeAspect="1"/>
          </p:cNvPicPr>
          <p:nvPr/>
        </p:nvPicPr>
        <p:blipFill>
          <a:blip r:embed="rId3"/>
          <a:stretch>
            <a:fillRect/>
          </a:stretch>
        </p:blipFill>
        <p:spPr>
          <a:xfrm>
            <a:off x="4525475" y="2929637"/>
            <a:ext cx="4276200" cy="117762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8381100" cy="673200"/>
          </a:xfrm>
          <a:prstGeom prst="rect">
            <a:avLst/>
          </a:prstGeom>
          <a:noFill/>
          <a:ln/>
        </p:spPr>
        <p:txBody>
          <a:bodyPr wrap="square" lIns="0" tIns="0" rIns="0" bIns="0" rtlCol="0" anchor="ctr"/>
          <a:lstStyle/>
          <a:p>
            <a:pPr algn="l" indent="0" marL="0">
              <a:lnSpc>
                <a:spcPct val="100000"/>
              </a:lnSpc>
              <a:buNone/>
            </a:pPr>
            <a:r>
              <a:rPr lang="en-US" sz="2903" b="1" dirty="0">
                <a:solidFill>
                  <a:srgbClr val="FFFFFF"/>
                </a:solidFill>
                <a:latin typeface="Arial" pitchFamily="34" charset="0"/>
                <a:ea typeface="Arial" pitchFamily="34" charset="-122"/>
                <a:cs typeface="Arial" pitchFamily="34" charset="-120"/>
              </a:rPr>
              <a:t>Леса каменноугольного и пермского времени
</a:t>
            </a:r>
            <a:endParaRPr lang="en-US" sz="2903"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
        <p:nvSpPr>
          <p:cNvPr id="8" name="Text 2"/>
          <p:cNvSpPr txBox="1"/>
          <p:nvPr/>
        </p:nvSpPr>
        <p:spPr>
          <a:xfrm>
            <a:off x="355800" y="1509225"/>
            <a:ext cx="4030800" cy="1051800"/>
          </a:xfrm>
          <a:prstGeom prst="rect">
            <a:avLst/>
          </a:prstGeom>
          <a:noFill/>
          <a:ln/>
        </p:spPr>
        <p:txBody>
          <a:bodyPr wrap="square" lIns="0" tIns="0" rIns="0" bIns="0" rtlCol="0" anchor="t"/>
          <a:lstStyle/>
          <a:p>
            <a:pPr algn="l" indent="0" marL="0">
              <a:lnSpc>
                <a:spcPct val="100000"/>
              </a:lnSpc>
              <a:buNone/>
            </a:pPr>
            <a:r>
              <a:rPr lang="en-US" sz="1380" b="1" dirty="0">
                <a:solidFill>
                  <a:srgbClr val="FFFFFF"/>
                </a:solidFill>
                <a:latin typeface="Arial" pitchFamily="34" charset="0"/>
                <a:ea typeface="Arial" pitchFamily="34" charset="-122"/>
                <a:cs typeface="Arial" pitchFamily="34" charset="-120"/>
              </a:rPr>
              <a:t>Гигантские леса влажных низин
</a:t>
            </a:r>
            <a:pPr algn="l" indent="0" marL="0">
              <a:lnSpc>
                <a:spcPct val="100000"/>
              </a:lnSpc>
              <a:buNone/>
            </a:pPr>
            <a:r>
              <a:rPr lang="en-US" sz="138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20" dirty="0">
                <a:solidFill>
                  <a:srgbClr val="FFFFFF"/>
                </a:solidFill>
                <a:latin typeface="Arial" pitchFamily="34" charset="0"/>
                <a:ea typeface="Arial" pitchFamily="34" charset="-122"/>
                <a:cs typeface="Arial" pitchFamily="34" charset="-120"/>
              </a:rPr>
              <a:t>Влажные низины покрывали древовидные папоротники, хвощи и плауны, образуя густые леса почти без привычных нам семенных растений. Пышная растительность накапливала огромные массы органики, создавая условия для будущих залежей угля и меняя облик суши. Именно этот этап дал название каменноугольному периоду в мировой геологии, до сих пор.
</a:t>
            </a:r>
            <a:endParaRPr lang="en-US" sz="1380" dirty="0"/>
          </a:p>
        </p:txBody>
      </p:sp>
      <p:sp>
        <p:nvSpPr>
          <p:cNvPr id="9" name="Text 3"/>
          <p:cNvSpPr txBox="1"/>
          <p:nvPr/>
        </p:nvSpPr>
        <p:spPr>
          <a:xfrm>
            <a:off x="355800" y="2967750"/>
            <a:ext cx="4030800" cy="1101300"/>
          </a:xfrm>
          <a:prstGeom prst="rect">
            <a:avLst/>
          </a:prstGeom>
          <a:noFill/>
          <a:ln/>
        </p:spPr>
        <p:txBody>
          <a:bodyPr wrap="square" lIns="0" tIns="0" rIns="0" bIns="0" rtlCol="0" anchor="t"/>
          <a:lstStyle/>
          <a:p>
            <a:pPr algn="l" indent="0" marL="0">
              <a:lnSpc>
                <a:spcPct val="100000"/>
              </a:lnSpc>
              <a:buNone/>
            </a:pPr>
            <a:r>
              <a:rPr lang="en-US" sz="1445" b="1" dirty="0">
                <a:solidFill>
                  <a:srgbClr val="FFFFFF"/>
                </a:solidFill>
                <a:latin typeface="Arial" pitchFamily="34" charset="0"/>
                <a:ea typeface="Arial" pitchFamily="34" charset="-122"/>
                <a:cs typeface="Arial" pitchFamily="34" charset="-120"/>
              </a:rPr>
              <a:t>Голосеменные и новый климат суши
</a:t>
            </a:r>
            <a:pPr algn="l" indent="0" marL="0">
              <a:lnSpc>
                <a:spcPct val="100000"/>
              </a:lnSpc>
              <a:buNone/>
            </a:pPr>
            <a:r>
              <a:rPr lang="en-US" sz="144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63" dirty="0">
                <a:solidFill>
                  <a:srgbClr val="FFFFFF"/>
                </a:solidFill>
                <a:latin typeface="Arial" pitchFamily="34" charset="0"/>
                <a:ea typeface="Arial" pitchFamily="34" charset="-122"/>
                <a:cs typeface="Arial" pitchFamily="34" charset="-120"/>
              </a:rPr>
              <a:t>В пермском периоде более заметную роль начали играть голосеменные — предки современных хвойных. Их семена меньше зависели от воды, поэтому такие растения лучше переживали перемены климата. Постепенно они вытесняли часть влажнолюбивой флоры и закрепляли новые сухопутные ландшафты. Так суша становилась всё менее зависимой от сырого климата.
</a:t>
            </a:r>
            <a:endParaRPr lang="en-US" sz="144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0405" y="1056050"/>
            <a:ext cx="2823089" cy="3036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548725"/>
            <a:ext cx="2393400" cy="27711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Первые земноводные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девоне из кистепёрых рыб возникли первые земноводные, такие как ихтиостега. Они могли выходить на берег, но всё ещё сохраняли тесную связь с водоёмами для размножения и дыхания.
</a:t>
            </a:r>
            <a:endParaRPr lang="en-US" sz="1600" dirty="0"/>
          </a:p>
        </p:txBody>
      </p:sp>
      <p:sp>
        <p:nvSpPr>
          <p:cNvPr id="6"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7" name="Text 2"/>
          <p:cNvSpPr txBox="1"/>
          <p:nvPr/>
        </p:nvSpPr>
        <p:spPr>
          <a:xfrm>
            <a:off x="6388700" y="1548725"/>
            <a:ext cx="2393400" cy="27711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Появление рептилий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Пресмыкающиеся появились позднее, когда сухая кожа и яйца с твёрдой оболочкой дали им независимость от воды. Эти признаки обеспечили расселение по суше и длительное господство в мезозое.
</a:t>
            </a:r>
            <a:endParaRPr lang="en-US" sz="1600" dirty="0"/>
          </a:p>
        </p:txBody>
      </p:sp>
      <p:sp>
        <p:nvSpPr>
          <p:cNvPr id="8" name="Text 3"/>
          <p:cNvSpPr txBox="1"/>
          <p:nvPr/>
        </p:nvSpPr>
        <p:spPr>
          <a:xfrm>
            <a:off x="355800" y="405775"/>
            <a:ext cx="5938800" cy="534600"/>
          </a:xfrm>
          <a:prstGeom prst="rect">
            <a:avLst/>
          </a:prstGeom>
          <a:noFill/>
          <a:ln/>
        </p:spPr>
        <p:txBody>
          <a:bodyPr wrap="square" lIns="0" tIns="0" rIns="0" bIns="0" rtlCol="0" anchor="ctr"/>
          <a:lstStyle/>
          <a:p>
            <a:pPr algn="l" indent="0" marL="0">
              <a:lnSpc>
                <a:spcPct val="100000"/>
              </a:lnSpc>
              <a:buNone/>
            </a:pPr>
            <a:r>
              <a:rPr lang="en-US" sz="2399" b="1" dirty="0">
                <a:solidFill>
                  <a:srgbClr val="FFFFFF"/>
                </a:solidFill>
                <a:latin typeface="Arial" pitchFamily="34" charset="0"/>
                <a:ea typeface="Arial" pitchFamily="34" charset="-122"/>
                <a:cs typeface="Arial" pitchFamily="34" charset="-120"/>
              </a:rPr>
              <a:t>Переход позвоночных к жизни на суше
</a:t>
            </a:r>
            <a:endParaRPr lang="en-US" sz="2399"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84825" y="1473064"/>
            <a:ext cx="5742000" cy="1300922"/>
          </a:xfrm>
          <a:prstGeom prst="rect">
            <a:avLst/>
          </a:prstGeom>
        </p:spPr>
      </p:pic>
      <p:pic>
        <p:nvPicPr>
          <p:cNvPr id="4" name="Image 2" descr="preencoded.png">    </p:cNvPr>
          <p:cNvPicPr>
            <a:picLocks noChangeAspect="1"/>
          </p:cNvPicPr>
          <p:nvPr/>
        </p:nvPicPr>
        <p:blipFill>
          <a:blip r:embed="rId3"/>
          <a:stretch>
            <a:fillRect/>
          </a:stretch>
        </p:blipFill>
        <p:spPr>
          <a:xfrm>
            <a:off x="3084825" y="3027077"/>
            <a:ext cx="5742000" cy="130092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8381100" cy="673200"/>
          </a:xfrm>
          <a:prstGeom prst="rect">
            <a:avLst/>
          </a:prstGeom>
          <a:noFill/>
          <a:ln/>
        </p:spPr>
        <p:txBody>
          <a:bodyPr wrap="square" lIns="0" tIns="0" rIns="0" bIns="0" rtlCol="0" anchor="t"/>
          <a:lstStyle/>
          <a:p>
            <a:pPr algn="l" indent="0" marL="0">
              <a:lnSpc>
                <a:spcPct val="100000"/>
              </a:lnSpc>
              <a:buNone/>
            </a:pPr>
            <a:r>
              <a:rPr lang="en-US" sz="2816" b="1" dirty="0">
                <a:solidFill>
                  <a:srgbClr val="FFFFFF"/>
                </a:solidFill>
                <a:latin typeface="Arial" pitchFamily="34" charset="0"/>
                <a:ea typeface="Arial" pitchFamily="34" charset="-122"/>
                <a:cs typeface="Arial" pitchFamily="34" charset="-120"/>
              </a:rPr>
              <a:t>Расцвет динозавров и появление первых птиц
</a:t>
            </a:r>
            <a:endParaRPr lang="en-US" sz="2816"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8" name="Text 2"/>
          <p:cNvSpPr txBox="1"/>
          <p:nvPr/>
        </p:nvSpPr>
        <p:spPr>
          <a:xfrm>
            <a:off x="355800" y="1470575"/>
            <a:ext cx="2153400" cy="1305900"/>
          </a:xfrm>
          <a:prstGeom prst="rect">
            <a:avLst/>
          </a:prstGeom>
          <a:noFill/>
          <a:ln/>
        </p:spPr>
        <p:txBody>
          <a:bodyPr wrap="square" lIns="0" tIns="0" rIns="0" bIns="0" rtlCol="0" anchor="t"/>
          <a:lstStyle/>
          <a:p>
            <a:pPr algn="l" indent="0" marL="0">
              <a:lnSpc>
                <a:spcPct val="100000"/>
              </a:lnSpc>
              <a:buNone/>
            </a:pPr>
            <a:r>
              <a:rPr lang="en-US" sz="1239" b="1" dirty="0">
                <a:solidFill>
                  <a:srgbClr val="FFFFFF"/>
                </a:solidFill>
                <a:latin typeface="Arial" pitchFamily="34" charset="0"/>
                <a:ea typeface="Arial" pitchFamily="34" charset="-122"/>
                <a:cs typeface="Arial" pitchFamily="34" charset="-120"/>
              </a:rPr>
              <a:t>Земля, где начинают доминировать динозавры
</a:t>
            </a:r>
            <a:pPr algn="l" indent="0" marL="0">
              <a:lnSpc>
                <a:spcPct val="100000"/>
              </a:lnSpc>
              <a:buNone/>
            </a:pPr>
            <a:r>
              <a:rPr lang="en-US" sz="708"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85" dirty="0">
                <a:solidFill>
                  <a:srgbClr val="FFFFFF"/>
                </a:solidFill>
                <a:latin typeface="Arial" pitchFamily="34" charset="0"/>
                <a:ea typeface="Arial" pitchFamily="34" charset="-122"/>
                <a:cs typeface="Arial" pitchFamily="34" charset="-120"/>
              </a:rPr>
              <a:t>На древней равнине триаса небольшие динозавры ещё сосуществуют с другими рептилиями, но уже уверенно осваивают сушу. Их лёгкий скелет, вытянутые конечности и быстрый бег помогают выживать в изменчивой среде. Рядом существуют первые млекопитающие — скрытные ночные животные.
</a:t>
            </a:r>
            <a:endParaRPr lang="en-US" sz="1239" dirty="0"/>
          </a:p>
        </p:txBody>
      </p:sp>
      <p:sp>
        <p:nvSpPr>
          <p:cNvPr id="9" name="Text 3"/>
          <p:cNvSpPr txBox="1"/>
          <p:nvPr/>
        </p:nvSpPr>
        <p:spPr>
          <a:xfrm>
            <a:off x="355800" y="3024588"/>
            <a:ext cx="2153400" cy="1305900"/>
          </a:xfrm>
          <a:prstGeom prst="rect">
            <a:avLst/>
          </a:prstGeom>
          <a:noFill/>
          <a:ln/>
        </p:spPr>
        <p:txBody>
          <a:bodyPr wrap="square" lIns="0" tIns="0" rIns="0" bIns="0" rtlCol="0" anchor="t"/>
          <a:lstStyle/>
          <a:p>
            <a:pPr algn="l" indent="0" marL="0">
              <a:lnSpc>
                <a:spcPct val="100000"/>
              </a:lnSpc>
              <a:buNone/>
            </a:pPr>
            <a:r>
              <a:rPr lang="en-US" sz="1240" b="1" dirty="0">
                <a:solidFill>
                  <a:srgbClr val="FFFFFF"/>
                </a:solidFill>
                <a:latin typeface="Arial" pitchFamily="34" charset="0"/>
                <a:ea typeface="Arial" pitchFamily="34" charset="-122"/>
                <a:cs typeface="Arial" pitchFamily="34" charset="-120"/>
              </a:rPr>
              <a:t>Переход к небу: первые птицы
</a:t>
            </a:r>
            <a:pPr algn="l" indent="0" marL="0">
              <a:lnSpc>
                <a:spcPct val="100000"/>
              </a:lnSpc>
              <a:buNone/>
            </a:pPr>
            <a:r>
              <a:rPr lang="en-US" sz="70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86" dirty="0">
                <a:solidFill>
                  <a:srgbClr val="FFFFFF"/>
                </a:solidFill>
                <a:latin typeface="Arial" pitchFamily="34" charset="0"/>
                <a:ea typeface="Arial" pitchFamily="34" charset="-122"/>
                <a:cs typeface="Arial" pitchFamily="34" charset="-120"/>
              </a:rPr>
              <a:t>В юрском периоде появляются формы, сочетающие признаки динозавров и птиц. Археоптерикс с перьями, когтями на крыльях и длинным хвостом показывает, как постепенно складывался полёт. Это наглядная связь между наземными хищниками и пернатыми обитателями воздуха.
</a:t>
            </a:r>
            <a:endParaRPr lang="en-US" sz="124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6637" y="1308500"/>
            <a:ext cx="2779075" cy="3011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481800"/>
            <a:ext cx="5210700" cy="673200"/>
          </a:xfrm>
          <a:prstGeom prst="rect">
            <a:avLst/>
          </a:prstGeom>
          <a:noFill/>
          <a:ln/>
        </p:spPr>
        <p:txBody>
          <a:bodyPr wrap="square" lIns="0" tIns="0" rIns="0" bIns="0" rtlCol="0" anchor="ctr"/>
          <a:lstStyle/>
          <a:p>
            <a:pPr algn="l" indent="0" marL="0">
              <a:lnSpc>
                <a:spcPct val="100000"/>
              </a:lnSpc>
              <a:buNone/>
            </a:pPr>
            <a:r>
              <a:rPr lang="en-US" sz="2343" b="1" dirty="0">
                <a:solidFill>
                  <a:srgbClr val="FFFFFF"/>
                </a:solidFill>
                <a:latin typeface="Arial" pitchFamily="34" charset="0"/>
                <a:ea typeface="Arial" pitchFamily="34" charset="-122"/>
                <a:cs typeface="Arial" pitchFamily="34" charset="-120"/>
              </a:rPr>
              <a:t>Массовое вымирание динозавров: причины и последствия
</a:t>
            </a:r>
            <a:endParaRPr lang="en-US" sz="2343" dirty="0"/>
          </a:p>
        </p:txBody>
      </p:sp>
      <p:sp>
        <p:nvSpPr>
          <p:cNvPr id="7" name="Text 1"/>
          <p:cNvSpPr txBox="1"/>
          <p:nvPr/>
        </p:nvSpPr>
        <p:spPr>
          <a:xfrm>
            <a:off x="640576" y="1690373"/>
            <a:ext cx="44814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Около 66 млн лет назад Земля пережила катастрофу планетарного масштаба. Вероятное падение астероида в районе Чиксулуба резко изменило условия среды и запустило цепочку разрушительных последствий.
</a:t>
            </a:r>
            <a:endParaRPr lang="en-US" sz="1400" dirty="0"/>
          </a:p>
        </p:txBody>
      </p:sp>
      <p:sp>
        <p:nvSpPr>
          <p:cNvPr id="8" name="Text 2"/>
          <p:cNvSpPr txBox="1"/>
          <p:nvPr/>
        </p:nvSpPr>
        <p:spPr>
          <a:xfrm>
            <a:off x="646050" y="3116000"/>
            <a:ext cx="4481400" cy="120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Дополнительным фактором считают длительный вулканизм и связанные с ним климатические сдвиги. После вымирания динозавров освободились экологические ниши, и млекопитающие начали быстро занимать новые роли в экосистемах.
</a:t>
            </a:r>
            <a:endParaRPr lang="en-US" sz="1400" dirty="0"/>
          </a:p>
        </p:txBody>
      </p:sp>
      <p:sp>
        <p:nvSpPr>
          <p:cNvPr id="9" name="Text 3"/>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70900" y="1315775"/>
            <a:ext cx="3326100" cy="873751"/>
          </a:xfrm>
          <a:prstGeom prst="rect">
            <a:avLst/>
          </a:prstGeom>
        </p:spPr>
      </p:pic>
      <p:pic>
        <p:nvPicPr>
          <p:cNvPr id="4" name="Image 2" descr="preencoded.png">    </p:cNvPr>
          <p:cNvPicPr>
            <a:picLocks noChangeAspect="1"/>
          </p:cNvPicPr>
          <p:nvPr/>
        </p:nvPicPr>
        <p:blipFill>
          <a:blip r:embed="rId3"/>
          <a:stretch>
            <a:fillRect/>
          </a:stretch>
        </p:blipFill>
        <p:spPr>
          <a:xfrm>
            <a:off x="5516300" y="2431422"/>
            <a:ext cx="3310200" cy="872807"/>
          </a:xfrm>
          <a:prstGeom prst="rect">
            <a:avLst/>
          </a:prstGeom>
        </p:spPr>
      </p:pic>
      <p:pic>
        <p:nvPicPr>
          <p:cNvPr id="5" name="Image 3" descr="preencoded.png">    </p:cNvPr>
          <p:cNvPicPr>
            <a:picLocks noChangeAspect="1"/>
          </p:cNvPicPr>
          <p:nvPr/>
        </p:nvPicPr>
        <p:blipFill>
          <a:blip r:embed="rId4"/>
          <a:stretch>
            <a:fillRect/>
          </a:stretch>
        </p:blipFill>
        <p:spPr>
          <a:xfrm>
            <a:off x="5470900" y="3529297"/>
            <a:ext cx="3310200" cy="87280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73200"/>
          </a:xfrm>
          <a:prstGeom prst="rect">
            <a:avLst/>
          </a:prstGeom>
          <a:noFill/>
          <a:ln/>
        </p:spPr>
        <p:txBody>
          <a:bodyPr wrap="square" lIns="0" tIns="0" rIns="0" bIns="0" rtlCol="0" anchor="ctr"/>
          <a:lstStyle/>
          <a:p>
            <a:pPr algn="l" indent="0" marL="0">
              <a:lnSpc>
                <a:spcPct val="100000"/>
              </a:lnSpc>
              <a:buNone/>
            </a:pPr>
            <a:r>
              <a:rPr lang="en-US" sz="2650" b="1" dirty="0">
                <a:solidFill>
                  <a:srgbClr val="FFFFFF"/>
                </a:solidFill>
                <a:latin typeface="Arial" pitchFamily="34" charset="0"/>
                <a:ea typeface="Arial" pitchFamily="34" charset="-122"/>
                <a:cs typeface="Arial" pitchFamily="34" charset="-120"/>
              </a:rPr>
              <a:t>Доминирование и многообразие млекопитающих в кайнозое
</a:t>
            </a:r>
            <a:endParaRPr lang="en-US" sz="2650"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9" name="Text 2"/>
          <p:cNvSpPr txBox="1"/>
          <p:nvPr/>
        </p:nvSpPr>
        <p:spPr>
          <a:xfrm>
            <a:off x="355800" y="1299326"/>
            <a:ext cx="5008200" cy="875700"/>
          </a:xfrm>
          <a:prstGeom prst="rect">
            <a:avLst/>
          </a:prstGeom>
          <a:noFill/>
          <a:ln/>
        </p:spPr>
        <p:txBody>
          <a:bodyPr wrap="square" lIns="0" tIns="0" rIns="0" bIns="0" rtlCol="0" anchor="t"/>
          <a:lstStyle/>
          <a:p>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Новая эра после вымирания
</a:t>
            </a:r>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4" dirty="0">
                <a:solidFill>
                  <a:srgbClr val="FFFFFF"/>
                </a:solidFill>
                <a:latin typeface="Arial" pitchFamily="34" charset="0"/>
                <a:ea typeface="Arial" pitchFamily="34" charset="-122"/>
                <a:cs typeface="Arial" pitchFamily="34" charset="-120"/>
              </a:rPr>
              <a:t>После исчезновения динозавров млекопитающие получили шанс освоить почти все доступные среды. В разных линиях возникли насекомоядные, грызуны, хищники, копытные и приматы. Этот этап часто называют эрой млекопитающих, потому что именно они стали главными наземными животными.
</a:t>
            </a:r>
            <a:endParaRPr lang="en-US" sz="1477" dirty="0"/>
          </a:p>
        </p:txBody>
      </p:sp>
      <p:sp>
        <p:nvSpPr>
          <p:cNvPr id="10" name="Text 3"/>
          <p:cNvSpPr txBox="1"/>
          <p:nvPr/>
        </p:nvSpPr>
        <p:spPr>
          <a:xfrm>
            <a:off x="355800" y="2415201"/>
            <a:ext cx="5008200" cy="875700"/>
          </a:xfrm>
          <a:prstGeom prst="rect">
            <a:avLst/>
          </a:prstGeom>
          <a:noFill/>
          <a:ln/>
        </p:spPr>
        <p:txBody>
          <a:bodyPr wrap="square" lIns="0" tIns="0" rIns="0" bIns="0" rtlCol="0" anchor="t"/>
          <a:lstStyle/>
          <a:p>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От степей до океана
</a:t>
            </a:r>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4" dirty="0">
                <a:solidFill>
                  <a:srgbClr val="FFFFFF"/>
                </a:solidFill>
                <a:latin typeface="Arial" pitchFamily="34" charset="0"/>
                <a:ea typeface="Arial" pitchFamily="34" charset="-122"/>
                <a:cs typeface="Arial" pitchFamily="34" charset="-120"/>
              </a:rPr>
              <a:t>Кайнозой открыл путь к необычайному разнообразию форм. Одни группы приспособились к быстрому бегу и жизни на открытых пространствах, другие вернулись в воду и дали начало китообразным. Так появились линии, от которых происходят современные слоны, лошади и киты.
</a:t>
            </a:r>
            <a:endParaRPr lang="en-US" sz="1477" dirty="0"/>
          </a:p>
        </p:txBody>
      </p:sp>
      <p:sp>
        <p:nvSpPr>
          <p:cNvPr id="11" name="Text 4"/>
          <p:cNvSpPr txBox="1"/>
          <p:nvPr/>
        </p:nvSpPr>
        <p:spPr>
          <a:xfrm>
            <a:off x="355800" y="3531076"/>
            <a:ext cx="5008200" cy="875700"/>
          </a:xfrm>
          <a:prstGeom prst="rect">
            <a:avLst/>
          </a:prstGeom>
          <a:noFill/>
          <a:ln/>
        </p:spPr>
        <p:txBody>
          <a:bodyPr wrap="square" lIns="0" tIns="0" rIns="0" bIns="0" rtlCol="0" anchor="t"/>
          <a:lstStyle/>
          <a:p>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Предки человека среди млекопитающих
</a:t>
            </a:r>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4" dirty="0">
                <a:solidFill>
                  <a:srgbClr val="FFFFFF"/>
                </a:solidFill>
                <a:latin typeface="Arial" pitchFamily="34" charset="0"/>
                <a:ea typeface="Arial" pitchFamily="34" charset="-122"/>
                <a:cs typeface="Arial" pitchFamily="34" charset="-120"/>
              </a:rPr>
              <a:t>Среди кайнозойских форм особенно важны приматы, обладавшие развитым зрением и подвижными кистями. Их эволюция шла вместе с усложнением поведения и мозга. Именно в этой большой ветви позже сформировались предки человека и современные человекообразные обезьяны.
</a:t>
            </a:r>
            <a:endParaRPr lang="en-US" sz="147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6036600" cy="482700"/>
          </a:xfrm>
          <a:prstGeom prst="rect">
            <a:avLst/>
          </a:prstGeom>
          <a:noFill/>
          <a:ln/>
        </p:spPr>
        <p:txBody>
          <a:bodyPr wrap="square" lIns="0" tIns="0" rIns="0" bIns="0" rtlCol="0" anchor="ctr"/>
          <a:lstStyle/>
          <a:p>
            <a:pPr algn="l" indent="0" marL="0">
              <a:lnSpc>
                <a:spcPct val="100000"/>
              </a:lnSpc>
              <a:buNone/>
            </a:pPr>
            <a:r>
              <a:rPr lang="en-US" sz="2143" b="1" dirty="0">
                <a:solidFill>
                  <a:srgbClr val="FFFFFF"/>
                </a:solidFill>
                <a:latin typeface="Arial" pitchFamily="34" charset="0"/>
                <a:ea typeface="Arial" pitchFamily="34" charset="-122"/>
                <a:cs typeface="Arial" pitchFamily="34" charset="-120"/>
              </a:rPr>
              <a:t>Появление и эволюция приматов и гоминид
</a:t>
            </a:r>
            <a:endParaRPr lang="en-US" sz="2143"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9" name="Text 2"/>
          <p:cNvSpPr txBox="1"/>
          <p:nvPr/>
        </p:nvSpPr>
        <p:spPr>
          <a:xfrm>
            <a:off x="2542125" y="1205100"/>
            <a:ext cx="5428200" cy="873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Около 65 млн лет назад
</a:t>
            </a:r>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Появляются первые приматы. Их отличают хватательные конечности, подвижность и более развитый мозг, что помогает жить на деревьях и ориентироваться в сложной среде.
</a:t>
            </a:r>
            <a:endParaRPr lang="en-US" sz="1400" dirty="0"/>
          </a:p>
        </p:txBody>
      </p:sp>
      <p:sp>
        <p:nvSpPr>
          <p:cNvPr id="10" name="Text 3"/>
          <p:cNvSpPr txBox="1"/>
          <p:nvPr/>
        </p:nvSpPr>
        <p:spPr>
          <a:xfrm>
            <a:off x="2542125" y="2365925"/>
            <a:ext cx="5428200" cy="873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Около 6 млн лет назад
</a:t>
            </a:r>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В Африке возникают древнейшие гоминиды, включая Sahelanthropus tchadensis и ранних австралопитеков. У них усиливаются признаки, связанные с прямохождением.
</a:t>
            </a:r>
            <a:endParaRPr lang="en-US" sz="1400" dirty="0"/>
          </a:p>
        </p:txBody>
      </p:sp>
      <p:sp>
        <p:nvSpPr>
          <p:cNvPr id="11" name="Text 4"/>
          <p:cNvSpPr txBox="1"/>
          <p:nvPr/>
        </p:nvSpPr>
        <p:spPr>
          <a:xfrm>
            <a:off x="2542125" y="3526750"/>
            <a:ext cx="5428200" cy="873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4–2 млн лет назад
</a:t>
            </a:r>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Australopithecus уже уверенно передвигаются на двух ногах. Это открывает путь к использованию орудий, росту объёма мозга и дальнейшему развитию человеческой линии.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6075" y="2170985"/>
            <a:ext cx="3709500" cy="151653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437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Таблица: этапы антропогенеза и адаптации человека
</a:t>
            </a:r>
            <a:endParaRPr lang="en-US" sz="2649" dirty="0"/>
          </a:p>
        </p:txBody>
      </p:sp>
      <p:sp>
        <p:nvSpPr>
          <p:cNvPr id="7" name="Text 1"/>
          <p:cNvSpPr txBox="1"/>
          <p:nvPr/>
        </p:nvSpPr>
        <p:spPr>
          <a:xfrm>
            <a:off x="355800" y="17579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Краткая схема показывает, как менялись гоминиды и их поведение. В каждом этапе заметно усложнение способов добычи пищи, общения и организации жизни.
</a:t>
            </a:r>
            <a:endParaRPr lang="en-US" sz="1100" dirty="0"/>
          </a:p>
        </p:txBody>
      </p:sp>
      <p:sp>
        <p:nvSpPr>
          <p:cNvPr id="8"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9" name="Text 3"/>
          <p:cNvSpPr txBox="1"/>
          <p:nvPr/>
        </p:nvSpPr>
        <p:spPr>
          <a:xfrm>
            <a:off x="6628550" y="1757800"/>
            <a:ext cx="2159700" cy="25620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Последовательность этапов показывает рост роли труда, кооперации и символического поведения.
</a:t>
            </a:r>
            <a:endParaRPr lang="en-US" sz="1100" dirty="0"/>
          </a:p>
        </p:txBody>
      </p:sp>
      <p:sp>
        <p:nvSpPr>
          <p:cNvPr id="10" name="Text 4"/>
          <p:cNvSpPr txBox="1"/>
          <p:nvPr/>
        </p:nvSpPr>
        <p:spPr>
          <a:xfrm>
            <a:off x="2716075" y="4319800"/>
            <a:ext cx="3257700" cy="219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Палеоантропологические данные и школьная эволюционная хронология
</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7" name="Text 1"/>
          <p:cNvSpPr txBox="1"/>
          <p:nvPr/>
        </p:nvSpPr>
        <p:spPr>
          <a:xfrm>
            <a:off x="1306725" y="1319291"/>
            <a:ext cx="4419600" cy="673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Исчезновение лесов и расширение саванн создали новую среду обитания. В этих условиях отбор благоприятствовал выносливости, способности к длительному передвижению и поиску ресурсов на открытых пространствах.
</a:t>
            </a:r>
            <a:endParaRPr lang="en-US" sz="1200" dirty="0"/>
          </a:p>
        </p:txBody>
      </p:sp>
      <p:sp>
        <p:nvSpPr>
          <p:cNvPr id="8" name="Text 2"/>
          <p:cNvSpPr txBox="1"/>
          <p:nvPr/>
        </p:nvSpPr>
        <p:spPr>
          <a:xfrm>
            <a:off x="1760050" y="2127012"/>
            <a:ext cx="4419600" cy="673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Прямохождение стало важнейшим приспособлением. Оно облегчило перемещение по саванне, освободило руки для переноски пищи и позволило точнее работать с предметами и орудиями.
</a:t>
            </a:r>
            <a:endParaRPr lang="en-US" sz="1200" dirty="0"/>
          </a:p>
        </p:txBody>
      </p:sp>
      <p:sp>
        <p:nvSpPr>
          <p:cNvPr id="9" name="Text 3"/>
          <p:cNvSpPr txBox="1"/>
          <p:nvPr/>
        </p:nvSpPr>
        <p:spPr>
          <a:xfrm>
            <a:off x="2106862" y="2934737"/>
            <a:ext cx="4419600" cy="673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Трудовая деятельность усилила значение кооперации и обучения. Изготовление и использование орудий требовали передачи навыков, планирования действий и постепенного усложнения повседневного поведения.
</a:t>
            </a:r>
            <a:endParaRPr lang="en-US" sz="1200" dirty="0"/>
          </a:p>
        </p:txBody>
      </p:sp>
      <p:sp>
        <p:nvSpPr>
          <p:cNvPr id="10" name="Text 4"/>
          <p:cNvSpPr txBox="1"/>
          <p:nvPr/>
        </p:nvSpPr>
        <p:spPr>
          <a:xfrm>
            <a:off x="2472788" y="3742474"/>
            <a:ext cx="4419600" cy="673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Огонь, язык и культурные традиции закрепили социальную эволюцию человека. Они расширили возможности выживания, ускорили обмен знаниями и сделали совместную жизнь более организованной.
</a:t>
            </a:r>
            <a:endParaRPr lang="en-US" sz="1200" dirty="0"/>
          </a:p>
        </p:txBody>
      </p:sp>
      <p:sp>
        <p:nvSpPr>
          <p:cNvPr id="11" name="Text 5"/>
          <p:cNvSpPr txBox="1"/>
          <p:nvPr/>
        </p:nvSpPr>
        <p:spPr>
          <a:xfrm>
            <a:off x="355800" y="363700"/>
            <a:ext cx="5862900" cy="673200"/>
          </a:xfrm>
          <a:prstGeom prst="rect">
            <a:avLst/>
          </a:prstGeom>
          <a:noFill/>
          <a:ln/>
        </p:spPr>
        <p:txBody>
          <a:bodyPr wrap="square" lIns="0" tIns="0" rIns="0" bIns="0" rtlCol="0" anchor="ctr"/>
          <a:lstStyle/>
          <a:p>
            <a:pPr algn="l" indent="0" marL="0">
              <a:lnSpc>
                <a:spcPct val="100000"/>
              </a:lnSpc>
              <a:buNone/>
            </a:pPr>
            <a:r>
              <a:rPr lang="en-US" sz="2401" b="1" dirty="0">
                <a:solidFill>
                  <a:srgbClr val="FFFFFF"/>
                </a:solidFill>
                <a:latin typeface="Arial" pitchFamily="34" charset="0"/>
                <a:ea typeface="Arial" pitchFamily="34" charset="-122"/>
                <a:cs typeface="Arial" pitchFamily="34" charset="-120"/>
              </a:rPr>
              <a:t>Факторы эволюции человека: биологические и социальные аспекты
</a:t>
            </a:r>
            <a:endParaRPr lang="en-US" sz="240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6" name="Text 1"/>
          <p:cNvSpPr txBox="1"/>
          <p:nvPr/>
        </p:nvSpPr>
        <p:spPr>
          <a:xfrm>
            <a:off x="1306726" y="1469487"/>
            <a:ext cx="4419600" cy="673200"/>
          </a:xfrm>
          <a:prstGeom prst="rect">
            <a:avLst/>
          </a:prstGeom>
          <a:noFill/>
          <a:ln/>
        </p:spPr>
        <p:txBody>
          <a:bodyPr wrap="square" lIns="0" tIns="0" rIns="0" bIns="0" rtlCol="0" anchor="ctr"/>
          <a:lstStyle/>
          <a:p>
            <a:pPr algn="l" indent="0" marL="0">
              <a:lnSpc>
                <a:spcPct val="115000"/>
              </a:lnSpc>
              <a:buNone/>
            </a:pPr>
            <a:r>
              <a:rPr lang="en-US" sz="1152" dirty="0">
                <a:solidFill>
                  <a:srgbClr val="FFFFFF"/>
                </a:solidFill>
                <a:latin typeface="Arial" pitchFamily="34" charset="0"/>
                <a:ea typeface="Arial" pitchFamily="34" charset="-122"/>
                <a:cs typeface="Arial" pitchFamily="34" charset="-120"/>
              </a:rPr>
              <a:t>Палеонтологические находки показывают последовательность смены организмов во времени. Ископаемые остатки и культурные артефакты помогают восстановить, какие формы жизни существовали раньше и как они изменялись.
</a:t>
            </a:r>
            <a:endParaRPr lang="en-US" sz="1152" dirty="0"/>
          </a:p>
        </p:txBody>
      </p:sp>
      <p:sp>
        <p:nvSpPr>
          <p:cNvPr id="7" name="Text 2"/>
          <p:cNvSpPr txBox="1"/>
          <p:nvPr/>
        </p:nvSpPr>
        <p:spPr>
          <a:xfrm>
            <a:off x="2116451" y="2487587"/>
            <a:ext cx="4419600" cy="673200"/>
          </a:xfrm>
          <a:prstGeom prst="rect">
            <a:avLst/>
          </a:prstGeom>
          <a:noFill/>
          <a:ln/>
        </p:spPr>
        <p:txBody>
          <a:bodyPr wrap="square" lIns="0" tIns="0" rIns="0" bIns="0" rtlCol="0" anchor="ctr"/>
          <a:lstStyle/>
          <a:p>
            <a:pPr algn="l" indent="0" marL="0">
              <a:lnSpc>
                <a:spcPct val="115000"/>
              </a:lnSpc>
              <a:buNone/>
            </a:pPr>
            <a:r>
              <a:rPr lang="en-US" sz="1152" dirty="0">
                <a:solidFill>
                  <a:srgbClr val="FFFFFF"/>
                </a:solidFill>
                <a:latin typeface="Arial" pitchFamily="34" charset="0"/>
                <a:ea typeface="Arial" pitchFamily="34" charset="-122"/>
                <a:cs typeface="Arial" pitchFamily="34" charset="-120"/>
              </a:rPr>
              <a:t>Молекулярные исследования дополняют картину эволюции. Сравнение ДНК выявляет родство между видами и позволяет уточнять их происхождение даже тогда, когда ископаемых материалов недостаточно.
</a:t>
            </a:r>
            <a:endParaRPr lang="en-US" sz="1152" dirty="0"/>
          </a:p>
        </p:txBody>
      </p:sp>
      <p:sp>
        <p:nvSpPr>
          <p:cNvPr id="8" name="Text 3"/>
          <p:cNvSpPr txBox="1"/>
          <p:nvPr/>
        </p:nvSpPr>
        <p:spPr>
          <a:xfrm>
            <a:off x="2881339" y="3505687"/>
            <a:ext cx="4419600" cy="673200"/>
          </a:xfrm>
          <a:prstGeom prst="rect">
            <a:avLst/>
          </a:prstGeom>
          <a:noFill/>
          <a:ln/>
        </p:spPr>
        <p:txBody>
          <a:bodyPr wrap="square" lIns="0" tIns="0" rIns="0" bIns="0" rtlCol="0" anchor="ctr"/>
          <a:lstStyle/>
          <a:p>
            <a:pPr algn="l" indent="0" marL="0">
              <a:lnSpc>
                <a:spcPct val="115000"/>
              </a:lnSpc>
              <a:buNone/>
            </a:pPr>
            <a:r>
              <a:rPr lang="en-US" sz="1152" dirty="0">
                <a:solidFill>
                  <a:srgbClr val="FFFFFF"/>
                </a:solidFill>
                <a:latin typeface="Arial" pitchFamily="34" charset="0"/>
                <a:ea typeface="Arial" pitchFamily="34" charset="-122"/>
                <a:cs typeface="Arial" pitchFamily="34" charset="-120"/>
              </a:rPr>
              <a:t>Современная синтетическая теория эволюции объединяет идеи дарвинизма, генетики и популяционной биологии. Она объясняет разнообразие форм жизни действием отбора, мутаций, дрейфа генов и изоляции популяций.
</a:t>
            </a:r>
            <a:endParaRPr lang="en-US" sz="1152" dirty="0"/>
          </a:p>
        </p:txBody>
      </p:sp>
      <p:sp>
        <p:nvSpPr>
          <p:cNvPr id="9" name="Text 4"/>
          <p:cNvSpPr txBox="1"/>
          <p:nvPr/>
        </p:nvSpPr>
        <p:spPr>
          <a:xfrm>
            <a:off x="355800" y="363700"/>
            <a:ext cx="57237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Научные доказательства и теории эволюции жизни
</a:t>
            </a:r>
            <a:endParaRPr lang="en-US" sz="2649"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216700" y="1231112"/>
            <a:ext cx="2704500" cy="26965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548725"/>
            <a:ext cx="2393400" cy="27711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Кислород, озоновый слой и почвы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Появление фотосинтеза изменило состав атмосферы и привело к накоплению кислорода. Позже сформировался озоновый слой, а деятельность организмов способствовала образованию почв и новым условиям для жизни на суше.
</a:t>
            </a:r>
            <a:endParaRPr lang="en-US" sz="1600" dirty="0"/>
          </a:p>
        </p:txBody>
      </p:sp>
      <p:sp>
        <p:nvSpPr>
          <p:cNvPr id="6"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7" name="Text 2"/>
          <p:cNvSpPr txBox="1"/>
          <p:nvPr/>
        </p:nvSpPr>
        <p:spPr>
          <a:xfrm>
            <a:off x="355800" y="405775"/>
            <a:ext cx="6036600" cy="534600"/>
          </a:xfrm>
          <a:prstGeom prst="rect">
            <a:avLst/>
          </a:prstGeom>
          <a:noFill/>
          <a:ln/>
        </p:spPr>
        <p:txBody>
          <a:bodyPr wrap="square" lIns="0" tIns="0" rIns="0" bIns="0" rtlCol="0" anchor="ctr"/>
          <a:lstStyle/>
          <a:p>
            <a:pPr algn="l" indent="0" marL="0">
              <a:lnSpc>
                <a:spcPct val="100000"/>
              </a:lnSpc>
              <a:buNone/>
            </a:pPr>
            <a:r>
              <a:rPr lang="en-US" sz="2102" b="1" dirty="0">
                <a:solidFill>
                  <a:srgbClr val="FFFFFF"/>
                </a:solidFill>
                <a:latin typeface="Arial" pitchFamily="34" charset="0"/>
                <a:ea typeface="Arial" pitchFamily="34" charset="-122"/>
                <a:cs typeface="Arial" pitchFamily="34" charset="-120"/>
              </a:rPr>
              <a:t>Влияние жизненной деятельности на облик планеты
</a:t>
            </a:r>
            <a:endParaRPr lang="en-US" sz="2102" dirty="0"/>
          </a:p>
        </p:txBody>
      </p:sp>
      <p:sp>
        <p:nvSpPr>
          <p:cNvPr id="8" name="Text 3"/>
          <p:cNvSpPr txBox="1"/>
          <p:nvPr/>
        </p:nvSpPr>
        <p:spPr>
          <a:xfrm>
            <a:off x="6388700" y="1548725"/>
            <a:ext cx="2393400" cy="27711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Вымирания как поворотные точки эволюции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Крупные вымирания не только разрушали старые экосистемы, но и открывали путь новым группам. Так происходила смена доминирующих организмов: расцвет динозавров сменился их исчезновением и подъёмом млекопитающих.
</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84825" y="1348500"/>
            <a:ext cx="5742000" cy="925225"/>
          </a:xfrm>
          <a:prstGeom prst="rect">
            <a:avLst/>
          </a:prstGeom>
        </p:spPr>
      </p:pic>
      <p:pic>
        <p:nvPicPr>
          <p:cNvPr id="4" name="Image 2" descr="preencoded.png">    </p:cNvPr>
          <p:cNvPicPr>
            <a:picLocks noChangeAspect="1"/>
          </p:cNvPicPr>
          <p:nvPr/>
        </p:nvPicPr>
        <p:blipFill>
          <a:blip r:embed="rId3"/>
          <a:stretch>
            <a:fillRect/>
          </a:stretch>
        </p:blipFill>
        <p:spPr>
          <a:xfrm>
            <a:off x="3084825" y="2450761"/>
            <a:ext cx="5742000" cy="925225"/>
          </a:xfrm>
          <a:prstGeom prst="rect">
            <a:avLst/>
          </a:prstGeom>
        </p:spPr>
      </p:pic>
      <p:pic>
        <p:nvPicPr>
          <p:cNvPr id="5" name="Image 3" descr="preencoded.png">    </p:cNvPr>
          <p:cNvPicPr>
            <a:picLocks noChangeAspect="1"/>
          </p:cNvPicPr>
          <p:nvPr/>
        </p:nvPicPr>
        <p:blipFill>
          <a:blip r:embed="rId4"/>
          <a:stretch>
            <a:fillRect/>
          </a:stretch>
        </p:blipFill>
        <p:spPr>
          <a:xfrm>
            <a:off x="3084825" y="3553011"/>
            <a:ext cx="5742000" cy="9252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01800"/>
          </a:xfrm>
          <a:prstGeom prst="rect">
            <a:avLst/>
          </a:prstGeom>
          <a:noFill/>
          <a:ln/>
        </p:spPr>
        <p:txBody>
          <a:bodyPr wrap="square" lIns="0" tIns="0" rIns="0" bIns="0" rtlCol="0" anchor="t"/>
          <a:lstStyle/>
          <a:p>
            <a:pPr algn="l" indent="0" marL="0">
              <a:lnSpc>
                <a:spcPct val="100000"/>
              </a:lnSpc>
              <a:buNone/>
            </a:pPr>
            <a:r>
              <a:rPr lang="en-US" sz="2369" b="1" dirty="0">
                <a:solidFill>
                  <a:srgbClr val="FFFFFF"/>
                </a:solidFill>
                <a:latin typeface="Arial" pitchFamily="34" charset="0"/>
                <a:ea typeface="Arial" pitchFamily="34" charset="-122"/>
                <a:cs typeface="Arial" pitchFamily="34" charset="-120"/>
              </a:rPr>
              <a:t>Сохранение биоразнообразия: угрозы и современные меры
</a:t>
            </a:r>
            <a:endParaRPr lang="en-US" sz="2369"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9" name="Text 2"/>
          <p:cNvSpPr txBox="1"/>
          <p:nvPr/>
        </p:nvSpPr>
        <p:spPr>
          <a:xfrm>
            <a:off x="355800" y="1347974"/>
            <a:ext cx="2153400" cy="926275"/>
          </a:xfrm>
          <a:prstGeom prst="rect">
            <a:avLst/>
          </a:prstGeom>
          <a:noFill/>
          <a:ln/>
        </p:spPr>
        <p:txBody>
          <a:bodyPr wrap="square" lIns="0" tIns="0" rIns="0" bIns="0" rtlCol="0" anchor="t"/>
          <a:lstStyle/>
          <a:p>
            <a:pPr algn="l" indent="0" marL="0">
              <a:lnSpc>
                <a:spcPct val="100000"/>
              </a:lnSpc>
              <a:buNone/>
            </a:pPr>
            <a:r>
              <a:rPr lang="en-US" sz="1141" b="1" dirty="0">
                <a:solidFill>
                  <a:srgbClr val="FFFFFF"/>
                </a:solidFill>
                <a:latin typeface="Arial" pitchFamily="34" charset="0"/>
                <a:ea typeface="Arial" pitchFamily="34" charset="-122"/>
                <a:cs typeface="Arial" pitchFamily="34" charset="-120"/>
              </a:rPr>
              <a:t>Леса под давлением
</a:t>
            </a:r>
            <a:pPr algn="l" indent="0" marL="0">
              <a:lnSpc>
                <a:spcPct val="100000"/>
              </a:lnSpc>
              <a:buNone/>
            </a:pPr>
            <a:r>
              <a:rPr lang="en-US" sz="61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0" dirty="0">
                <a:solidFill>
                  <a:srgbClr val="FFFFFF"/>
                </a:solidFill>
                <a:latin typeface="Arial" pitchFamily="34" charset="0"/>
                <a:ea typeface="Arial" pitchFamily="34" charset="-122"/>
                <a:cs typeface="Arial" pitchFamily="34" charset="-120"/>
              </a:rPr>
              <a:t>Вырубка лесов сокращает местообитания, нарушает пищевые цепи и ускоряет потерю видов. Загрязнение и изменение климата усиливают этот эффект, особенно там, где экосистемы уже ослаблены. Для многих животных и растений времени на восстановление почти не остаётся.
</a:t>
            </a:r>
            <a:endParaRPr lang="en-US" sz="1141" dirty="0"/>
          </a:p>
        </p:txBody>
      </p:sp>
      <p:sp>
        <p:nvSpPr>
          <p:cNvPr id="10" name="Text 3"/>
          <p:cNvSpPr txBox="1"/>
          <p:nvPr/>
        </p:nvSpPr>
        <p:spPr>
          <a:xfrm>
            <a:off x="355800" y="2450235"/>
            <a:ext cx="2153400" cy="926275"/>
          </a:xfrm>
          <a:prstGeom prst="rect">
            <a:avLst/>
          </a:prstGeom>
          <a:noFill/>
          <a:ln/>
        </p:spPr>
        <p:txBody>
          <a:bodyPr wrap="square" lIns="0" tIns="0" rIns="0" bIns="0" rtlCol="0" anchor="t"/>
          <a:lstStyle/>
          <a:p>
            <a:pPr algn="l" indent="0" marL="0">
              <a:lnSpc>
                <a:spcPct val="100000"/>
              </a:lnSpc>
              <a:buNone/>
            </a:pPr>
            <a:r>
              <a:rPr lang="en-US" sz="1141" b="1" dirty="0">
                <a:solidFill>
                  <a:srgbClr val="FFFFFF"/>
                </a:solidFill>
                <a:latin typeface="Arial" pitchFamily="34" charset="0"/>
                <a:ea typeface="Arial" pitchFamily="34" charset="-122"/>
                <a:cs typeface="Arial" pitchFamily="34" charset="-120"/>
              </a:rPr>
              <a:t>Когда вид исчезает навсегда
</a:t>
            </a:r>
            <a:pPr algn="l" indent="0" marL="0">
              <a:lnSpc>
                <a:spcPct val="100000"/>
              </a:lnSpc>
              <a:buNone/>
            </a:pPr>
            <a:r>
              <a:rPr lang="en-US" sz="61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0" dirty="0">
                <a:solidFill>
                  <a:srgbClr val="FFFFFF"/>
                </a:solidFill>
                <a:latin typeface="Arial" pitchFamily="34" charset="0"/>
                <a:ea typeface="Arial" pitchFamily="34" charset="-122"/>
                <a:cs typeface="Arial" pitchFamily="34" charset="-120"/>
              </a:rPr>
              <a:t>История сумчатого волка и голубой ара напоминает, что исчезновение вида необратимо. Такие примеры показывают, насколько быстро человек может изменить природу, если не учитывать её пределы. Потеря одного вида часто затрагивает целые сообщества организмов.
</a:t>
            </a:r>
            <a:endParaRPr lang="en-US" sz="1141" dirty="0"/>
          </a:p>
        </p:txBody>
      </p:sp>
      <p:sp>
        <p:nvSpPr>
          <p:cNvPr id="11" name="Text 4"/>
          <p:cNvSpPr txBox="1"/>
          <p:nvPr/>
        </p:nvSpPr>
        <p:spPr>
          <a:xfrm>
            <a:off x="355800" y="3552485"/>
            <a:ext cx="2153400" cy="926275"/>
          </a:xfrm>
          <a:prstGeom prst="rect">
            <a:avLst/>
          </a:prstGeom>
          <a:noFill/>
          <a:ln/>
        </p:spPr>
        <p:txBody>
          <a:bodyPr wrap="square" lIns="0" tIns="0" rIns="0" bIns="0" rtlCol="0" anchor="t"/>
          <a:lstStyle/>
          <a:p>
            <a:pPr algn="l" indent="0" marL="0">
              <a:lnSpc>
                <a:spcPct val="100000"/>
              </a:lnSpc>
              <a:buNone/>
            </a:pPr>
            <a:r>
              <a:rPr lang="en-US" sz="1106" b="1" dirty="0">
                <a:solidFill>
                  <a:srgbClr val="FFFFFF"/>
                </a:solidFill>
                <a:latin typeface="Arial" pitchFamily="34" charset="0"/>
                <a:ea typeface="Arial" pitchFamily="34" charset="-122"/>
                <a:cs typeface="Arial" pitchFamily="34" charset="-120"/>
              </a:rPr>
              <a:t>Как защищают живую природу
</a:t>
            </a:r>
            <a:pPr algn="l" indent="0" marL="0">
              <a:lnSpc>
                <a:spcPct val="100000"/>
              </a:lnSpc>
              <a:buNone/>
            </a:pPr>
            <a:r>
              <a:rPr lang="en-US" sz="59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66" dirty="0">
                <a:solidFill>
                  <a:srgbClr val="FFFFFF"/>
                </a:solidFill>
                <a:latin typeface="Arial" pitchFamily="34" charset="0"/>
                <a:ea typeface="Arial" pitchFamily="34" charset="-122"/>
                <a:cs typeface="Arial" pitchFamily="34" charset="-120"/>
              </a:rPr>
              <a:t>Международные меры включают Красную книгу, охраняемые территории и программы восстановления популяций. Важную роль играют WWF и научные проекты по сохранению экосистем. Их задача — не только спасать отдельные виды, но и поддерживать целостность природных связей.
</a:t>
            </a:r>
            <a:endParaRPr lang="en-US" sz="1106"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76138" y="1306500"/>
            <a:ext cx="5591700" cy="782400"/>
          </a:xfrm>
          <a:prstGeom prst="rect">
            <a:avLst/>
          </a:prstGeom>
          <a:noFill/>
          <a:ln/>
        </p:spPr>
        <p:txBody>
          <a:bodyPr wrap="square" lIns="0" tIns="0" rIns="0" bIns="0" rtlCol="0" anchor="ctr"/>
          <a:lstStyle/>
          <a:p>
            <a:pPr algn="ctr" indent="0" marL="0">
              <a:lnSpc>
                <a:spcPct val="100000"/>
              </a:lnSpc>
              <a:buNone/>
            </a:pPr>
            <a:r>
              <a:rPr lang="en-US" sz="2466" b="1" dirty="0">
                <a:solidFill>
                  <a:srgbClr val="FFFFFF"/>
                </a:solidFill>
                <a:latin typeface="Arial" pitchFamily="34" charset="0"/>
                <a:ea typeface="Arial" pitchFamily="34" charset="-122"/>
                <a:cs typeface="Arial" pitchFamily="34" charset="-120"/>
              </a:rPr>
              <a:t>Заключение: зачем изучать эволюцию жизни и беречь природу
</a:t>
            </a:r>
            <a:endParaRPr lang="en-US" sz="2466" dirty="0"/>
          </a:p>
        </p:txBody>
      </p:sp>
      <p:sp>
        <p:nvSpPr>
          <p:cNvPr id="5" name="Text 1"/>
          <p:cNvSpPr txBox="1"/>
          <p:nvPr/>
        </p:nvSpPr>
        <p:spPr>
          <a:xfrm>
            <a:off x="1776150" y="2515140"/>
            <a:ext cx="5591700" cy="1399200"/>
          </a:xfrm>
          <a:prstGeom prst="rect">
            <a:avLst/>
          </a:prstGeom>
          <a:noFill/>
          <a:ln/>
        </p:spPr>
        <p:txBody>
          <a:bodyPr wrap="square" lIns="0" tIns="0" rIns="0" bIns="0" rtlCol="0" anchor="t"/>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История жизни на Земле показывает, как медленно и последовательно возникают новые формы, а изменения среды влияют на судьбу целых видов. Понимание этого помогает нам принимать ответственные решения и защищать биоразнообразие сегодня.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2026-05-10T03:14:53Z</dcterms:created>
  <dcterms:modified xsi:type="dcterms:W3CDTF">2026-05-10T03:14:53Z</dcterms:modified>
</cp:coreProperties>
</file>