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jpeg"/><Relationship Id="rId4" Type="http://schemas.openxmlformats.org/officeDocument/2006/relationships/image" Target="../media/image-3-4.jpeg"/><Relationship Id="rId5" Type="http://schemas.openxmlformats.org/officeDocument/2006/relationships/image" Target="../media/image-3-5.jpe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jpe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jpeg"/><Relationship Id="rId4" Type="http://schemas.openxmlformats.org/officeDocument/2006/relationships/image" Target="../media/image-7-4.jpe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jpeg"/><Relationship Id="rId4" Type="http://schemas.openxmlformats.org/officeDocument/2006/relationships/image" Target="../media/image-8-4.jpeg"/><Relationship Id="rId5" Type="http://schemas.openxmlformats.org/officeDocument/2006/relationships/image" Target="../media/image-8-5.jpeg"/><Relationship Id="rId6" Type="http://schemas.openxmlformats.org/officeDocument/2006/relationships/image" Target="../media/image-8-6.png"/><Relationship Id="rId7" Type="http://schemas.openxmlformats.org/officeDocument/2006/relationships/image" Target="../media/image-8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jpe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jpe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jpeg"/><Relationship Id="rId4" Type="http://schemas.openxmlformats.org/officeDocument/2006/relationships/image" Target="../media/image-12-4.jpeg"/><Relationship Id="rId5" Type="http://schemas.openxmlformats.org/officeDocument/2006/relationships/image" Target="../media/image-12-5.jpeg"/><Relationship Id="rId6" Type="http://schemas.openxmlformats.org/officeDocument/2006/relationships/image" Target="../media/image-12-6.png"/><Relationship Id="rId7" Type="http://schemas.openxmlformats.org/officeDocument/2006/relationships/image" Target="../media/image-12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jpe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jpeg"/><Relationship Id="rId4" Type="http://schemas.openxmlformats.org/officeDocument/2006/relationships/image" Target="../media/image-15-4.jpeg"/><Relationship Id="rId5" Type="http://schemas.openxmlformats.org/officeDocument/2006/relationships/image" Target="../media/image-15-5.jpeg"/><Relationship Id="rId6" Type="http://schemas.openxmlformats.org/officeDocument/2006/relationships/image" Target="../media/image-15-6.png"/><Relationship Id="rId7" Type="http://schemas.openxmlformats.org/officeDocument/2006/relationships/image" Target="../media/image-15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jpe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jpe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jpeg"/><Relationship Id="rId2" Type="http://schemas.openxmlformats.org/officeDocument/2006/relationships/image" Target="../media/image-20-2.png"/><Relationship Id="rId3" Type="http://schemas.openxmlformats.org/officeDocument/2006/relationships/image" Target="../media/image-2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291"/>
            <a:ext cx="9144000" cy="517921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73500" y="4209700"/>
            <a:ext cx="3837900" cy="19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800" dirty="0"/>
          </a:p>
        </p:txBody>
      </p:sp>
      <p:sp>
        <p:nvSpPr>
          <p:cNvPr id="5" name="Text 1"/>
          <p:cNvSpPr txBox="1"/>
          <p:nvPr/>
        </p:nvSpPr>
        <p:spPr>
          <a:xfrm>
            <a:off x="773500" y="1959850"/>
            <a:ext cx="3837900" cy="125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Развивающиеся страны формируют динамичную и многогранную часть глобальной экономики и общества.
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773500" y="812425"/>
            <a:ext cx="3837900" cy="100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8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Развивающиеся страны: современное значение и ключевые направления анализа
</a:t>
            </a:r>
            <a:endParaRPr lang="en-US" sz="1983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99675" y="1015627"/>
            <a:ext cx="3713400" cy="310779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73500" y="1959850"/>
            <a:ext cx="3580500" cy="183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Развивающиеся страны, охватывающие регионы Азии, Африки, Латинской Америки и Восточной Европы, характеризуются неоднородностью экономики и социокультурных процессов, часто связанные с последствиями колониализма и быстрым ростом населения.
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773500" y="812425"/>
            <a:ext cx="3837900" cy="100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4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Исторические и географические основы развития
</a:t>
            </a:r>
            <a:endParaRPr lang="en-US" sz="2643" dirty="0"/>
          </a:p>
        </p:txBody>
      </p:sp>
      <p:sp>
        <p:nvSpPr>
          <p:cNvPr id="8" name="Text 2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355375" y="1619868"/>
            <a:ext cx="1420500" cy="124016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05900" y="1497561"/>
            <a:ext cx="1891500" cy="1383529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259250" y="1497070"/>
            <a:ext cx="1891500" cy="136321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800" dirty="0"/>
          </a:p>
        </p:txBody>
      </p:sp>
      <p:sp>
        <p:nvSpPr>
          <p:cNvPr id="10" name="Text 1"/>
          <p:cNvSpPr txBox="1"/>
          <p:nvPr/>
        </p:nvSpPr>
        <p:spPr>
          <a:xfrm>
            <a:off x="1081775" y="3017474"/>
            <a:ext cx="1694100" cy="107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9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Индия — динамичный экономический рост
</a:t>
            </a:r>
            <a:pPr algn="ctr" indent="0" marL="0">
              <a:lnSpc>
                <a:spcPct val="115000"/>
              </a:lnSpc>
              <a:buNone/>
            </a:pPr>
            <a:r>
              <a:rPr lang="en-US" sz="78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68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Индия демонстрирует устойчивый рост ВВП, достигший 7,3% в 2022 году, благодаря развитию IT-сектора и производственной базы, несмотря на социальные вызовы и региональные контрасты.
</a:t>
            </a:r>
            <a:endParaRPr lang="en-US" sz="895" dirty="0"/>
          </a:p>
        </p:txBody>
      </p:sp>
      <p:sp>
        <p:nvSpPr>
          <p:cNvPr id="11" name="Text 2"/>
          <p:cNvSpPr txBox="1"/>
          <p:nvPr/>
        </p:nvSpPr>
        <p:spPr>
          <a:xfrm>
            <a:off x="3845038" y="3170099"/>
            <a:ext cx="1694100" cy="107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9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Китай — мировой экономический гигант
</a:t>
            </a:r>
            <a:pPr algn="ctr" indent="0" marL="0">
              <a:lnSpc>
                <a:spcPct val="115000"/>
              </a:lnSpc>
              <a:buNone/>
            </a:pPr>
            <a:r>
              <a:rPr lang="en-US" sz="78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68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Китай остаётся крупнейшей развивающейся экономикой с быстрым промышленным ростом и масштабными инвестициями в инфраструктуру, что значительно меняет глобальный экономический ландшафт.
</a:t>
            </a:r>
            <a:endParaRPr lang="en-US" sz="895" dirty="0"/>
          </a:p>
        </p:txBody>
      </p:sp>
      <p:sp>
        <p:nvSpPr>
          <p:cNvPr id="12" name="Text 3"/>
          <p:cNvSpPr txBox="1"/>
          <p:nvPr/>
        </p:nvSpPr>
        <p:spPr>
          <a:xfrm>
            <a:off x="6547050" y="3017474"/>
            <a:ext cx="1694100" cy="107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9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Нигерия и проблемы устойчивого развития
</a:t>
            </a:r>
            <a:pPr algn="ctr" indent="0" marL="0">
              <a:lnSpc>
                <a:spcPct val="115000"/>
              </a:lnSpc>
              <a:buNone/>
            </a:pPr>
            <a:r>
              <a:rPr lang="en-US" sz="78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68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Нигерия, крупнейшая экономика Африки, сталкивается с вызовами бедности и неравенства, несмотря на богатство природных ресурсов и значительный демографический потенциал.
</a:t>
            </a:r>
            <a:endParaRPr lang="en-US" sz="895" dirty="0"/>
          </a:p>
        </p:txBody>
      </p:sp>
      <p:sp>
        <p:nvSpPr>
          <p:cNvPr id="13" name="Text 4"/>
          <p:cNvSpPr txBox="1"/>
          <p:nvPr/>
        </p:nvSpPr>
        <p:spPr>
          <a:xfrm>
            <a:off x="773500" y="775000"/>
            <a:ext cx="7596900" cy="61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3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География и примеры ведущих развивающихся стран
</a:t>
            </a:r>
            <a:endParaRPr lang="en-US" sz="2432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89675" y="1087553"/>
            <a:ext cx="2987700" cy="297019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773500" y="775075"/>
            <a:ext cx="4076700" cy="74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3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Критерии отнесения к развивающимся странам
</a:t>
            </a:r>
            <a:endParaRPr lang="en-US" sz="2537" dirty="0"/>
          </a:p>
        </p:txBody>
      </p:sp>
      <p:sp>
        <p:nvSpPr>
          <p:cNvPr id="8" name="Text 1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1248025" y="1770963"/>
            <a:ext cx="2373900" cy="116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Экономически это страны с ВВП на душу населения ниже 12 375 долларов, с низкой промышленной базой и высокой долей сельского хозяйства в экономике. Зависимость от экспорта сырья часто усложняет развитие.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2164700" y="3184452"/>
            <a:ext cx="2373900" cy="116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Социальные показатели включают ограниченный доступ к качественному образованию и медицине, высокий уровень безработицы среди молодежи, а также недостаточную развитость инфраструктуры, что влияет на общую жизнеспособность общества.
</a:t>
            </a:r>
            <a:endParaRPr lang="en-US" sz="10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93000" y="1611561"/>
            <a:ext cx="3377400" cy="242467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73500" y="775000"/>
            <a:ext cx="7596900" cy="61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3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вклада развивающихся стран в мировую экономику
</a:t>
            </a:r>
            <a:endParaRPr lang="en-US" sz="2432" dirty="0"/>
          </a:p>
        </p:txBody>
      </p:sp>
      <p:sp>
        <p:nvSpPr>
          <p:cNvPr id="7" name="Text 1"/>
          <p:cNvSpPr txBox="1"/>
          <p:nvPr/>
        </p:nvSpPr>
        <p:spPr>
          <a:xfrm>
            <a:off x="773500" y="1860813"/>
            <a:ext cx="2943000" cy="94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2023 году население развивающихся стран достигает 6,6 млрд, что составляет 83% мирового населения.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933550" y="2951612"/>
            <a:ext cx="2943000" cy="94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Увеличение экономического вклада отражает растущую роль этих стран в мировой экономике и потенциал дальнейшего развития.
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800" dirty="0"/>
          </a:p>
        </p:txBody>
      </p:sp>
      <p:sp>
        <p:nvSpPr>
          <p:cNvPr id="10" name="Text 4"/>
          <p:cNvSpPr txBox="1"/>
          <p:nvPr/>
        </p:nvSpPr>
        <p:spPr>
          <a:xfrm>
            <a:off x="1065150" y="4042413"/>
            <a:ext cx="3377400" cy="16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Данные Всемирного банка и ООН, 2023
</a:t>
            </a:r>
            <a:endParaRPr lang="en-US" sz="8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27449" y="1051550"/>
            <a:ext cx="2769602" cy="3007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734775" y="775075"/>
            <a:ext cx="4277100" cy="74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55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Сырьевая зависимость — преграда для устойчивого развития
</a:t>
            </a:r>
            <a:endParaRPr lang="en-US" sz="1955" dirty="0"/>
          </a:p>
        </p:txBody>
      </p:sp>
      <p:sp>
        <p:nvSpPr>
          <p:cNvPr id="9" name="Text 1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800" dirty="0"/>
          </a:p>
        </p:txBody>
      </p:sp>
      <p:sp>
        <p:nvSpPr>
          <p:cNvPr id="10" name="Text 2"/>
          <p:cNvSpPr txBox="1"/>
          <p:nvPr/>
        </p:nvSpPr>
        <p:spPr>
          <a:xfrm>
            <a:off x="1361475" y="2003866"/>
            <a:ext cx="3105000" cy="102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Экономики многих развивающихся стран ориентированы на экспорт нефти, газа, меди и кофе, что делает их уязвимыми к колебаниям мировых цен и экономическим кризисам.
</a:t>
            </a:r>
            <a:endParaRPr lang="en-US" sz="1000" dirty="0"/>
          </a:p>
        </p:txBody>
      </p:sp>
      <p:sp>
        <p:nvSpPr>
          <p:cNvPr id="11" name="Text 3"/>
          <p:cNvSpPr txBox="1"/>
          <p:nvPr/>
        </p:nvSpPr>
        <p:spPr>
          <a:xfrm>
            <a:off x="734775" y="3308521"/>
            <a:ext cx="3105000" cy="102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Ограниченное развитие промышленного сектора снижает экономическую диверсификацию и устойчивость, затрудняя модернизацию и повышение конкурентоспособности на мировом рынке.
</a:t>
            </a:r>
            <a:endParaRPr lang="en-US" sz="10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245025" y="1358133"/>
            <a:ext cx="2695800" cy="1956035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094675" y="1357958"/>
            <a:ext cx="2577000" cy="1892484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800" dirty="0"/>
          </a:p>
        </p:txBody>
      </p:sp>
      <p:sp>
        <p:nvSpPr>
          <p:cNvPr id="9" name="Text 1"/>
          <p:cNvSpPr txBox="1"/>
          <p:nvPr/>
        </p:nvSpPr>
        <p:spPr>
          <a:xfrm>
            <a:off x="1469575" y="3526875"/>
            <a:ext cx="2245200" cy="73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46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Текстильная промышленность Бангладеш
</a:t>
            </a:r>
            <a:pPr algn="ctr" indent="0" marL="0">
              <a:lnSpc>
                <a:spcPct val="115000"/>
              </a:lnSpc>
              <a:buNone/>
            </a:pPr>
            <a:r>
              <a:rPr lang="en-US" sz="745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647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Бангладеш стала одним из крупнейших мировых экспортеров текстиля, контролируя около 6% мирового рынка. Это создало миллионы рабочих мест и стимулировало экономический рост.
</a:t>
            </a:r>
            <a:endParaRPr lang="en-US" sz="846" dirty="0"/>
          </a:p>
        </p:txBody>
      </p:sp>
      <p:sp>
        <p:nvSpPr>
          <p:cNvPr id="10" name="Text 2"/>
          <p:cNvSpPr txBox="1"/>
          <p:nvPr/>
        </p:nvSpPr>
        <p:spPr>
          <a:xfrm>
            <a:off x="5257925" y="3526875"/>
            <a:ext cx="2245200" cy="73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95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электроники во Вьетнаме
</a:t>
            </a:r>
            <a:pPr algn="ctr" indent="0" marL="0">
              <a:lnSpc>
                <a:spcPct val="115000"/>
              </a:lnSpc>
              <a:buNone/>
            </a:pPr>
            <a:r>
              <a:rPr lang="en-US" sz="788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684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Вьетнам успешно развивает производство электроники, привлекая иностранные инвестиции и развивая экспортные возможности, что становится драйвером индустриализации страны.
</a:t>
            </a:r>
            <a:endParaRPr lang="en-US" sz="895" dirty="0"/>
          </a:p>
        </p:txBody>
      </p:sp>
      <p:sp>
        <p:nvSpPr>
          <p:cNvPr id="11" name="Text 3"/>
          <p:cNvSpPr txBox="1"/>
          <p:nvPr/>
        </p:nvSpPr>
        <p:spPr>
          <a:xfrm>
            <a:off x="773500" y="775000"/>
            <a:ext cx="7596900" cy="50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88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Индустриализация и диверсификация в действии
</a:t>
            </a:r>
            <a:endParaRPr lang="en-US" sz="2388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355375" y="1619868"/>
            <a:ext cx="1420500" cy="124016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05900" y="1497561"/>
            <a:ext cx="1891500" cy="1383529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259250" y="1497070"/>
            <a:ext cx="1891500" cy="136321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800" dirty="0"/>
          </a:p>
        </p:txBody>
      </p:sp>
      <p:sp>
        <p:nvSpPr>
          <p:cNvPr id="10" name="Text 1"/>
          <p:cNvSpPr txBox="1"/>
          <p:nvPr/>
        </p:nvSpPr>
        <p:spPr>
          <a:xfrm>
            <a:off x="1081775" y="3017474"/>
            <a:ext cx="1694100" cy="107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9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Микрофинансирование в Бангладеш
</a:t>
            </a:r>
            <a:pPr algn="ctr" indent="0" marL="0">
              <a:lnSpc>
                <a:spcPct val="115000"/>
              </a:lnSpc>
              <a:buNone/>
            </a:pPr>
            <a:r>
              <a:rPr lang="en-US" sz="78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68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Инициатива Grameen Bank дала возможность миллионам людей запускать собственные проекты, стимулируя экономическую активность и социальное развитие в сельских районах.
</a:t>
            </a:r>
            <a:endParaRPr lang="en-US" sz="895" dirty="0"/>
          </a:p>
        </p:txBody>
      </p:sp>
      <p:sp>
        <p:nvSpPr>
          <p:cNvPr id="11" name="Text 2"/>
          <p:cNvSpPr txBox="1"/>
          <p:nvPr/>
        </p:nvSpPr>
        <p:spPr>
          <a:xfrm>
            <a:off x="3845038" y="3170099"/>
            <a:ext cx="1694100" cy="107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9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Мобильные финансы в Кении
</a:t>
            </a:r>
            <a:pPr algn="ctr" indent="0" marL="0">
              <a:lnSpc>
                <a:spcPct val="115000"/>
              </a:lnSpc>
              <a:buNone/>
            </a:pPr>
            <a:r>
              <a:rPr lang="en-US" sz="78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68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Система M-Pesa облегчает финансовые операции и кредитование, способствуя росту предпринимательства среди молодёжи и женщин в условиях ограниченного доступа к традиционным банкам.
</a:t>
            </a:r>
            <a:endParaRPr lang="en-US" sz="895" dirty="0"/>
          </a:p>
        </p:txBody>
      </p:sp>
      <p:sp>
        <p:nvSpPr>
          <p:cNvPr id="12" name="Text 3"/>
          <p:cNvSpPr txBox="1"/>
          <p:nvPr/>
        </p:nvSpPr>
        <p:spPr>
          <a:xfrm>
            <a:off x="6547050" y="3017474"/>
            <a:ext cx="1694100" cy="107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9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Поддержка малого бизнеса
</a:t>
            </a:r>
            <a:pPr algn="ctr" indent="0" marL="0">
              <a:lnSpc>
                <a:spcPct val="115000"/>
              </a:lnSpc>
              <a:buNone/>
            </a:pPr>
            <a:r>
              <a:rPr lang="en-US" sz="78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68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Малые и средние предприятия составляют до 60% рабочих мест, играя ключевую роль в создании доходов и развитии местных экономик развивающихся стран.
</a:t>
            </a:r>
            <a:endParaRPr lang="en-US" sz="895" dirty="0"/>
          </a:p>
        </p:txBody>
      </p:sp>
      <p:sp>
        <p:nvSpPr>
          <p:cNvPr id="13" name="Text 4"/>
          <p:cNvSpPr txBox="1"/>
          <p:nvPr/>
        </p:nvSpPr>
        <p:spPr>
          <a:xfrm>
            <a:off x="773500" y="775000"/>
            <a:ext cx="7596900" cy="61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5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Предпринимательство как фактор роста
</a:t>
            </a:r>
            <a:endParaRPr lang="en-US" sz="2953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74046" y="1009775"/>
            <a:ext cx="3008707" cy="3084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222200" y="775075"/>
            <a:ext cx="4152900" cy="74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8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Образовательные барьеры и международные инициативы
</a:t>
            </a:r>
            <a:endParaRPr lang="en-US" sz="2218" dirty="0"/>
          </a:p>
        </p:txBody>
      </p:sp>
      <p:sp>
        <p:nvSpPr>
          <p:cNvPr id="9" name="Text 1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800" dirty="0"/>
          </a:p>
        </p:txBody>
      </p:sp>
      <p:sp>
        <p:nvSpPr>
          <p:cNvPr id="10" name="Text 2"/>
          <p:cNvSpPr txBox="1"/>
          <p:nvPr/>
        </p:nvSpPr>
        <p:spPr>
          <a:xfrm>
            <a:off x="4746150" y="1777141"/>
            <a:ext cx="3105000" cy="102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Средняя продолжительность обучения составляет 7,4 года; около 20% школьников не имеют доступа к образованию, особенно в сельских и конфликтных зонах.
</a:t>
            </a:r>
            <a:endParaRPr lang="en-US" sz="1000" dirty="0"/>
          </a:p>
        </p:txBody>
      </p:sp>
      <p:sp>
        <p:nvSpPr>
          <p:cNvPr id="11" name="Text 3"/>
          <p:cNvSpPr txBox="1"/>
          <p:nvPr/>
        </p:nvSpPr>
        <p:spPr>
          <a:xfrm>
            <a:off x="5265500" y="3063909"/>
            <a:ext cx="3105000" cy="102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Программы «Образование для всех» и Глобальный образовательный фонд помогают расширить возможности обучения и компенсировать нехватку образовательных ресурсов.
</a:t>
            </a:r>
            <a:endParaRPr lang="en-US" sz="10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27449" y="1051550"/>
            <a:ext cx="2769602" cy="3007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734775" y="775075"/>
            <a:ext cx="4277100" cy="74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Технологический разрыв и его последствия
</a:t>
            </a:r>
            <a:endParaRPr lang="en-US" sz="2400" dirty="0"/>
          </a:p>
        </p:txBody>
      </p:sp>
      <p:sp>
        <p:nvSpPr>
          <p:cNvPr id="9" name="Text 1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800" dirty="0"/>
          </a:p>
        </p:txBody>
      </p:sp>
      <p:sp>
        <p:nvSpPr>
          <p:cNvPr id="10" name="Text 2"/>
          <p:cNvSpPr txBox="1"/>
          <p:nvPr/>
        </p:nvSpPr>
        <p:spPr>
          <a:xfrm>
            <a:off x="1361475" y="2003866"/>
            <a:ext cx="3105000" cy="102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Только 64% городских жителей имеют доступ к интернету, в то время как интернетом пользуются лишь 35% сельского населения развивающихся стран.
</a:t>
            </a:r>
            <a:endParaRPr lang="en-US" sz="1000" dirty="0"/>
          </a:p>
        </p:txBody>
      </p:sp>
      <p:sp>
        <p:nvSpPr>
          <p:cNvPr id="11" name="Text 3"/>
          <p:cNvSpPr txBox="1"/>
          <p:nvPr/>
        </p:nvSpPr>
        <p:spPr>
          <a:xfrm>
            <a:off x="734775" y="3308521"/>
            <a:ext cx="3105000" cy="102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Этот разрыв ограничивает образовательные возможности и экономическую интеграцию, усиливая социальное неравенство внутри стран.
</a:t>
            </a:r>
            <a:endParaRPr lang="en-US" sz="10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773500" y="775000"/>
            <a:ext cx="7596900" cy="61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3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Политические вызовы и институциональные проблемы
</a:t>
            </a:r>
            <a:endParaRPr lang="en-US" sz="2432" dirty="0"/>
          </a:p>
        </p:txBody>
      </p:sp>
      <p:sp>
        <p:nvSpPr>
          <p:cNvPr id="6" name="Text 1"/>
          <p:cNvSpPr txBox="1"/>
          <p:nvPr/>
        </p:nvSpPr>
        <p:spPr>
          <a:xfrm>
            <a:off x="1432825" y="1584834"/>
            <a:ext cx="4672800" cy="68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Высокий уровень коррупции подрывает эффективность правительств и снижает доверие граждан к институтам власти в развивающихся странах.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1248033" y="2462747"/>
            <a:ext cx="4672800" cy="68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Слабость государственных институтов ограничивает возможности реализации реформ и создает препятствия для экономического развития.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1907355" y="3340684"/>
            <a:ext cx="4672800" cy="68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Недостаточная защита прав человека и политическая нестабильность отпугивают инвесторов и тормозят долгосрочный рост и модернизацию.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8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12988" y="1350456"/>
            <a:ext cx="1988152" cy="195708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52105" y="1350493"/>
            <a:ext cx="1900538" cy="1893114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272905" y="1350493"/>
            <a:ext cx="1900538" cy="1893114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800" dirty="0"/>
          </a:p>
        </p:txBody>
      </p:sp>
      <p:sp>
        <p:nvSpPr>
          <p:cNvPr id="10" name="Text 1"/>
          <p:cNvSpPr txBox="1"/>
          <p:nvPr/>
        </p:nvSpPr>
        <p:spPr>
          <a:xfrm>
            <a:off x="978594" y="3519725"/>
            <a:ext cx="1655835" cy="73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50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Глобальная бедность сохраняется в развивающихся странах
</a:t>
            </a:r>
            <a:pPr algn="ctr" indent="0" marL="0">
              <a:lnSpc>
                <a:spcPct val="115000"/>
              </a:lnSpc>
              <a:buNone/>
            </a:pPr>
            <a:r>
              <a:rPr lang="en-US" sz="66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573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2022 году около 670 миллионов человек жили менее чем на $2,15 в день, большая часть — жители стран Африки и Азии. Это ограничивает доступ к образованию и медицине.
</a:t>
            </a:r>
            <a:endParaRPr lang="en-US" sz="750" dirty="0"/>
          </a:p>
        </p:txBody>
      </p:sp>
      <p:sp>
        <p:nvSpPr>
          <p:cNvPr id="11" name="Text 2"/>
          <p:cNvSpPr txBox="1"/>
          <p:nvPr/>
        </p:nvSpPr>
        <p:spPr>
          <a:xfrm>
            <a:off x="3772502" y="3519725"/>
            <a:ext cx="1655835" cy="73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99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Неравенство препятствует социальному прогрессу
</a:t>
            </a:r>
            <a:pPr algn="ctr" indent="0" marL="0">
              <a:lnSpc>
                <a:spcPct val="115000"/>
              </a:lnSpc>
              <a:buNone/>
            </a:pPr>
            <a:r>
              <a:rPr lang="en-US" sz="703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61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Имущественное и гендерное неравенство в развивающихся странах выше среднего по миру, что снижает шансы на изменения уровня жизни для уязвимых групп населения.
</a:t>
            </a:r>
            <a:endParaRPr lang="en-US" sz="799" dirty="0"/>
          </a:p>
        </p:txBody>
      </p:sp>
      <p:sp>
        <p:nvSpPr>
          <p:cNvPr id="12" name="Text 3"/>
          <p:cNvSpPr txBox="1"/>
          <p:nvPr/>
        </p:nvSpPr>
        <p:spPr>
          <a:xfrm>
            <a:off x="6393302" y="3519725"/>
            <a:ext cx="1655835" cy="73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25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системных реформ и международной помощи
</a:t>
            </a:r>
            <a:pPr algn="ctr" indent="0" marL="0">
              <a:lnSpc>
                <a:spcPct val="115000"/>
              </a:lnSpc>
              <a:buNone/>
            </a:pPr>
            <a:r>
              <a:rPr lang="en-US" sz="639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555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Преодоление бедности требует комплексных мер: реформирования экономики, социальной защиты и увеличения инвестиций. Международные организации способствуют поддержке через гранты и образовательные программы.
</a:t>
            </a:r>
            <a:endParaRPr lang="en-US" sz="725" dirty="0"/>
          </a:p>
        </p:txBody>
      </p:sp>
      <p:sp>
        <p:nvSpPr>
          <p:cNvPr id="13" name="Text 4"/>
          <p:cNvSpPr txBox="1"/>
          <p:nvPr/>
        </p:nvSpPr>
        <p:spPr>
          <a:xfrm>
            <a:off x="773500" y="775000"/>
            <a:ext cx="7596900" cy="50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19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Проблемы бедности и пути их преодоления
</a:t>
            </a:r>
            <a:endParaRPr lang="en-US" sz="2719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773500" y="775000"/>
            <a:ext cx="7596900" cy="61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Этапы международной поддержки развития
</a:t>
            </a:r>
            <a:endParaRPr lang="en-US" sz="2701" dirty="0"/>
          </a:p>
        </p:txBody>
      </p:sp>
      <p:sp>
        <p:nvSpPr>
          <p:cNvPr id="9" name="Text 1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800" dirty="0"/>
          </a:p>
        </p:txBody>
      </p:sp>
      <p:sp>
        <p:nvSpPr>
          <p:cNvPr id="10" name="Text 2"/>
          <p:cNvSpPr txBox="1"/>
          <p:nvPr/>
        </p:nvSpPr>
        <p:spPr>
          <a:xfrm>
            <a:off x="840450" y="2478399"/>
            <a:ext cx="1786800" cy="103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1950–1970-е годы
</a:t>
            </a:r>
            <a:pPr algn="l" indent="0" marL="0">
              <a:lnSpc>
                <a:spcPct val="115000"/>
              </a:lnSpc>
              <a:buNone/>
            </a:pPr>
            <a:r>
              <a:rPr lang="en-US" sz="6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Создание ООН и МВФ, первые программы помощи развивающимся странам через кредиты и техническую помощь.
</a:t>
            </a:r>
            <a:endParaRPr lang="en-US" sz="929" dirty="0"/>
          </a:p>
        </p:txBody>
      </p:sp>
      <p:sp>
        <p:nvSpPr>
          <p:cNvPr id="11" name="Text 3"/>
          <p:cNvSpPr txBox="1"/>
          <p:nvPr/>
        </p:nvSpPr>
        <p:spPr>
          <a:xfrm>
            <a:off x="2758203" y="2478399"/>
            <a:ext cx="1786800" cy="103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1980–1990-е годы
</a:t>
            </a:r>
            <a:pPr algn="l" indent="0" marL="0">
              <a:lnSpc>
                <a:spcPct val="115000"/>
              </a:lnSpc>
              <a:buNone/>
            </a:pPr>
            <a:r>
              <a:rPr lang="en-US" sz="6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Повышение роли Всемирного банка с акцентом на инфраструктурные и социальные проекты, усиление мер по борьбе с бедностью.
</a:t>
            </a:r>
            <a:endParaRPr lang="en-US" sz="929" dirty="0"/>
          </a:p>
        </p:txBody>
      </p:sp>
      <p:sp>
        <p:nvSpPr>
          <p:cNvPr id="12" name="Text 4"/>
          <p:cNvSpPr txBox="1"/>
          <p:nvPr/>
        </p:nvSpPr>
        <p:spPr>
          <a:xfrm>
            <a:off x="4672532" y="2480110"/>
            <a:ext cx="1786800" cy="103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2000–2010-е годы
</a:t>
            </a:r>
            <a:pPr algn="l" indent="0" marL="0">
              <a:lnSpc>
                <a:spcPct val="115000"/>
              </a:lnSpc>
              <a:buNone/>
            </a:pPr>
            <a:r>
              <a:rPr lang="en-US" sz="6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Развитие инициатив по устойчивому развитию и борьбе с изменением климата, рост числа программ микрофинансирования.
</a:t>
            </a:r>
            <a:endParaRPr lang="en-US" sz="929" dirty="0"/>
          </a:p>
        </p:txBody>
      </p:sp>
      <p:sp>
        <p:nvSpPr>
          <p:cNvPr id="13" name="Text 5"/>
          <p:cNvSpPr txBox="1"/>
          <p:nvPr/>
        </p:nvSpPr>
        <p:spPr>
          <a:xfrm>
            <a:off x="6586851" y="2478405"/>
            <a:ext cx="1786800" cy="103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2020-е годы
</a:t>
            </a:r>
            <a:pPr algn="l" indent="0" marL="0">
              <a:lnSpc>
                <a:spcPct val="115000"/>
              </a:lnSpc>
              <a:buNone/>
            </a:pPr>
            <a:r>
              <a:rPr lang="en-US" sz="6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Интеграция цифровых технологий и инноваций в проекты поддержки, акцент на адаптацию к экологическим угрозам и социальное включение.
</a:t>
            </a:r>
            <a:endParaRPr lang="en-US" sz="929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89675" y="1087553"/>
            <a:ext cx="2987700" cy="297019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773500" y="775075"/>
            <a:ext cx="4076700" cy="74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8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Климатические вызовы и последствия для развития
</a:t>
            </a:r>
            <a:endParaRPr lang="en-US" sz="2388" dirty="0"/>
          </a:p>
        </p:txBody>
      </p:sp>
      <p:sp>
        <p:nvSpPr>
          <p:cNvPr id="8" name="Text 1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1248025" y="1770963"/>
            <a:ext cx="2373900" cy="116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Развивающиеся страны страдают от частых природных катастроф из-за ограниченных ресурсов для адаптации и высокой зависимости от сельского хозяйства.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2164700" y="3184452"/>
            <a:ext cx="2373900" cy="116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Международные экологические программы помогают минимизировать негативные последствия, а также разрабатывают стратегии устойчивого развития и защиты экосистем.
</a:t>
            </a:r>
            <a:endParaRPr lang="en-US" sz="10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355375" y="1619868"/>
            <a:ext cx="1420500" cy="124016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05900" y="1497561"/>
            <a:ext cx="1891500" cy="1383529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259250" y="1497070"/>
            <a:ext cx="1891500" cy="136321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800" dirty="0"/>
          </a:p>
        </p:txBody>
      </p:sp>
      <p:sp>
        <p:nvSpPr>
          <p:cNvPr id="10" name="Text 1"/>
          <p:cNvSpPr txBox="1"/>
          <p:nvPr/>
        </p:nvSpPr>
        <p:spPr>
          <a:xfrm>
            <a:off x="1081775" y="3017474"/>
            <a:ext cx="1694100" cy="107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9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Быстрый промышленный рост Китая
</a:t>
            </a:r>
            <a:pPr algn="ctr" indent="0" marL="0">
              <a:lnSpc>
                <a:spcPct val="115000"/>
              </a:lnSpc>
              <a:buNone/>
            </a:pPr>
            <a:r>
              <a:rPr lang="en-US" sz="78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68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Китай демонстрирует интенсивный рост промышленного производства и технологий, что значительно повысило экспорт и создаёт рабочие места по всей стране.
</a:t>
            </a:r>
            <a:endParaRPr lang="en-US" sz="895" dirty="0"/>
          </a:p>
        </p:txBody>
      </p:sp>
      <p:sp>
        <p:nvSpPr>
          <p:cNvPr id="11" name="Text 2"/>
          <p:cNvSpPr txBox="1"/>
          <p:nvPr/>
        </p:nvSpPr>
        <p:spPr>
          <a:xfrm>
            <a:off x="3845038" y="3170099"/>
            <a:ext cx="1694100" cy="107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9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Развитие цифрового сектора в Индии
</a:t>
            </a:r>
            <a:pPr algn="ctr" indent="0" marL="0">
              <a:lnSpc>
                <a:spcPct val="115000"/>
              </a:lnSpc>
              <a:buNone/>
            </a:pPr>
            <a:r>
              <a:rPr lang="en-US" sz="78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68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Активное инвестирование в IT-сферу и образование способствовало появлению миллионов новых рабочих мест и выводу Индии в мировые лидеры в технологиях.
</a:t>
            </a:r>
            <a:endParaRPr lang="en-US" sz="895" dirty="0"/>
          </a:p>
        </p:txBody>
      </p:sp>
      <p:sp>
        <p:nvSpPr>
          <p:cNvPr id="12" name="Text 3"/>
          <p:cNvSpPr txBox="1"/>
          <p:nvPr/>
        </p:nvSpPr>
        <p:spPr>
          <a:xfrm>
            <a:off x="6547050" y="3017474"/>
            <a:ext cx="1694100" cy="107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9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Инфраструктурные проекты и реформы в Южной Африке
</a:t>
            </a:r>
            <a:pPr algn="ctr" indent="0" marL="0">
              <a:lnSpc>
                <a:spcPct val="115000"/>
              </a:lnSpc>
              <a:buNone/>
            </a:pPr>
            <a:r>
              <a:rPr lang="en-US" sz="78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68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Южная Африка фокусируется на улучшении транспортной и энергетической инфраструктуры, что повышает привлекательность страны для инвесторов и поддерживает экономический рост.
</a:t>
            </a:r>
            <a:endParaRPr lang="en-US" sz="895" dirty="0"/>
          </a:p>
        </p:txBody>
      </p:sp>
      <p:sp>
        <p:nvSpPr>
          <p:cNvPr id="13" name="Text 4"/>
          <p:cNvSpPr txBox="1"/>
          <p:nvPr/>
        </p:nvSpPr>
        <p:spPr>
          <a:xfrm>
            <a:off x="773500" y="775000"/>
            <a:ext cx="7596900" cy="61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Успешные модели стран БРИКС
</a:t>
            </a:r>
            <a:endParaRPr lang="en-US" sz="30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27449" y="1051550"/>
            <a:ext cx="2769602" cy="3007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734775" y="775075"/>
            <a:ext cx="4277100" cy="74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51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Капитал в людях: роль образования и здравоохранения
</a:t>
            </a:r>
            <a:endParaRPr lang="en-US" sz="2051" dirty="0"/>
          </a:p>
        </p:txBody>
      </p:sp>
      <p:sp>
        <p:nvSpPr>
          <p:cNvPr id="9" name="Text 1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800" dirty="0"/>
          </a:p>
        </p:txBody>
      </p:sp>
      <p:sp>
        <p:nvSpPr>
          <p:cNvPr id="10" name="Text 2"/>
          <p:cNvSpPr txBox="1"/>
          <p:nvPr/>
        </p:nvSpPr>
        <p:spPr>
          <a:xfrm>
            <a:off x="1361475" y="2003866"/>
            <a:ext cx="3105000" cy="102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Каждый дополнительный год обучения увеличивает доходы человека примерно на 10%, стимулируя тем самым экономический рост в развивающихся странах.
</a:t>
            </a:r>
            <a:endParaRPr lang="en-US" sz="1000" dirty="0"/>
          </a:p>
        </p:txBody>
      </p:sp>
      <p:sp>
        <p:nvSpPr>
          <p:cNvPr id="11" name="Text 3"/>
          <p:cNvSpPr txBox="1"/>
          <p:nvPr/>
        </p:nvSpPr>
        <p:spPr>
          <a:xfrm>
            <a:off x="734775" y="3308521"/>
            <a:ext cx="3105000" cy="102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Массовые кампании вакцинации снижают детскую смертность и повышают производительность труда, создавая надежный фундамент для устойчивого развития общества.
</a:t>
            </a:r>
            <a:endParaRPr lang="en-US" sz="10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773550" y="823450"/>
            <a:ext cx="7596900" cy="61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Урбанизация и социальная трансформация
</a:t>
            </a:r>
            <a:endParaRPr lang="en-US" sz="2500" dirty="0"/>
          </a:p>
        </p:txBody>
      </p:sp>
      <p:sp>
        <p:nvSpPr>
          <p:cNvPr id="6" name="Text 1"/>
          <p:cNvSpPr txBox="1"/>
          <p:nvPr/>
        </p:nvSpPr>
        <p:spPr>
          <a:xfrm>
            <a:off x="773500" y="2325587"/>
            <a:ext cx="1759200" cy="151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2020 году 34% населения развивающихся стран проживали в городах, что меняет социальную структуру и экономические связи общества.
</a:t>
            </a:r>
            <a:endParaRPr lang="en-US" sz="1004" dirty="0"/>
          </a:p>
        </p:txBody>
      </p:sp>
      <p:sp>
        <p:nvSpPr>
          <p:cNvPr id="7" name="Text 2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800" dirty="0"/>
          </a:p>
        </p:txBody>
      </p:sp>
      <p:sp>
        <p:nvSpPr>
          <p:cNvPr id="8" name="Text 3"/>
          <p:cNvSpPr txBox="1"/>
          <p:nvPr/>
        </p:nvSpPr>
        <p:spPr>
          <a:xfrm>
            <a:off x="2719417" y="2190774"/>
            <a:ext cx="1759200" cy="151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мегаполисов приводит к проблемам с транспортом, жильём и экологией, вызвав рост неформального сектора занятости.
</a:t>
            </a:r>
            <a:endParaRPr lang="en-US" sz="1004" dirty="0"/>
          </a:p>
        </p:txBody>
      </p:sp>
      <p:sp>
        <p:nvSpPr>
          <p:cNvPr id="9" name="Text 4"/>
          <p:cNvSpPr txBox="1"/>
          <p:nvPr/>
        </p:nvSpPr>
        <p:spPr>
          <a:xfrm>
            <a:off x="4665314" y="2554517"/>
            <a:ext cx="1759200" cy="151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Городские центры выступают драйверами инноваций и экономической концентрации, создавая новые возможности для бизнеса и науки.
</a:t>
            </a:r>
            <a:endParaRPr lang="en-US" sz="1004" dirty="0"/>
          </a:p>
        </p:txBody>
      </p:sp>
      <p:sp>
        <p:nvSpPr>
          <p:cNvPr id="10" name="Text 5"/>
          <p:cNvSpPr txBox="1"/>
          <p:nvPr/>
        </p:nvSpPr>
        <p:spPr>
          <a:xfrm>
            <a:off x="6611223" y="2078775"/>
            <a:ext cx="1759200" cy="151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Одновременно обостряется социальное неравенство и необходимость развития социальной инфраструктуры для поддержания качества жизни.
</a:t>
            </a:r>
            <a:endParaRPr lang="en-US" sz="1004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27449" y="1051550"/>
            <a:ext cx="2769602" cy="3007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734775" y="775075"/>
            <a:ext cx="4277100" cy="74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135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Экологические проекты: от зеленой энергетики к развитию
</a:t>
            </a:r>
            <a:endParaRPr lang="en-US" sz="2135" dirty="0"/>
          </a:p>
        </p:txBody>
      </p:sp>
      <p:sp>
        <p:nvSpPr>
          <p:cNvPr id="9" name="Text 1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800" dirty="0"/>
          </a:p>
        </p:txBody>
      </p:sp>
      <p:sp>
        <p:nvSpPr>
          <p:cNvPr id="10" name="Text 2"/>
          <p:cNvSpPr txBox="1"/>
          <p:nvPr/>
        </p:nvSpPr>
        <p:spPr>
          <a:xfrm>
            <a:off x="1361475" y="2003866"/>
            <a:ext cx="3105000" cy="102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Развивающиеся страны реализуют проекты по солнечной и ветровой энергетике, сокращая загрязнение и снижая зависимость от традиционных источников.
</a:t>
            </a:r>
            <a:endParaRPr lang="en-US" sz="1000" dirty="0"/>
          </a:p>
        </p:txBody>
      </p:sp>
      <p:sp>
        <p:nvSpPr>
          <p:cNvPr id="11" name="Text 3"/>
          <p:cNvSpPr txBox="1"/>
          <p:nvPr/>
        </p:nvSpPr>
        <p:spPr>
          <a:xfrm>
            <a:off x="734775" y="3308521"/>
            <a:ext cx="3105000" cy="102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Международное сотрудничество способствует внедрению современных технологий и привлечению инвестиций, что ускоряет экологический переход и экономический рост.
</a:t>
            </a:r>
            <a:endParaRPr lang="en-US" sz="10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800" dirty="0"/>
          </a:p>
        </p:txBody>
      </p:sp>
      <p:sp>
        <p:nvSpPr>
          <p:cNvPr id="5" name="Text 1"/>
          <p:cNvSpPr txBox="1"/>
          <p:nvPr/>
        </p:nvSpPr>
        <p:spPr>
          <a:xfrm>
            <a:off x="773500" y="775000"/>
            <a:ext cx="7596900" cy="61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3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Перспективы развития и ключевые направления реформ
</a:t>
            </a:r>
            <a:endParaRPr lang="en-US" sz="2434" dirty="0"/>
          </a:p>
        </p:txBody>
      </p:sp>
      <p:sp>
        <p:nvSpPr>
          <p:cNvPr id="6" name="Text 2"/>
          <p:cNvSpPr txBox="1"/>
          <p:nvPr/>
        </p:nvSpPr>
        <p:spPr>
          <a:xfrm>
            <a:off x="4130300" y="1522675"/>
            <a:ext cx="1373700" cy="257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Совершенствование образования и цифровых навыков обеспечит интеграцию в глобальную экономику и стимулирует инновационный рост.
</a:t>
            </a:r>
            <a:endParaRPr lang="en-US" sz="800" dirty="0"/>
          </a:p>
        </p:txBody>
      </p:sp>
      <p:sp>
        <p:nvSpPr>
          <p:cNvPr id="7" name="Text 3"/>
          <p:cNvSpPr txBox="1"/>
          <p:nvPr/>
        </p:nvSpPr>
        <p:spPr>
          <a:xfrm>
            <a:off x="1306800" y="1522675"/>
            <a:ext cx="1373700" cy="257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Институциональные реформы необходимы для улучшения государственного управления и повышения эффективности использования ресурсов.
</a:t>
            </a:r>
            <a:endParaRPr lang="en-US" sz="800" dirty="0"/>
          </a:p>
        </p:txBody>
      </p:sp>
      <p:sp>
        <p:nvSpPr>
          <p:cNvPr id="8" name="Text 4"/>
          <p:cNvSpPr txBox="1"/>
          <p:nvPr/>
        </p:nvSpPr>
        <p:spPr>
          <a:xfrm>
            <a:off x="6996800" y="1522675"/>
            <a:ext cx="1373700" cy="257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Борьба с коррупцией и расширение инфраструктуры создадут условия для устойчивого развития и привлечения инвестиций.
</a:t>
            </a:r>
            <a:endParaRPr lang="en-US" sz="8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66300" y="687"/>
            <a:ext cx="8411400" cy="514212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572825" y="1760381"/>
            <a:ext cx="3837900" cy="79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Развивающиеся страны определяют будущее мировой экономики через рост и инновации. Их успешное развитие требует совместных реформ, поддержки и инновационных решений, влияющих на глобальный прогресс всего человечества.
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1656800" y="1009681"/>
            <a:ext cx="5670000" cy="61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Стратегическая роль развивающихся стран в XXI веке
</a:t>
            </a:r>
            <a:endParaRPr lang="en-US" sz="22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2026-05-11T05:11:52Z</dcterms:created>
  <dcterms:modified xsi:type="dcterms:W3CDTF">2026-05-11T05:11:52Z</dcterms:modified>
</cp:coreProperties>
</file>