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75" y="2729242"/>
            <a:ext cx="9144000" cy="24110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76250" y="476538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клеток и тканей
</a:t>
            </a:r>
            <a:endParaRPr lang="en-US" sz="3212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180001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425500" y="156029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жизнь: от клетки к ткани и целому организму.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1108" y="0"/>
            <a:ext cx="44503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44553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клеточный мир так разнообразен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2525725"/>
            <a:ext cx="38661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клетки выполняют разные задачи, поэтому их строение, размеры и срок жизни заметно отличаются. В многоклеточном организме специализация повышает эффективность, а у растений формируются особые ткани для роста, защиты и транспорта веществ.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 ее значение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65600" y="112022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живое клеточно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показала, что растения, животные, грибы и бактерии объединяет общий принцип организации: любой организм построен из одной или многих клеток, а не из бесструктурной живой массы.
</a:t>
            </a:r>
            <a:endParaRPr lang="en-US" sz="1182" dirty="0"/>
          </a:p>
        </p:txBody>
      </p:sp>
      <p:sp>
        <p:nvSpPr>
          <p:cNvPr id="10" name="Text 3"/>
          <p:cNvSpPr txBox="1"/>
          <p:nvPr/>
        </p:nvSpPr>
        <p:spPr>
          <a:xfrm>
            <a:off x="465600" y="2022052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6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одновременно служит единицей строения, жизнедеятельности и наследственности: в клетке идут обмен веществ, синтез необходимых соединений и хранение генетической информации, определяющей признаки организма.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465600" y="2923878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возникают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клетки не появляются сами по себе: каждая из них образуется только при делении уже существующей клетки, что обеспечивает непрерывность жизни и передачу наследственных свойств.
</a:t>
            </a:r>
            <a:endParaRPr lang="en-US" sz="1182" dirty="0"/>
          </a:p>
        </p:txBody>
      </p:sp>
      <p:sp>
        <p:nvSpPr>
          <p:cNvPr id="12" name="Text 5"/>
          <p:cNvSpPr txBox="1"/>
          <p:nvPr/>
        </p:nvSpPr>
        <p:spPr>
          <a:xfrm>
            <a:off x="465600" y="3825685"/>
            <a:ext cx="4733100" cy="7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при разнообразии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положения объясняют, почему организмы так различаются по форме и сложности, но сохраняют общие черты строения и работы клеток, отражающие единое происхождение живой природы.
</a:t>
            </a:r>
            <a:endParaRPr lang="en-US" sz="11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1918195"/>
            <a:ext cx="5037900" cy="16076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 эукариоты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усложнение внутренней организации связано с появлением специализированных клеточных структур.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эукариот более сложное строение связано с разделением функций между ядром и органоидами; у прокариот организация проще, но тоже эффективна.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«Клетка»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1168" y="0"/>
            <a:ext cx="474166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4032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растительной клетки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376000"/>
            <a:ext cx="3950400" cy="6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52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Стенка из целлюлозы окружает клетку снаружи, придавая ей форму, механическую прочность и защиту от повреждений, а также помогая сохранять устойчивость тканей растения.
</a:t>
            </a:r>
            <a:endParaRPr lang="en-US" sz="970" dirty="0"/>
          </a:p>
        </p:txBody>
      </p:sp>
      <p:sp>
        <p:nvSpPr>
          <p:cNvPr id="12" name="Text 3"/>
          <p:cNvSpPr txBox="1"/>
          <p:nvPr/>
        </p:nvSpPr>
        <p:spPr>
          <a:xfrm>
            <a:off x="180000" y="2058855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Крупная вакуоль заполнена клеточным соком, поддерживает тургор и участвует в запасании воды, ионов и других веществ, необходимых для жизнедеятельности клетки и всего органа.
</a:t>
            </a:r>
            <a:endParaRPr lang="en-US" sz="943" dirty="0"/>
          </a:p>
        </p:txBody>
      </p:sp>
      <p:sp>
        <p:nvSpPr>
          <p:cNvPr id="13" name="Text 4"/>
          <p:cNvSpPr txBox="1"/>
          <p:nvPr/>
        </p:nvSpPr>
        <p:spPr>
          <a:xfrm>
            <a:off x="180000" y="2724880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Пластиды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 обеспечивают фотосинтез, а другие пластиды участвуют в запасании и окраске веществ, что особенно важно для питания и жизненного цикла растения.
</a:t>
            </a:r>
            <a:endParaRPr lang="en-US" sz="943" dirty="0"/>
          </a:p>
        </p:txBody>
      </p:sp>
      <p:sp>
        <p:nvSpPr>
          <p:cNvPr id="14" name="Text 5"/>
          <p:cNvSpPr txBox="1"/>
          <p:nvPr/>
        </p:nvSpPr>
        <p:spPr>
          <a:xfrm>
            <a:off x="180000" y="3390914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органоиды извлекают энергию из органических веществ и синтезируют АТФ, поэтому остаются необходимыми даже в клетках, способных к фотосинтезу.
</a:t>
            </a:r>
            <a:endParaRPr lang="en-US" sz="943" dirty="0"/>
          </a:p>
        </p:txBody>
      </p:sp>
      <p:sp>
        <p:nvSpPr>
          <p:cNvPr id="15" name="Text 6"/>
          <p:cNvSpPr txBox="1"/>
          <p:nvPr/>
        </p:nvSpPr>
        <p:spPr>
          <a:xfrm>
            <a:off x="180000" y="4056942"/>
            <a:ext cx="3950400" cy="58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
</a:t>
            </a:r>
            <a:pPr algn="l" indent="0" marL="0">
              <a:lnSpc>
                <a:spcPct val="115000"/>
              </a:lnSpc>
              <a:buNone/>
            </a:pPr>
            <a:r>
              <a:rPr lang="en-US" sz="5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хранит наследственную информацию и управляет работой клетки, координируя синтез веществ, деление и реакции на изменения условий среды.
</a:t>
            </a:r>
            <a:endParaRPr lang="en-US" sz="9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биологии; обобщение функций клеточных органоидов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органоидов клетки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работают не по отдельности: их функции взаимосвязаны и образуют единую систему синтеза, преобразования и транспорта веществ.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каждого органоида соответствует его роли, а согласованная работа обеспечивает жизнедеятельность клетки как целостной системы.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288" y="1512375"/>
            <a:ext cx="231525" cy="26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86594" y="1512375"/>
            <a:ext cx="181912" cy="264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48544" y="1512375"/>
            <a:ext cx="214988" cy="264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05813" y="1515975"/>
            <a:ext cx="257400" cy="257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84287" y="1530275"/>
            <a:ext cx="257400" cy="2288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180000"/>
            <a:ext cx="8279400" cy="6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 животных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80000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воспринимают раздражения и быстро передают импульсы по длинным отросткам. Такая форма позволяет связывать удаленные участки организма и координировать их работу.
</a:t>
            </a:r>
            <a:endParaRPr lang="en-US" sz="1000" dirty="0"/>
          </a:p>
        </p:txBody>
      </p:sp>
      <p:sp>
        <p:nvSpPr>
          <p:cNvPr id="15" name="Text 3"/>
          <p:cNvSpPr txBox="1"/>
          <p:nvPr/>
        </p:nvSpPr>
        <p:spPr>
          <a:xfrm>
            <a:off x="1958494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эритроциты человека не содержат ядра и заполнены гемоглобином. Это увеличивает пространство для переноса кислорода и делает транспорт газов более эффективным.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3736986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содержат белки актин и миозин, благодаря которым укорачиваются и развивают усилие. Именно эта способность лежит в основе движения тела и внутренних органов.
</a:t>
            </a:r>
            <a:endParaRPr lang="en-US" sz="1000" dirty="0"/>
          </a:p>
        </p:txBody>
      </p:sp>
      <p:sp>
        <p:nvSpPr>
          <p:cNvPr id="17" name="Text 5"/>
          <p:cNvSpPr txBox="1"/>
          <p:nvPr/>
        </p:nvSpPr>
        <p:spPr>
          <a:xfrm>
            <a:off x="5515481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участвуют в защите организма: они распознают чужеродные агенты, могут перемещаться к очагу воспаления и обеспечивают иммунный ответ.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7293975" y="2117250"/>
            <a:ext cx="1670100" cy="134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эпителия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Эпителиальные клетки образуют покровы и выстилают полости органов. Их плотное расположение помогает создавать барьер, который защищает ткани и регулирует обмен веществ.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0488" y="787575"/>
            <a:ext cx="7783023" cy="248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тканей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179996" y="3852977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животных различаются строением межклеточного вещества и главной функцией, которую они выполняют в организме.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4782675"/>
            <a:ext cx="8127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4665300" y="3852975"/>
            <a:ext cx="4298700" cy="8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клетки и межклеточное вещество, тем более выражена специализация ткани; вместе они обеспечивают согласованную работу органов.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180000" y="335015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раздел о тканях животных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клетки к организму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уровней организации живого на примере мышечной клетки и сердца.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50" y="2440593"/>
            <a:ext cx="4316100" cy="22465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7850" y="2440593"/>
            <a:ext cx="4316100" cy="2246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Тонкая граница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Однослойный эпителий образует очень тонкую выстилку там, где особенно важны обмен веществ и всасывание. Его клетки лежат почти без промежутков, поэтому вещества проходят быстрее, а поверхность остается защищенной и упорядоченной. Такой эпителий особенно заметен в органах, где нужна точная работа барьера.
</a:t>
            </a:r>
            <a:endParaRPr lang="en-US" sz="1202" dirty="0"/>
          </a:p>
        </p:txBody>
      </p:sp>
      <p:sp>
        <p:nvSpPr>
          <p:cNvPr id="7" name="Text 1"/>
          <p:cNvSpPr txBox="1"/>
          <p:nvPr/>
        </p:nvSpPr>
        <p:spPr>
          <a:xfrm>
            <a:off x="4647850" y="900200"/>
            <a:ext cx="40896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выстилка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Многослойный эпителий устроен иначе: он рассчитан прежде всего на защиту от трения, высыхания и повреждений. Благодаря плотному расположению клеток он покрывает поверхность тела, выстилает полости внутренних органов и может образовывать железы, выполняющие секреторную функцию.
</a:t>
            </a:r>
            <a:endParaRPr lang="en-US" sz="1202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86525"/>
            <a:ext cx="812700" cy="17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Эпителиальная ткань: два взгляда на один барьер
</a:t>
            </a:r>
            <a:endParaRPr lang="en-US" sz="221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«Ткани животных». Схематическая классификация по функции и особенностям межклеточного вещества.
</a:t>
            </a:r>
            <a:endParaRPr lang="en-US" sz="619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соединительных тканей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ткани этой группы объединяет развитое межклеточное вещество, но его состав и плотность определяют разные свойства — от гибкости до высокой прочности.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и сложнее межклеточное вещество, тем заметнее опорные, защитные и транспортные свойства ткани.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7236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и движение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280026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 мышечной ткани — сокращение в ответ на возбуждение. Оно обеспечивается взаимодействием актиновых и миозиновых нитей, поэтому ткань способна быстро менять длину и силу напряжения.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2388233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309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мышечная ткань образует стенки внутренних органов и сосудов. Ее сокращения непроизвольны, медленны и длительны, что важно для перемещения содержимого органов и поддержания их тонуса.
</a:t>
            </a:r>
            <a:endParaRPr lang="en-US" sz="1048" dirty="0"/>
          </a:p>
        </p:txBody>
      </p:sp>
      <p:sp>
        <p:nvSpPr>
          <p:cNvPr id="11" name="Text 4"/>
          <p:cNvSpPr txBox="1"/>
          <p:nvPr/>
        </p:nvSpPr>
        <p:spPr>
          <a:xfrm>
            <a:off x="4596465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Поперечнополосатая скелетная ткань обеспечивает произвольные движения тела, мимику и поддержание позы. Ее волокна содержат много миофибрилл, поэтому сокращаются быстро и могут развивать значительную силу.
</a:t>
            </a:r>
            <a:endParaRPr lang="en-US" sz="1037" dirty="0"/>
          </a:p>
        </p:txBody>
      </p:sp>
      <p:sp>
        <p:nvSpPr>
          <p:cNvPr id="12" name="Text 5"/>
          <p:cNvSpPr txBox="1"/>
          <p:nvPr/>
        </p:nvSpPr>
        <p:spPr>
          <a:xfrm>
            <a:off x="6804696" y="2280025"/>
            <a:ext cx="21594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313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мышечная ткань составляет миокард и работает ритмично всю жизнь без длительного отдыха. Ее клетки соединены так, чтобы сокращение охватывало сердце как единый насос.
</a:t>
            </a:r>
            <a:endParaRPr lang="en-US" sz="10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68847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и регуляция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848728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воспринимают раздражение, превращают его в нервный импульс и передают сигнал другим клеткам. Их строение приспособлено к точной и быстрой передаче информации на большие расстояния.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01076" y="1849349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Нейроглия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нейроглии поддерживают, защищают и питают нейроны, а также изолируют их от лишних воздействий. Без этих клеток нервная система не могла бы работать устойчиво.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22159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Рефлексы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ткань лежит в основе рефлексов, координации движений и быстрой смены реакции организма на внешние и внутренние сигналы. Именно она связывает части тела в единую систему.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843234" y="1848726"/>
            <a:ext cx="2116500" cy="1384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регуляции
</a:t>
            </a:r>
            <a:pPr algn="l" indent="0" marL="0">
              <a:lnSpc>
                <a:spcPct val="115000"/>
              </a:lnSpc>
              <a:buNone/>
            </a:pPr>
            <a:r>
              <a:rPr lang="en-US" sz="25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 действует очень быстро и точечно: сигнал идет по определенным путям и вызывает строго нужный ответ. Это делает управление органами особенно точным и согласованным.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6075" y="2077481"/>
            <a:ext cx="5037900" cy="12891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Ткани растений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480161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 растений различаются по строению и роли, но вместе обеспечивают рост, защиту, питание, опору и перенос веществ.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2846128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ткани образуют систему, где каждая группа отвечает за свой этап жизни растения — от роста до транспорта веществ.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26075" y="4042304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«Ткани растений».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59" y="1058850"/>
            <a:ext cx="8781482" cy="3476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180000"/>
            <a:ext cx="87840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и органических веществ в растении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652300"/>
            <a:ext cx="8784000" cy="2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школьной биологии: транспорт связан с транспирацией, корневым давлением и различием концентраций веществ.
</a:t>
            </a:r>
            <a:endParaRPr lang="en-US" sz="109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0000" y="1431874"/>
            <a:ext cx="5037900" cy="24832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993743"/>
            <a:ext cx="5037900" cy="1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сравнительная схема тканей животных и растений.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80000"/>
            <a:ext cx="78576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тканей по функциям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5591700" y="1431589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функция может обеспечиваться разными тканями у животных и растений. Это показывает, что организация живого подчинена не только строению, но и образу жизни.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5591700" y="2797556"/>
            <a:ext cx="33723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распределены между специализированными тканями, а сходный результат достигается разными биологическими механизмами.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9558" y="95281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9596" y="2929828"/>
            <a:ext cx="4981200" cy="18095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226400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 как переносчик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 приспособлен к переносу кислорода: его двояковогнутая форма увеличивает площадь поверхности, а отсутствие ядра освобождает место для гемоглобина. Такая клетка максимально эффективна в крови, где важны скорость и вместимость.
</a:t>
            </a:r>
            <a:endParaRPr lang="en-US" sz="1167" dirty="0"/>
          </a:p>
        </p:txBody>
      </p:sp>
      <p:sp>
        <p:nvSpPr>
          <p:cNvPr id="7" name="Text 1"/>
          <p:cNvSpPr txBox="1"/>
          <p:nvPr/>
        </p:nvSpPr>
        <p:spPr>
          <a:xfrm>
            <a:off x="180050" y="3203451"/>
            <a:ext cx="34932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и костная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785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 работает как длинная линия связи: его отростки проводят импульсы на значительные расстояния, а костная ткань опирается на минерализованное межклеточное вещество. В обоих случаях строение точно отвечает выполняемой функции.
</a:t>
            </a:r>
            <a:endParaRPr lang="en-US" sz="1167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775075"/>
            <a:ext cx="8127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80000"/>
            <a:ext cx="8784000" cy="5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 тканях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65600" y="1181488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тканей помогает распознавать воспаления, ожоги, опухоли и нарушения кроветворения. По изменению строения клеток и межклеточного вещества врачи судят о характере болезни и выбирают лечение.
</a:t>
            </a:r>
            <a:endParaRPr lang="en-US" sz="1214" dirty="0"/>
          </a:p>
        </p:txBody>
      </p:sp>
      <p:sp>
        <p:nvSpPr>
          <p:cNvPr id="9" name="Text 3"/>
          <p:cNvSpPr txBox="1"/>
          <p:nvPr/>
        </p:nvSpPr>
        <p:spPr>
          <a:xfrm>
            <a:off x="465600" y="2330385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 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растениеводстве повреждение ксилемы и флоэмы нарушает транспорт воды и органических веществ, а повреждение камбия замедляет утолщение стебля. Эти знания используют при уходе за культурами и селекции.
</a:t>
            </a:r>
            <a:endParaRPr lang="en-US" sz="1214" dirty="0"/>
          </a:p>
        </p:txBody>
      </p:sp>
      <p:sp>
        <p:nvSpPr>
          <p:cNvPr id="10" name="Text 4"/>
          <p:cNvSpPr txBox="1"/>
          <p:nvPr/>
        </p:nvSpPr>
        <p:spPr>
          <a:xfrm>
            <a:off x="465600" y="3479282"/>
            <a:ext cx="47331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4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нарушений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8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7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строения тканей позволяет заранее оценить риски и предотвратить осложнения. Чем точнее известна функция ткани, тем легче объяснить причины болезни и подобрать меры защиты организма.
</a:t>
            </a:r>
            <a:endParaRPr lang="en-US" sz="121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73392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изучении темы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4698975"/>
            <a:ext cx="812700" cy="26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0000" y="1201223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уровней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смешивают понятия «клетка», «ткань», «орган» и «система органов». Чтобы не ошибаться, важно помнить: каждый следующий уровень включает предыдущий, но имеет собственную функцию.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80000" y="2263976"/>
            <a:ext cx="4139229" cy="9352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представление о ткани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считать, что ткань состоит только из одинаковых клеток. На самом деле многие ткани включают и межклеточное вещество, а их клетки работают совместно ради общей задачи.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180000" y="3300116"/>
            <a:ext cx="4139229" cy="942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растений и 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переносить признаки животных тканей на растительные и наоборот. Их строение связано с разным образом жизни, поэтому функции и организация тканей у этих групп организмов не совпадают.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76250" y="1444443"/>
            <a:ext cx="63915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12" b="1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и ткани: единое многообразие жизни
</a:t>
            </a:r>
            <a:endParaRPr lang="en-US" sz="3212" dirty="0"/>
          </a:p>
        </p:txBody>
      </p:sp>
      <p:sp>
        <p:nvSpPr>
          <p:cNvPr id="4" name="Text 1"/>
          <p:cNvSpPr txBox="1"/>
          <p:nvPr/>
        </p:nvSpPr>
        <p:spPr>
          <a:xfrm>
            <a:off x="2425500" y="2677079"/>
            <a:ext cx="4293000" cy="9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66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различаются по строению и функциям, но подчиняются общим законам живого. Из специализированных клеток формируются ткани, а их согласованная работа обеспечивает жизнь организма.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2026-06-01T22:37:29Z</dcterms:created>
  <dcterms:modified xsi:type="dcterms:W3CDTF">2026-06-01T22:37:29Z</dcterms:modified>
</cp:coreProperties>
</file>