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Азии и Африки: сложный путь к независимости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колонии стали независимыми государствами?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888" y="1480200"/>
            <a:ext cx="3550323" cy="314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европейские державы ослабли, а жители колоний всё громче требовали права самим решать свою судьбу. Опыт войны, идеи самоопределения и неравенство в управлении сделали борьбу за независимость массовой и неизбежной.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после 1945 года усилились движения за освобождение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Азия: первые крупные успехи антиколониальной борьбы
</a:t>
            </a:r>
            <a:endParaRPr lang="en-US" sz="301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Пакистан
</a:t>
            </a:r>
            <a:pPr algn="l" indent="0" marL="0">
              <a:lnSpc>
                <a:spcPct val="100000"/>
              </a:lnSpc>
              <a:buNone/>
            </a:pPr>
            <a:r>
              <a:rPr lang="en-US" sz="138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1947 году Британская Индия получила независимость, но одновременно была разделена на два государства. Этот шаг вызвал массовые переселения и тяжёлые столкновения между общинами.
</a:t>
            </a:r>
            <a:endParaRPr lang="en-US" sz="1552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Индонезийская революция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 провозгласила независимость в 1945 году, однако Нидерланды ещё несколько лет пытались вернуть контроль. Борьба завершилась международным признанием новой республики в 1949 году.
</a:t>
            </a:r>
            <a:endParaRPr lang="en-US" sz="1463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во Вьетнаме
</a:t>
            </a:r>
            <a:pPr algn="l" indent="0" marL="0">
              <a:lnSpc>
                <a:spcPct val="100000"/>
              </a:lnSpc>
              <a:buNone/>
            </a:pPr>
            <a:r>
              <a:rPr lang="en-US" sz="148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Вьетнаме путь к свободе оказался особенно долгим и связанным с войной против Франции. В 1954 году этот этап закончился, но страна осталась разделённой и нестабильной.
</a:t>
            </a:r>
            <a:endParaRPr lang="en-US" sz="1668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особенность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азиатских странах освобождение не было мирным и быстрым. Его сопровождали раздел территорий, жёсткие конфликты и попытки бывших метрополий сохранить влияние.
</a:t>
            </a:r>
            <a:endParaRPr lang="en-US" sz="156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колония становилась независимым государством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деколонизации: от неравенства в колонии до первых вызовов нового государства.
</a:t>
            </a:r>
            <a:endParaRPr lang="en-US" sz="140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путь ненасильственного сопротивления и раздел страны
</a:t>
            </a:r>
            <a:endParaRPr lang="en-US" sz="2563" dirty="0"/>
          </a:p>
        </p:txBody>
      </p:sp>
      <p:sp>
        <p:nvSpPr>
          <p:cNvPr id="10" name="Text 1"/>
          <p:cNvSpPr txBox="1"/>
          <p:nvPr/>
        </p:nvSpPr>
        <p:spPr>
          <a:xfrm>
            <a:off x="644429" y="1186825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Ганди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Махатма Ганди и Индийский национальный конгресс делали ставку на бойкоты, мирные шествия и гражданское неповиновение. Их цель состояла в том, чтобы добиться свободы без масштабной войны.
</a:t>
            </a:r>
            <a:endParaRPr lang="en-US" sz="1542" dirty="0"/>
          </a:p>
        </p:txBody>
      </p:sp>
      <p:sp>
        <p:nvSpPr>
          <p:cNvPr id="11" name="Text 2"/>
          <p:cNvSpPr txBox="1"/>
          <p:nvPr/>
        </p:nvSpPr>
        <p:spPr>
          <a:xfrm>
            <a:off x="644429" y="2961326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Соляной поход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1930 году протест против британского налога на соль превратился в знаменитый «соляной поход». Это событие показало, что даже простой символ может объединить миллионы людей.
</a:t>
            </a:r>
            <a:endParaRPr lang="en-US" sz="1566" dirty="0"/>
          </a:p>
        </p:txBody>
      </p:sp>
      <p:sp>
        <p:nvSpPr>
          <p:cNvPr id="12" name="Text 3"/>
          <p:cNvSpPr txBox="1"/>
          <p:nvPr/>
        </p:nvSpPr>
        <p:spPr>
          <a:xfrm>
            <a:off x="3608674" y="1186825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1947 года
</a:t>
            </a:r>
            <a:pPr algn="l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долгих переговоров Индия получила независимость в 1947 году. Однако вместе со свободой пришёл и болезненный раздел страны, который изменил жизнь миллионов людей.
</a:t>
            </a:r>
            <a:endParaRPr lang="en-US" sz="1470" dirty="0"/>
          </a:p>
        </p:txBody>
      </p:sp>
      <p:sp>
        <p:nvSpPr>
          <p:cNvPr id="13" name="Text 4"/>
          <p:cNvSpPr txBox="1"/>
          <p:nvPr/>
        </p:nvSpPr>
        <p:spPr>
          <a:xfrm>
            <a:off x="3608674" y="2961326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огромного числа людей и столкновения между религиозными общинами сделали этот момент трагическим. История Индии показывает, что освобождение не всегда приносило немедленное спокойствие.
</a:t>
            </a:r>
            <a:endParaRPr lang="en-US" sz="1466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Индонезия: борьба за признание новой республики
</a:t>
            </a:r>
            <a:endParaRPr lang="en-US" sz="301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144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 августа 1945 года Индонезия объявила о своей независимости после ухода Японии. Это стало важным шагом, но он ещё не означал окончательной победы.
</a:t>
            </a:r>
            <a:endParaRPr lang="en-US" sz="1629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вернуть колонию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не захотели сразу признавать новую республику и попытались восстановить прежний контроль. Из-за этого борьба за свободу продолжилась ещё несколько лет.
</a:t>
            </a:r>
            <a:endParaRPr lang="en-US" sz="1545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борьбы
</a:t>
            </a:r>
            <a:pPr algn="l" indent="0" marL="0">
              <a:lnSpc>
                <a:spcPct val="100000"/>
              </a:lnSpc>
              <a:buNone/>
            </a:pPr>
            <a:r>
              <a:rPr lang="en-US" sz="139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Индонезии сочетались вооружённое сопротивление, действия партизан, переговоры и дипломатическое давление. Такой широкий фронт борьбы помог стране отстоять своё право на самостоятельность.
</a:t>
            </a:r>
            <a:endParaRPr lang="en-US" sz="1564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в 1949 году
</a:t>
            </a:r>
            <a:pPr algn="l" indent="0" marL="0">
              <a:lnSpc>
                <a:spcPct val="100000"/>
              </a:lnSpc>
              <a:buNone/>
            </a:pPr>
            <a:r>
              <a:rPr lang="en-US" sz="141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Нидерланды признали независимость Индонезии в 1949 году. Этот пример показал, что упорство народа и международная поддержка могут изменить судьбу целой страны.
</a:t>
            </a:r>
            <a:endParaRPr lang="en-US" sz="158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освобождения стран Азии
</a:t>
            </a:r>
            <a:endParaRPr lang="en-US" sz="3059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освобождение стран Азии шло быстро, но не одновременно: где-то процесс завершался переговорами, а где-то затягивался войнами и международными спорами.
</a:t>
            </a:r>
            <a:pPr algn="l" indent="0" marL="0">
              <a:lnSpc>
                <a:spcPct val="100000"/>
              </a:lnSpc>
              <a:buNone/>
            </a:pPr>
            <a:r>
              <a:rPr lang="en-US" sz="13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показывает несколько волн деколонизации: сначала послевоенный рывок, затем более поздние завершения конфликтов и появление новых государств.
</a:t>
            </a:r>
            <a:pPr algn="l" indent="0" marL="0">
              <a:lnSpc>
                <a:spcPct val="100000"/>
              </a:lnSpc>
              <a:buNone/>
            </a:pPr>
            <a:r>
              <a:rPr lang="en-US" sz="13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дат из курса истории: Индонезия — 1945, Филиппины — 1946, Индия и Пакистан — 1947, Бирма и Цейлон — 1948, Индокитай — 1954, Бангладеш — 1971.
</a:t>
            </a:r>
            <a:endParaRPr lang="en-US" sz="139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Азийские страны и их путь к независимости
</a:t>
            </a:r>
            <a:endParaRPr lang="en-US" sz="302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страны Азии добивались свободы разными способами: через переговоры, массовое движение или вооружённую борьбу.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к независимости были разными, но национальные движения почти везде играли решающую роль.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деколонизации Азии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африканских государств получили независимость в 1960 году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стал переломным моментом: сразу несколько стран освободились от колониального контроля, и процесс деколонизации в Африке заметно ускорился.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факт: «Год Африки», 1960.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Гана и начало «Года Африки»
</a:t>
            </a:r>
            <a:endParaRPr lang="en-US" sz="3069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 югу от Сахары
</a:t>
            </a:r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1957 году Гана стала первой страной Африки к югу от Сахары, добившейся независимости. Этот успех вдохновил многие другие народы континента.
</a:t>
            </a:r>
            <a:endParaRPr lang="en-US" sz="1798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Нкрумы
</a:t>
            </a:r>
            <a:pPr algn="l" indent="0" marL="0">
              <a:lnSpc>
                <a:spcPct val="100000"/>
              </a:lnSpc>
              <a:buNone/>
            </a:pPr>
            <a:r>
              <a:rPr lang="en-US" sz="14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Кваме Нкрума считал, что политическая свобода должна сопровождаться экономической самостоятельностью. Он также призывал к единству африканских народов в борьбе за будущее.
</a:t>
            </a:r>
            <a:endParaRPr lang="en-US" sz="1633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Ганы была достигнута не через войну, а через организованное политическое движение, протесты и переговоры. Это сделало её важным примером для других стран.
</a:t>
            </a:r>
            <a:endParaRPr lang="en-US" sz="1746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56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Ганы показал, что колониальная система может быть разрушена мирными методами. Именно поэтому её часто называют началом новой эпохи в Африке.
</a:t>
            </a:r>
            <a:endParaRPr lang="en-US" sz="176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росло число независимых государств Африки
</a:t>
            </a:r>
            <a:endParaRPr lang="en-US" sz="265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успехи пришлись на север и запад континента, а затем волна освобождения дошла до юга Африки.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шёл неравномерно: пик пришёлся на 1960-е годы, но процесс продолжался ещё несколько десятилетий.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деколонизации, указанные в плане презентации; иллюстративное обобщение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Алжир: одна из самых тяжёлых войн за свободу
</a:t>
            </a:r>
            <a:endParaRPr lang="en-US" sz="275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1954 — начало восстания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 национального освобождения начал вооружённую борьбу против французского контроля. Конфликт быстро охватил города и сельские районы, а противостояние стало долгим и крайне ожесточённым.
</a:t>
            </a:r>
            <a:endParaRPr lang="en-US" sz="1107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1954–1961 — эскалация войны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Партизанские действия, подпольная сеть и массовая мобилизация населения сделали войну всенародной. С обеих сторон применялись жёсткие меры, а потери росли очень быстро.
</a:t>
            </a:r>
            <a:endParaRPr lang="en-US" sz="1232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1962 — независимость Алжира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переговоров и соглашений Франция признала независимость Алжира. Страна получила свободу, но цена победы оказалась очень высокой для общества и всей эпохи деколонизации.
</a:t>
            </a:r>
            <a:endParaRPr lang="en-US" sz="123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освобождения африканских стран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примерам деколонизации африканских стран после Второй мировой войны
</a:t>
            </a:r>
            <a:endParaRPr lang="en-US" sz="157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колониального наследия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66355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без учёта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границы нередко проводили по карте, не спрашивая мнение жителей. Это разрывалось исторические связи, разделяло народы и позже становилось причиной споров о земле и власти.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19400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после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получения независимости новые государства часто сталкивались с внутренними противоречиями. Разные группы населения по-разному видели будущее страны, поэтому согласие приходилось строить заново уже в мирное время.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572445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и зависимая 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страны продавали в основном один или два товара. Если цены на какао, нефть или медь падали, государству становилось труднее платить за школы, дороги и развитие промышленности.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875989"/>
            <a:ext cx="4759500" cy="16868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путей к независимости в Азии и Африке
</a:t>
            </a:r>
            <a:endParaRPr lang="en-US" sz="2594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путь к свободе в двух регионах был разным по времени и способам, но почти везде сопровождался трудностями после независимости.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раньше получила многие независимые государства, но в Африке процесс растянулся дольше и чаще сопровождался вооружёнными конфликтами.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139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966" y="1221875"/>
            <a:ext cx="2572467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национального освобождения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306702" y="1221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Махатма Ганди
</a:t>
            </a:r>
            <a:pPr algn="l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символом ненасильственной борьбы в Индии. Его идеи бойкота, гражданского неповиновения и мирных маршей показали, что сопротивление может быть сильным без оружия.
</a:t>
            </a:r>
            <a:endParaRPr lang="en-US" sz="1331" dirty="0"/>
          </a:p>
        </p:txBody>
      </p:sp>
      <p:sp>
        <p:nvSpPr>
          <p:cNvPr id="12" name="Text 2"/>
          <p:cNvSpPr txBox="1"/>
          <p:nvPr/>
        </p:nvSpPr>
        <p:spPr>
          <a:xfrm>
            <a:off x="2228232" y="1221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Джомо Кениата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 с борьбой Кении за освобождение и становлением независимого государства. Он представлял стремление африканцев самим решать судьбу своей страны.
</a:t>
            </a:r>
            <a:endParaRPr lang="en-US" sz="1406" dirty="0"/>
          </a:p>
        </p:txBody>
      </p:sp>
      <p:sp>
        <p:nvSpPr>
          <p:cNvPr id="13" name="Text 3"/>
          <p:cNvSpPr txBox="1"/>
          <p:nvPr/>
        </p:nvSpPr>
        <p:spPr>
          <a:xfrm>
            <a:off x="4144226" y="1221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Кваме Нкрума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 главных лидеров независимой Ганы. Он подчеркивал, что политическая свобода должна вести к экономическому развитию и единству африканских народов.
</a:t>
            </a:r>
            <a:endParaRPr lang="en-US" sz="1517" dirty="0"/>
          </a:p>
        </p:txBody>
      </p:sp>
      <p:sp>
        <p:nvSpPr>
          <p:cNvPr id="14" name="Text 4"/>
          <p:cNvSpPr txBox="1"/>
          <p:nvPr/>
        </p:nvSpPr>
        <p:spPr>
          <a:xfrm>
            <a:off x="306702" y="3129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 Ши Мин
</a:t>
            </a:r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Возглавил борьбу Вьетнама за свободу. Его имя связано с длительным противостоянием колониальному господству и созданием нового государства.
</a:t>
            </a:r>
            <a:endParaRPr lang="en-US" sz="1461" dirty="0"/>
          </a:p>
        </p:txBody>
      </p:sp>
      <p:sp>
        <p:nvSpPr>
          <p:cNvPr id="15" name="Text 5"/>
          <p:cNvSpPr txBox="1"/>
          <p:nvPr/>
        </p:nvSpPr>
        <p:spPr>
          <a:xfrm>
            <a:off x="2228232" y="3129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Ахмед Бен Белла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Вошёл в историю Алжира как один из лидеров национального освобождения. Его деятельность связана с борьбой за независимость и формированием нового политического курса страны.
</a:t>
            </a:r>
            <a:endParaRPr lang="en-US" sz="1311" dirty="0"/>
          </a:p>
        </p:txBody>
      </p:sp>
      <p:sp>
        <p:nvSpPr>
          <p:cNvPr id="16" name="Text 6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борьбы за независимость
</a:t>
            </a:r>
            <a:endParaRPr lang="en-US" sz="298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метода зависел от колониальной власти, силы национального движения и готовности метрополии к переговорам.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решающими были либо переговоры и протесты, либо вооружённое сопротивление — чаще всего они сочетались.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примерам Индии, Ганы, Вьетнама, Алжира, Анголы и Мозамбика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7944" y="4229420"/>
            <a:ext cx="521700" cy="417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5306" y="4186700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00906" y="4229420"/>
            <a:ext cx="521700" cy="4173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поддержка деколонизации
</a:t>
            </a:r>
            <a:endParaRPr lang="en-US" sz="3109" dirty="0"/>
          </a:p>
        </p:txBody>
      </p:sp>
      <p:sp>
        <p:nvSpPr>
          <p:cNvPr id="14" name="Text 2"/>
          <p:cNvSpPr txBox="1"/>
          <p:nvPr/>
        </p:nvSpPr>
        <p:spPr>
          <a:xfrm>
            <a:off x="401068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Объединённых Наций стала важной площадкой, где обсуждали колониальные конфликты. В её документах всё громче звучала идея права народов самим выбирать своё будущее.
</a:t>
            </a:r>
            <a:pPr algn="ctr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 самоопределение
</a:t>
            </a:r>
            <a:endParaRPr lang="en-US" sz="1508" dirty="0"/>
          </a:p>
        </p:txBody>
      </p:sp>
      <p:sp>
        <p:nvSpPr>
          <p:cNvPr id="15" name="Text 3"/>
          <p:cNvSpPr txBox="1"/>
          <p:nvPr/>
        </p:nvSpPr>
        <p:spPr>
          <a:xfrm>
            <a:off x="3337555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всё больше стран Азии и Африки добивались международного признания. Их появление меняло состав ООН и усиливало голос бывших колоний на мировой арене.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государства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6274030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новые государства не хотели становиться полностью зависимыми от СССР или США. Они искали самостоятельный путь и старались защищать свои интересы в холодной войне.
</a:t>
            </a:r>
            <a:pPr algn="ctr" indent="0" marL="0">
              <a:lnSpc>
                <a:spcPct val="100000"/>
              </a:lnSpc>
              <a:buNone/>
            </a:pPr>
            <a:r>
              <a:rPr lang="en-US" sz="15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неприсоединения
</a:t>
            </a:r>
            <a:endParaRPr lang="en-US" sz="15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и первые трудности новых государств
</a:t>
            </a:r>
            <a:endParaRPr lang="en-US" sz="301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нестабильность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провозглашения независимости некоторые страны переживали перевороты и борьбу за власть. Новым правительствам приходилось быстро создавать законы, армию и систему управления.
</a:t>
            </a:r>
            <a:endParaRPr lang="en-US" sz="1471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специалистов
</a:t>
            </a:r>
            <a:pPr algn="l" indent="0" marL="0">
              <a:lnSpc>
                <a:spcPct val="100000"/>
              </a:lnSpc>
              <a:buNone/>
            </a:pPr>
            <a:r>
              <a:rPr lang="en-US" sz="148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государствах не хватало учителей, врачей, инженеров и управленцев. Это замедляло развитие школ, больниц, дорог и других важных служб для населения.
</a:t>
            </a:r>
            <a:endParaRPr lang="en-US" sz="1672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 нуля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Странам нужно было развивать промышленность, сельское хозяйство и торговлю почти одновременно. При этом многие из них оставались зависимыми от экспорта сырья.
</a:t>
            </a:r>
            <a:endParaRPr lang="en-US" sz="1566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чувство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колониального прошлого людям важно было научиться жить вместе как единое общество. Для этого требовались общие символы, доверие и уважение к разным группам населения.
</a:t>
            </a:r>
            <a:endParaRPr lang="en-US" sz="15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изменила карту мира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и Африка прошли через долгую борьбу за свободу, и результатом стало появление десятков новых государств. Но вместе с независимостью пришла и ответственность за трудный путь развития.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2026-06-01T04:44:23Z</dcterms:created>
  <dcterms:modified xsi:type="dcterms:W3CDTF">2026-06-01T04:44:23Z</dcterms:modified>
</cp:coreProperties>
</file>