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как географическая отрасль мирового хозяйства
</a:t>
            </a:r>
            <a:endParaRPr lang="en-US" sz="2167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страны создают технику, которая движет экономику?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машиностроение важно для мировой экономики
</a:t>
            </a:r>
            <a:endParaRPr lang="en-US" sz="2283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производит оборудование, транспорт и бытовую технику, связывая металлургию, энергетику, науку и рынок. Его размещение зависит не только от сырья, но и от кадров, транспорта, спроса и международной кооперации.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география машиностроения
</a:t>
            </a:r>
            <a:endParaRPr lang="en-US" sz="2644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XVIII–XIX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в Великобритании дала старт механизации производства, а затем опыт быстро распространился в Германию, США и Францию.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половина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7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Лидерами стали страны массового конвейерного производства, где быстро росли автомобилестроение, станкостроение и авиационная промышленность.
</a:t>
            </a:r>
            <a:endParaRPr lang="en-US" sz="1036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тяжести постепенно сместился в Восточную Азию: особенно усилились Япония, Южная Корея, Китай и Тайвань.
</a:t>
            </a:r>
            <a:endParaRPr lang="en-US" sz="1063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географию отрасли определяют знания, технологии и глобальные цепочки поставок, а не только наличие сырья и топлива.
</a:t>
            </a:r>
            <a:endParaRPr lang="en-US" sz="116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обобщения географии мирового машиностроения по данным отраслевых обзоров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центры машиностроения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концентрация производства сосредоточена в Азии, Европе и Северной Америке, где сочетаются рынок сбыта, технологии и квалифицированные кадры.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регионы с развитой промышленной кооперацией и научной базой; Восточная Азия особенно сильна в массовом выпуске техники.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554851"/>
            <a:ext cx="4646100" cy="22068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отрасли различаются по продукции, месту размещения и факторам развития.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машиностроения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направления машиностроения и их продукция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Трудоёмкие и наукоёмкие отрасли тяготеют к центрам знаний, а массовое производство — к рынкам и транспортным узлам.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предприятий машиностроения
</a:t>
            </a:r>
            <a:endParaRPr lang="en-US" sz="1646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Квалифицированные кадры
</a:t>
            </a:r>
            <a:pPr algn="l" indent="0" marL="0">
              <a:lnSpc>
                <a:spcPct val="115000"/>
              </a:lnSpc>
              <a:buNone/>
            </a:pPr>
            <a:r>
              <a:rPr lang="en-US" sz="5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точных и сложных производств решающее значение имеют инженеры, технологи и рабочие высокой квалификации. Именно поэтому такие предприятия концентрируются в крупных городах и научных центрах.
</a:t>
            </a:r>
            <a:endParaRPr lang="en-US" sz="1302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кооперация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Сборочные производства выигрывают от удобных транспортных узлов, потому что получают детали и отправляют готовую продукцию без лишних затрат времени и средств.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металлургией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Тяжёлое машиностроение особенно зависит от металла, энергии и крупных площадей. Поэтому оно часто развивается рядом с металлургическими базами и мощной энергетикой.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сбыта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и разнообразнее спрос, тем выгоднее размещать предприятие ближе к потребителю. Это особенно важно для автомобилей, бытовой техники и другой массовой продукции.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спроса к готовой технике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цепочку решений, через которую проходит современное машиностроительное производство.
</a:t>
            </a:r>
            <a:endParaRPr lang="en-US" sz="103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база и материалы в машиностроении
</a:t>
            </a:r>
            <a:endParaRPr lang="en-US" sz="2133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Сталь как 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Сталь остаётся главным конструкционным материалом: из неё делают корпуса, рамы, валы и множество деталей, где важны прочность, надёжность и сравнительно доступная стоимость.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сплавы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Алюминий и титан применяют там, где нужно уменьшить массу изделия без потери прочности. Это особенно важно в авиации, транспорте и высокоскоростной технике.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Полимеры и композиты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Пластмассы, резина и композиты позволяют снижать вес, повышать устойчивость к коррозии и создавать детали сложной формы, которые трудно изготовить из металла.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 и переработка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машины всё чаще включают электронные компоненты, а выбор материала учитывает не только цену и долговечность, но и возможность вторичной переработки.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автоматизация меняет заводы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Цех, где работают станки с ЧПУ
</a:t>
            </a:r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цех всё меньше похож на шумную линию прошлого века. Станки с числовым программным управлением выполняют точные операции по цифровой модели, а оператор следит за качеством, настройкой и стабильностью процесса. Это особенно заметно в автомобилестроении и приборостроении.
</a:t>
            </a:r>
            <a:endParaRPr lang="en-US" sz="1370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на сборке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роботы берут на себя повторяющиеся и опасные операции: сварку, окраску, перемещение деталей и упаковку. Они повышают стабильность качества и помогают предприятиям быстрее переключаться на новые модели без длительных простоев.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модель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3D-моделирование и цифровые двойники позволяют заранее проверить, как будет работать изделие или целый узел. Инженеры видят слабые места ещё до запуска, сокращая число ошибок, потери материалов и риск дорогостоящих переделок.
</a:t>
            </a:r>
            <a:endParaRPr lang="en-US" sz="13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современным технологиям машиностроения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изменившие машиностроение
</a:t>
            </a:r>
            <a:endParaRPr lang="en-US" sz="2469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из технологий усиливает точность, скорость и управляемость производства, а в сочетании они формируют цифровой промышленный цикл.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решения, которые одновременно ускоряют выпуск, сокращают ошибки и позволяют управлять оборудованием в реальном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профессии в отрасли отличаются по функциям, но объединены требованием к точности, дисциплине и умению работать с технической информацией.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структуры профессий машиностроения и требований к кадрам, изложенных в учебном материале.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машиностроения и требования к кадрам
</a:t>
            </a:r>
            <a:endParaRPr lang="en-US" sz="2196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нужны и инженеры, и квалифицированные рабочие; особенно востребованы специалисты, умеющие работать с цифровым оборудованием и технической документацией.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185803"/>
            <a:ext cx="792600" cy="7045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как условие надежности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размеров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точность деталей влияет на совместимость узлов, износ и безопасность работы техники. Поэтому на предприятиях используют измерительный контроль и проверку соответствия чертежам.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Стандарты ISO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стандарты упорядочивают документацию, маркировку, требования к процессам и безопасности. Они помогают предприятиям работать по единым правилам и выходить на мировой рынок.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и прочность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Изделия проходят испытания на прочность, вибрацию и долговечность, чтобы выявить скрытые дефекты до выхода в эксплуатацию. Это особенно важно для транспорта и энергетики.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авиационной, транспортной и энергетической технике даже небольшой дефект может привести к крупным потерям и авариям. Поэтому контроль качества здесь особенно строгий и многоступенчатый.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555" y="1260940"/>
            <a:ext cx="473746" cy="421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50" y="2015587"/>
            <a:ext cx="479700" cy="383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555" y="2754271"/>
            <a:ext cx="473746" cy="42110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578" y="3530319"/>
            <a:ext cx="479700" cy="383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0" y="4269011"/>
            <a:ext cx="473746" cy="42110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формирует спрос на машины и оборудование
</a:t>
            </a:r>
            <a:endParaRPr lang="en-US" sz="2395" dirty="0"/>
          </a:p>
        </p:txBody>
      </p:sp>
      <p:sp>
        <p:nvSpPr>
          <p:cNvPr id="11" name="Text 2"/>
          <p:cNvSpPr txBox="1"/>
          <p:nvPr/>
        </p:nvSpPr>
        <p:spPr>
          <a:xfrm>
            <a:off x="849210" y="1160163"/>
            <a:ext cx="4456500" cy="578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Автомобили, локомотивы, вагоны и авиационная техника нужны для перевозки людей и грузов. Именно транспорт задаёт высокий спрос на надежность, ремонтопригодность и экономичность техники.
</a:t>
            </a:r>
            <a:endParaRPr lang="en-US" sz="1016" dirty="0"/>
          </a:p>
        </p:txBody>
      </p:sp>
      <p:sp>
        <p:nvSpPr>
          <p:cNvPr id="12" name="Text 3"/>
          <p:cNvSpPr txBox="1"/>
          <p:nvPr/>
        </p:nvSpPr>
        <p:spPr>
          <a:xfrm>
            <a:off x="818440" y="189613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Тракторы, комбайны и посевная техника позволяют повышать урожайность и снижать трудозатраты. Для агросектора важны выносливость машин, простота обслуживания и работа в полевых условиях.
</a:t>
            </a:r>
            <a:endParaRPr lang="en-US" sz="1052" dirty="0"/>
          </a:p>
        </p:txBody>
      </p:sp>
      <p:sp>
        <p:nvSpPr>
          <p:cNvPr id="13" name="Text 4"/>
          <p:cNvSpPr txBox="1"/>
          <p:nvPr/>
        </p:nvSpPr>
        <p:spPr>
          <a:xfrm>
            <a:off x="849210" y="2653496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Экскаваторы, краны, турбины и лифты обеспечивают развитие городов, дорог и энергосистем. Здесь особенно ценятся мощность, точность и длительный срок службы оборудования.
</a:t>
            </a:r>
            <a:endParaRPr lang="en-US" sz="1093" dirty="0"/>
          </a:p>
        </p:txBody>
      </p:sp>
      <p:sp>
        <p:nvSpPr>
          <p:cNvPr id="14" name="Text 5"/>
          <p:cNvSpPr txBox="1"/>
          <p:nvPr/>
        </p:nvSpPr>
        <p:spPr>
          <a:xfrm>
            <a:off x="849210" y="341086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аппараты, диагностические комплексы и оборудование для лабораторий требуют высокой точности и стабильной работы. Спрос на них растёт вместе с развитием здравоохранения.
</a:t>
            </a:r>
            <a:endParaRPr lang="en-US" sz="1052" dirty="0"/>
          </a:p>
        </p:txBody>
      </p:sp>
      <p:sp>
        <p:nvSpPr>
          <p:cNvPr id="15" name="Text 6"/>
          <p:cNvSpPr txBox="1"/>
          <p:nvPr/>
        </p:nvSpPr>
        <p:spPr>
          <a:xfrm>
            <a:off x="864823" y="4168230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Бытовой сектор и оборона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техника улучшает повседневную жизнь, а оборонный комплекс предъявляет повышенные требования к надежности и безопасности. Эти рынки поддерживают сложное и специализированное производство.
</a:t>
            </a:r>
            <a:endParaRPr lang="en-US" sz="105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1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машиностроению; сравнительная схема показателей до и после модернизации.
</a:t>
            </a:r>
            <a:endParaRPr lang="en-US" sz="741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роль модернизации предприятий
</a:t>
            </a:r>
            <a:endParaRPr lang="en-US" sz="2127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меняет не только выпуск, но и устойчивость производства: снижается зависимость от ручных операций, улучшается ритмичность поставок и возрастает предсказуемость результата.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оборудование повышает эффективность по всем ключевым показателям: больше выпуска, меньше брака и затрат, выше устойчивость к конкуренции.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производство более ресурсоэффективным
</a:t>
            </a:r>
            <a:endParaRPr lang="en-US" sz="1912" dirty="0"/>
          </a:p>
        </p:txBody>
      </p:sp>
      <p:sp>
        <p:nvSpPr>
          <p:cNvPr id="12" name="Text 2"/>
          <p:cNvSpPr txBox="1"/>
          <p:nvPr/>
        </p:nvSpPr>
        <p:spPr>
          <a:xfrm>
            <a:off x="570250" y="2220107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металлов
</a:t>
            </a:r>
            <a:pPr algn="ctr" indent="0" marL="0">
              <a:lnSpc>
                <a:spcPct val="115000"/>
              </a:lnSpc>
              <a:buNone/>
            </a:pPr>
            <a:r>
              <a:rPr lang="en-US" sz="4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стружки, лома и обрезков в производство сокращает потребление первичного сырья и уменьшает объем отходов. Это особенно важно для предприятий с большим металлоемким выпуском.
</a:t>
            </a:r>
            <a:endParaRPr lang="en-US" sz="928" dirty="0"/>
          </a:p>
        </p:txBody>
      </p:sp>
      <p:sp>
        <p:nvSpPr>
          <p:cNvPr id="13" name="Text 3"/>
          <p:cNvSpPr txBox="1"/>
          <p:nvPr/>
        </p:nvSpPr>
        <p:spPr>
          <a:xfrm>
            <a:off x="2590326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 и воды
</a:t>
            </a:r>
            <a:pPr algn="ctr" indent="0" marL="0">
              <a:lnSpc>
                <a:spcPct val="115000"/>
              </a:lnSpc>
              <a:buNone/>
            </a:pPr>
            <a:r>
              <a:rPr lang="en-US" sz="4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цеха внедряют энергосберегающее оборудование и замкнутые системы водооборота. Такие решения снижают эксплуатационные затраты и уменьшают нагрузку на окружающую среду.
</a:t>
            </a:r>
            <a:endParaRPr lang="en-US" sz="928" dirty="0"/>
          </a:p>
        </p:txBody>
      </p:sp>
      <p:sp>
        <p:nvSpPr>
          <p:cNvPr id="14" name="Text 4"/>
          <p:cNvSpPr txBox="1"/>
          <p:nvPr/>
        </p:nvSpPr>
        <p:spPr>
          <a:xfrm>
            <a:off x="4610399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потерь материалов
</a:t>
            </a:r>
            <a:pPr algn="ctr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раскрой, оптимизация раскладок и цифровое проектирование помогают экономно использовать металл, пластик и композиты. Это напрямую влияет на себестоимость изделий.
</a:t>
            </a:r>
            <a:endParaRPr lang="en-US" sz="955" dirty="0"/>
          </a:p>
        </p:txBody>
      </p:sp>
      <p:sp>
        <p:nvSpPr>
          <p:cNvPr id="15" name="Text 5"/>
          <p:cNvSpPr txBox="1"/>
          <p:nvPr/>
        </p:nvSpPr>
        <p:spPr>
          <a:xfrm>
            <a:off x="6630475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Экологичная конструкция
</a:t>
            </a:r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Ремонтопригодные и разборные изделия проще обслуживать и перерабатывать после окончания срока службы. Такой подход поддерживает современную модель устойчивого производства.
</a:t>
            </a:r>
            <a:endParaRPr lang="en-US" sz="95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основные районы страны, их профиль и причины размещения предприятий. Это помогает увидеть роль кооперации, кадров и транспорта.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размещению машиностроения в России на основе школьного курса географии.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России: крупные районы и специализация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сильные районы сочетают научную базу, транспортные магистрали и производственную кооперацию, а специализация зависит от исторически сложившейся промышленной структуры.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адаптации машиностроительного предприятия к рынку
</a:t>
            </a:r>
            <a:endParaRPr lang="en-US" sz="1698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управленческих и производственных решений, необходимых для выпуска конкурентоспособной продукции.
</a:t>
            </a:r>
            <a:endParaRPr lang="en-US" sz="87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будущего машиностроения
</a:t>
            </a:r>
            <a:endParaRPr lang="en-US" sz="2160" dirty="0"/>
          </a:p>
        </p:txBody>
      </p:sp>
      <p:sp>
        <p:nvSpPr>
          <p:cNvPr id="9" name="Text 2"/>
          <p:cNvSpPr txBox="1"/>
          <p:nvPr/>
        </p:nvSpPr>
        <p:spPr>
          <a:xfrm>
            <a:off x="863302" y="2119694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Электромобили и автономный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отрасли связано с переходом к более экологичным видам транспорта, электронным системам управления и повышенным требованиям к безопасности, энергоэффективности и программному обеспечению.
</a:t>
            </a:r>
            <a:endParaRPr lang="en-US" sz="983" dirty="0"/>
          </a:p>
        </p:txBody>
      </p:sp>
      <p:sp>
        <p:nvSpPr>
          <p:cNvPr id="10" name="Text 3"/>
          <p:cNvSpPr txBox="1"/>
          <p:nvPr/>
        </p:nvSpPr>
        <p:spPr>
          <a:xfrm>
            <a:off x="3416600" y="2113300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фабрики и аддитивные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становится гибче благодаря роботизации, цифровому мониторингу и 3D-печати. Это ускоряет создание прототипов, снижает потери материалов и облегчает выпуск сложных деталей.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5969912" y="2080925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Сервисная модель и большие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всё чаще сопровождается дистанционным контролем состояния, обновлением ПО и аналитикой данных. В центре внимания оказываются междисциплинарные знания и постоянное обучение специалистов.
</a:t>
            </a:r>
            <a:endParaRPr lang="en-US" sz="9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к кадрам машиностроения по учебному материалу и структуре профессий отрасли.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знания нужны для работы в машиностроении
</a:t>
            </a:r>
            <a:endParaRPr lang="en-US" sz="201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требует не только понимания формул и схем, но и умения быстро осваивать новые программы, оборудование и правила совместной работы в проектной команде.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науки остаются основой подготовки, но в современной отрасли почти столь же важны цифровая грамотность и навыки взаимодействия.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машиностроение показывает уровень развития страны
</a:t>
            </a:r>
            <a:endParaRPr lang="en-US" sz="1969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объединяет науку, кадры, технологии и кооперацию, поэтому по его географии легко судить о силе экономики. Чем выше уровень отрасли, тем устойчивее промышленность и инфраструктура страны.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2026-06-03T00:08:38Z</dcterms:created>
  <dcterms:modified xsi:type="dcterms:W3CDTF">2026-06-03T00:08:38Z</dcterms:modified>
</cp:coreProperties>
</file>