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Российская Федерация в начале XXI века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перемен, роста и новых противоречий для современной России.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на рубеже веков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2000-е Россия выходила из кризисов 1990-х, меняя политический курс, экономические ориентиры и повседневный уклад. Этот период стал временем поиска более устойчивой модели развития.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власти и политический курс
</a:t>
            </a:r>
            <a:endParaRPr lang="en-US" sz="3500" dirty="0"/>
          </a:p>
        </p:txBody>
      </p:sp>
      <p:sp>
        <p:nvSpPr>
          <p:cNvPr id="9" name="Text 2"/>
          <p:cNvSpPr txBox="1"/>
          <p:nvPr/>
        </p:nvSpPr>
        <p:spPr>
          <a:xfrm>
            <a:off x="360250" y="3141609"/>
            <a:ext cx="2679300" cy="15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2000 году президентом стал В. В. Путин. Новый курс был связан с восстановлением управляемости, усилением роли центра и стремлением сделать государственные решения более последовательными.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0250" y="2426022"/>
            <a:ext cx="2679300" cy="4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президент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097150" y="3141609"/>
            <a:ext cx="2679300" cy="15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система стала более собранной и предсказуемой. Это повышало управляемость, но одновременно вызывало споры о балансе между эффективностью власти и конкуренцией.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097150" y="2426022"/>
            <a:ext cx="2679300" cy="4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Эффективность и споры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3228700" y="3141609"/>
            <a:ext cx="2679300" cy="15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второй половине десятилетия сохранялась преемственность власти. Передача полномочий Д. А. Медведеву в 2008 году не изменила общую линию на стабильность и институциональное укрепление.
</a:t>
            </a:r>
            <a:endParaRPr lang="en-US" sz="1328" dirty="0"/>
          </a:p>
        </p:txBody>
      </p:sp>
      <p:sp>
        <p:nvSpPr>
          <p:cNvPr id="14" name="Text 7"/>
          <p:cNvSpPr txBox="1"/>
          <p:nvPr/>
        </p:nvSpPr>
        <p:spPr>
          <a:xfrm>
            <a:off x="3228700" y="2426022"/>
            <a:ext cx="2679300" cy="4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Преемственность курса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вертикали власти
</a:t>
            </a:r>
            <a:endParaRPr lang="en-US" sz="3500" dirty="0"/>
          </a:p>
        </p:txBody>
      </p:sp>
      <p:sp>
        <p:nvSpPr>
          <p:cNvPr id="11" name="Text 2"/>
          <p:cNvSpPr txBox="1"/>
          <p:nvPr/>
        </p:nvSpPr>
        <p:spPr>
          <a:xfrm>
            <a:off x="1076400" y="1845273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Федеральные округа стали инструментом более жёсткой координации между центром и регионами. Через них федеральная власть получила дополнительные возможности контролировать исполнение решений на местах.
</a:t>
            </a:r>
            <a:endParaRPr lang="en-US" sz="877" dirty="0"/>
          </a:p>
        </p:txBody>
      </p:sp>
      <p:sp>
        <p:nvSpPr>
          <p:cNvPr id="12" name="Text 3"/>
          <p:cNvSpPr txBox="1"/>
          <p:nvPr/>
        </p:nvSpPr>
        <p:spPr>
          <a:xfrm>
            <a:off x="1076400" y="1538800"/>
            <a:ext cx="4116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Федеральные округа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662700" y="4330848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стремилась выстроить более единообразную модель управления по всей стране. Такой подход облегчал координацию, однако повышал зависимость регионов от решений федерального центра.
</a:t>
            </a:r>
            <a:endParaRPr lang="en-US" sz="936" dirty="0"/>
          </a:p>
        </p:txBody>
      </p:sp>
      <p:sp>
        <p:nvSpPr>
          <p:cNvPr id="14" name="Text 5"/>
          <p:cNvSpPr txBox="1"/>
          <p:nvPr/>
        </p:nvSpPr>
        <p:spPr>
          <a:xfrm>
            <a:off x="4662700" y="4024375"/>
            <a:ext cx="4116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Единое управление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3467267" y="3502323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Партии постепенно занимали более заметное место в политической жизни. Партийная структура делала выборы более организованными, но одновременно сокращала пространство для самостоятельных региональных игроков.
</a:t>
            </a:r>
            <a:endParaRPr lang="en-US" sz="877" dirty="0"/>
          </a:p>
        </p:txBody>
      </p:sp>
      <p:sp>
        <p:nvSpPr>
          <p:cNvPr id="16" name="Text 7"/>
          <p:cNvSpPr txBox="1"/>
          <p:nvPr/>
        </p:nvSpPr>
        <p:spPr>
          <a:xfrm>
            <a:off x="3467267" y="3195850"/>
            <a:ext cx="4116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Партийная система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2271833" y="2673798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порядка формирования Совета Федерации уменьшило прямое влияние региональных элит на верхнюю палату. Это усилило единство законодательной системы и ослабило автономию субъектов федерации.
</a:t>
            </a:r>
            <a:endParaRPr lang="en-US" sz="916" dirty="0"/>
          </a:p>
        </p:txBody>
      </p:sp>
      <p:sp>
        <p:nvSpPr>
          <p:cNvPr id="18" name="Text 9"/>
          <p:cNvSpPr txBox="1"/>
          <p:nvPr/>
        </p:nvSpPr>
        <p:spPr>
          <a:xfrm>
            <a:off x="2271833" y="2367325"/>
            <a:ext cx="4116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 Федерации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7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Институты и общественно-политическая жизнь
</a:t>
            </a:r>
            <a:endParaRPr lang="en-US" sz="3670" dirty="0"/>
          </a:p>
        </p:txBody>
      </p:sp>
      <p:sp>
        <p:nvSpPr>
          <p:cNvPr id="9" name="Text 2"/>
          <p:cNvSpPr txBox="1"/>
          <p:nvPr/>
        </p:nvSpPr>
        <p:spPr>
          <a:xfrm>
            <a:off x="635175" y="1752603"/>
            <a:ext cx="3432300" cy="3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Парламентские партии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35175" y="2099724"/>
            <a:ext cx="36510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Парламентские партии получили больше влияния и стали важной частью политического процесса. Их деятельность задавала рамки публичных дебатов, хотя реальная конкуренция оставалась предметом дискуссий.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993988" y="1752603"/>
            <a:ext cx="3432300" cy="3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Дебаты о конкуренции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94000" y="2099725"/>
            <a:ext cx="34857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Выборы и работа средств массовой информации воспринимались обществом как ключевые индикаторы открытости системы. Именно здесь чаще всего обсуждали границы допустимой политической конкуренции.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635175" y="3418390"/>
            <a:ext cx="3432300" cy="3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проекты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635175" y="3765511"/>
            <a:ext cx="36510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государственные проекты стали заметной чертой десятилетия. Они показывали, что власть делает ставку на долгосрочные программы, а не только на текущие административные решения.
</a:t>
            </a:r>
            <a:endParaRPr lang="en-US" sz="1100" dirty="0"/>
          </a:p>
        </p:txBody>
      </p:sp>
      <p:sp>
        <p:nvSpPr>
          <p:cNvPr id="15" name="Text 8"/>
          <p:cNvSpPr txBox="1"/>
          <p:nvPr/>
        </p:nvSpPr>
        <p:spPr>
          <a:xfrm>
            <a:off x="4993988" y="3418390"/>
            <a:ext cx="3432300" cy="3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повестка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4996550" y="3765500"/>
            <a:ext cx="35391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Послания президента определяли приоритеты внутренней политики и задавали повестку для ведомств и регионов. Через них власть транслировала обществу представление о целях и задачах развития.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473"/>
            <a:ext cx="1884300" cy="13727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1450" y="1507473"/>
            <a:ext cx="1884300" cy="13727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2575" y="1507473"/>
            <a:ext cx="1884300" cy="137274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13700" y="1507473"/>
            <a:ext cx="1884300" cy="13727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и пространство перемен
</a:t>
            </a:r>
            <a:endParaRPr lang="en-US" sz="3800" dirty="0"/>
          </a:p>
        </p:txBody>
      </p:sp>
      <p:sp>
        <p:nvSpPr>
          <p:cNvPr id="11" name="Text 2"/>
          <p:cNvSpPr txBox="1"/>
          <p:nvPr/>
        </p:nvSpPr>
        <p:spPr>
          <a:xfrm>
            <a:off x="360325" y="3534800"/>
            <a:ext cx="1884300" cy="12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2000 году страна вошла в новый политический цикл. На карте это начало периода, в котором федеральный центр усиливал управленческую роль, а внешняя политика становилась более активной.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60325" y="2946951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2000: старт десятилетия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2511450" y="3534818"/>
            <a:ext cx="1884300" cy="12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2004 году внутренние преобразования уже затронули регионы и политические институты. Временная шкала позволяет увидеть, как решения центра постепенно меняли устройство государства и общественную повестку.
</a:t>
            </a:r>
            <a:endParaRPr lang="en-US" sz="1073" dirty="0"/>
          </a:p>
        </p:txBody>
      </p:sp>
      <p:sp>
        <p:nvSpPr>
          <p:cNvPr id="14" name="Text 5"/>
          <p:cNvSpPr txBox="1"/>
          <p:nvPr/>
        </p:nvSpPr>
        <p:spPr>
          <a:xfrm>
            <a:off x="2511450" y="2946951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5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2004: институциональные перемены
</a:t>
            </a:r>
            <a:endParaRPr lang="en-US" sz="1345" dirty="0"/>
          </a:p>
        </p:txBody>
      </p:sp>
      <p:sp>
        <p:nvSpPr>
          <p:cNvPr id="15" name="Text 6"/>
          <p:cNvSpPr txBox="1"/>
          <p:nvPr/>
        </p:nvSpPr>
        <p:spPr>
          <a:xfrm>
            <a:off x="4662575" y="3534818"/>
            <a:ext cx="1884300" cy="12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2008 год обозначил смену президентской команды и совпал с мировым экономическим кризисом. На карте этот узел показывает, как внутренние решения и внешние события оказались связаны.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662575" y="2946951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2008: поворотный момент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6813700" y="3534818"/>
            <a:ext cx="1884300" cy="12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2009–2010 годы стали временем адаптации к кризису и поиска новых приоритетов. География внешней политики в этот период особенно заметна на направлениях Европа, СНГ и Азия.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6813700" y="2946951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2009–2010: новые ориентиры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рост 2000-х
</a:t>
            </a:r>
            <a:endParaRPr lang="en-US" sz="3500" dirty="0"/>
          </a:p>
        </p:txBody>
      </p:sp>
      <p:sp>
        <p:nvSpPr>
          <p:cNvPr id="8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0350" y="2375750"/>
            <a:ext cx="1882800" cy="16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обеспечивался благоприятной внешней конъюнктурой и высокими ценами на нефть. Вместе с этим увеличивались экспортные доходы, а государство получало больше возможностей для финансовой стабилизации.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60325" y="1737950"/>
            <a:ext cx="18828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условия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6903325" y="2375750"/>
            <a:ext cx="1882800" cy="16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Инвестиции активнее шли в строительство, торговлю и сферу услуг. Эти отрасли стали заметными драйверами городской экономики и изменили повседневную жизнь многих семей.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903300" y="1737950"/>
            <a:ext cx="18828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точки роста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4722333" y="2375750"/>
            <a:ext cx="1882800" cy="16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Реальные доходы населения постепенно росли, поэтому расширялся потребительский спрос. Люди чаще тратили средства на товары, услуги и улучшение жилищных условий, что поддерживало внутренний рынок.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722308" y="1737950"/>
            <a:ext cx="18828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спроса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2541342" y="2375750"/>
            <a:ext cx="1882800" cy="16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Налоговая система стала более устойчивой и предсказуемой. Это помогало собирать доходы в бюджет, снижать неопределённость для бизнеса и поддерживать экономическую активность в крупных секторах.
</a:t>
            </a:r>
            <a:endParaRPr lang="en-US" sz="1170" dirty="0"/>
          </a:p>
        </p:txBody>
      </p:sp>
      <p:sp>
        <p:nvSpPr>
          <p:cNvPr id="16" name="Text 9"/>
          <p:cNvSpPr txBox="1"/>
          <p:nvPr/>
        </p:nvSpPr>
        <p:spPr>
          <a:xfrm>
            <a:off x="2541317" y="1737950"/>
            <a:ext cx="18828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надёжные налоги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нефти и газа в экономике
</a:t>
            </a:r>
            <a:endParaRPr lang="en-US" sz="3500" dirty="0"/>
          </a:p>
        </p:txBody>
      </p:sp>
      <p:sp>
        <p:nvSpPr>
          <p:cNvPr id="9" name="Text 2"/>
          <p:cNvSpPr txBox="1"/>
          <p:nvPr/>
        </p:nvSpPr>
        <p:spPr>
          <a:xfrm>
            <a:off x="360250" y="3141609"/>
            <a:ext cx="2679300" cy="15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Нефтегазовый сектор давал значительную часть бюджетных поступлений и валютной выручки. Именно он обеспечивал государству ресурс для выплат, накопления резервов и обслуживания обязательств.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0250" y="2426022"/>
            <a:ext cx="2679300" cy="4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доходов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097150" y="3141609"/>
            <a:ext cx="2679300" cy="15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такая модель делала экономику зависимой от мировых цен на сырьё. Любое ухудшение конъюнктуры быстро отражалось на доходах бюджета и инвестиционных возможностях государства.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097150" y="2426022"/>
            <a:ext cx="2679300" cy="4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зависимости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3228700" y="3141609"/>
            <a:ext cx="2679300" cy="15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Сверхдоходы от экспорта позволили укрепить финансовую устойчивость страны. Их направляли на погашение долгов, создание резервов и выполнение социальных обязательств перед населением.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3228700" y="2426022"/>
            <a:ext cx="2679300" cy="4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Финансовая подушка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5400" y="2156924"/>
            <a:ext cx="4839600" cy="15444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доходы в 2000-е направлялись прежде всего на социальные обязательства и обновление инфраструктуры, но региональные различия сохранялись.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Приоритетом стали социальные и инфраструктурные расходы, однако качество жизни по стране оставалось неоднородным.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 социально-экономическому развитию России в 2000-е годы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Бюджет, социальные расходы и инфраструктура
</a:t>
            </a:r>
            <a:endParaRPr lang="en-US" sz="3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факторов, усиливших уязвимость российской экономики в 2008–2009 годах.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кризиса 2008–2009 годов
</a:t>
            </a:r>
            <a:endParaRPr lang="en-US" sz="38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60325" y="4534300"/>
            <a:ext cx="35850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Правительство РФ, антикризисная программа 2009 года
</a:t>
            </a:r>
            <a:endParaRPr lang="en-US" sz="1071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1699975"/>
            <a:ext cx="3414300" cy="22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Антикризисные меры помогли удержать банковскую систему и поддержать спрос в экономике.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4662650" y="3172975"/>
            <a:ext cx="3173400" cy="94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 направлены на стабилизацию финансовой системы и поддержку ключевых отраслей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662650" y="1538626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5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4,7 трлн руб.
</a:t>
            </a:r>
            <a:endParaRPr lang="en-US" sz="551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60325" y="4534300"/>
            <a:ext cx="35850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1699975"/>
            <a:ext cx="3414300" cy="22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уровень студенчества показывал расширение доступа к образованию, хотя качество подготовки по регионам заметно различалось.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4662650" y="3172975"/>
            <a:ext cx="3173400" cy="94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составляло число студентов в российских вузах в 2008 году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662650" y="1538626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7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7,4 млн
</a:t>
            </a:r>
            <a:endParaRPr lang="en-US" sz="675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60325" y="4534300"/>
            <a:ext cx="35850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1699975"/>
            <a:ext cx="3414300" cy="22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продолжительности жизни отражал улучшения в медицине, профилактике и общем уровне жизни, хотя различия между регионами сохранялись.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4662650" y="3172975"/>
            <a:ext cx="3173400" cy="94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составила ожидаемая продолжительность жизни в России в 2010 году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662650" y="1538626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5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69,1 года
</a:t>
            </a:r>
            <a:endParaRPr lang="en-US" sz="557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подтверждают долгий период убыли населения и почти незаметный переход к стабилизации к концу десятилетия.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численности почти весь период связано с демографическим спадом 1990-х; к 2010 году появились признаки остановки падения.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Демография и миграция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Росстат, численность населения на 1 января соответствующих лет
</a:t>
            </a:r>
            <a:endParaRPr lang="en-US" sz="98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7441" y="1587650"/>
            <a:ext cx="3038668" cy="3074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и новые медиа
</a:t>
            </a:r>
            <a:endParaRPr lang="en-US" sz="3500" dirty="0"/>
          </a:p>
        </p:txBody>
      </p:sp>
      <p:sp>
        <p:nvSpPr>
          <p:cNvPr id="11" name="Text 2"/>
          <p:cNvSpPr txBox="1"/>
          <p:nvPr/>
        </p:nvSpPr>
        <p:spPr>
          <a:xfrm>
            <a:off x="1076400" y="2122503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Мобильная связь стала массовой и изменила повседневное общение: сообщения, звонки и быстрый обмен новостями постепенно вытеснили часть прежних форм коммуникации.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076400" y="1800505"/>
            <a:ext cx="41166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Мобильная связь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1076400" y="4114888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медиа повлияли на досуг и культуру: вырос интерес к онлайн-контенту, музыкальным сайтам, видеохостингам и цифровым форматам обучения и развлечений.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076400" y="3792890"/>
            <a:ext cx="41166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привычки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1076400" y="3118695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сделал информацию доступнее для школьников и семей, а электронная почта, форумы и первые соцсети расширили круг общения за пределами школы и двора.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1076400" y="2796698"/>
            <a:ext cx="41166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Интернет-среда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60325" y="4534300"/>
            <a:ext cx="35850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следствия и официальные сообщения о теракте в Беслане
</a:t>
            </a:r>
            <a:endParaRPr lang="en-US" sz="934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1699975"/>
            <a:ext cx="3414300" cy="22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 в Беслане стала одним из самых тяжёлых символов эпохи: государство резко усилило контроль безопасности и антитеррористические меры.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4662650" y="3172975"/>
            <a:ext cx="3173400" cy="94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погибли в результате теракта в Беслане в 2004 году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662650" y="1538626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3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334 человека
</a:t>
            </a:r>
            <a:endParaRPr lang="en-US" sz="537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60325" y="4534300"/>
            <a:ext cx="35850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Федеральный закон от 7 февраля 2011 г. № 3-ФЗ «О полиции»; реформирование МВД началось в 2010 году
</a:t>
            </a:r>
            <a:endParaRPr lang="en-US" sz="934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1699975"/>
            <a:ext cx="3414300" cy="22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 МВД в 2010 году стала важным рубежом: она была направлена на повышение эффективности, подотчётности и доверия к правоохранительной системе.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4662650" y="3172975"/>
            <a:ext cx="3173400" cy="94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 годом запуска преобразований в системе внутренних дел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662650" y="1538626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9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2010 год
</a:t>
            </a:r>
            <a:endParaRPr lang="en-US" sz="594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60325" y="4534300"/>
            <a:ext cx="35850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TNS / Mediascope, данные по интернет-аудитории России за 2010 год
</a:t>
            </a:r>
            <a:endParaRPr lang="en-US" sz="934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1699975"/>
            <a:ext cx="3414300" cy="22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десятилетия интернет-аудитория в России выросла до десятков миллионов пользователей, что ускорило развитие цифровой культуры и новых форм коммуникации.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4662650" y="3172975"/>
            <a:ext cx="3173400" cy="94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пользовались интернетом в России в 2010 году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662650" y="1538626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8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43,3 млн
</a:t>
            </a:r>
            <a:endParaRPr lang="en-US" sz="585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4219" y="360000"/>
            <a:ext cx="4178212" cy="477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60325" y="360000"/>
            <a:ext cx="5959200" cy="10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направления внешней политики
</a:t>
            </a:r>
            <a:endParaRPr lang="en-US" sz="3800" dirty="0"/>
          </a:p>
        </p:txBody>
      </p:sp>
      <p:sp>
        <p:nvSpPr>
          <p:cNvPr id="12" name="Text 2"/>
          <p:cNvSpPr txBox="1"/>
          <p:nvPr/>
        </p:nvSpPr>
        <p:spPr>
          <a:xfrm>
            <a:off x="643500" y="4302975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Китаем и другими странами Азии укреплялись экономические и стратегические контакты, что отражало поворот к более многовекторной внешней политике.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643500" y="4135235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643500" y="3464642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с США сочетал сотрудничество в сфере безопасности и острые споры о расширении НАТО, статусе международных договоров и роли России в мировой политике.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643500" y="3296901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643500" y="2626309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с Европой строились вокруг торговли, энергопоставок и диалога по вопросам безопасности, хотя разногласия по политическим и правовым вопросам сохранялись.
</a:t>
            </a:r>
            <a:endParaRPr lang="en-US" sz="700" dirty="0"/>
          </a:p>
        </p:txBody>
      </p:sp>
      <p:sp>
        <p:nvSpPr>
          <p:cNvPr id="17" name="Text 7"/>
          <p:cNvSpPr txBox="1"/>
          <p:nvPr/>
        </p:nvSpPr>
        <p:spPr>
          <a:xfrm>
            <a:off x="643500" y="2458568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643500" y="1787975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стремилась сохранить влияние на постсоветском пространстве, развивая экономические, гуманитарные и политические связи со странами СНГ и участвуя в урегулировании региональных кризисов.
</a:t>
            </a:r>
            <a:endParaRPr lang="en-US" sz="700" dirty="0"/>
          </a:p>
        </p:txBody>
      </p:sp>
      <p:sp>
        <p:nvSpPr>
          <p:cNvPr id="19" name="Text 9"/>
          <p:cNvSpPr txBox="1"/>
          <p:nvPr/>
        </p:nvSpPr>
        <p:spPr>
          <a:xfrm>
            <a:off x="643500" y="1620235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СНГ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Десятилетие 2000-х показало, как быстро Россия может выйти из кризиса и укрепить государство, но также выявило пределы сырьевой модели, социальные и демографические вызовы, требующие долгой модернизации.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 2000-е: между стабилизацией и новыми вызовами
</a:t>
            </a:r>
            <a:endParaRPr lang="en-US" sz="357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2026-07-26T14:30:28Z</dcterms:created>
  <dcterms:modified xsi:type="dcterms:W3CDTF">2026-07-26T14:30:28Z</dcterms:modified>
</cp:coreProperties>
</file>