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25900" y="360000"/>
            <a:ext cx="6092100" cy="136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7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Сущность жизни и основные представления о её происхождении
</a:t>
            </a:r>
            <a:endParaRPr lang="en-US" sz="3730" dirty="0"/>
          </a:p>
        </p:txBody>
      </p:sp>
      <p:sp>
        <p:nvSpPr>
          <p:cNvPr id="4" name="Text 1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70800" y="21611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как особая форма материи и путь её возникновения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происхождение жизни — научная проблема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Земли и древнейшие следы жизни разделяют сотни миллионов лет. Именно этот промежуток заставляет науку объяснять, как химические системы стали способны к самовоспроизведению, наследованию и эволюции.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живого как критерии сущности жизни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4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системы постоянно получают вещества и энергию, преобразуют их и поддерживают внутренний порядок. Без такого обмена невозможны рост, восстановление структуры и длительное существование организма.
</a:t>
            </a:r>
            <a:endParaRPr lang="en-US" sz="1278" dirty="0"/>
          </a:p>
        </p:txBody>
      </p:sp>
      <p:sp>
        <p:nvSpPr>
          <p:cNvPr id="11" name="Text 3"/>
          <p:cNvSpPr txBox="1"/>
          <p:nvPr/>
        </p:nvSpPr>
        <p:spPr>
          <a:xfrm>
            <a:off x="2083190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и изменчивость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сохраняет информацию о строении и функциях организмов, но одновременно допускает вариации. Именно сочетание устойчивости и изменчивости делает возможной эволюцию и появление новых форм.
</a:t>
            </a:r>
            <a:endParaRPr lang="en-US" sz="1272" dirty="0"/>
          </a:p>
        </p:txBody>
      </p:sp>
      <p:sp>
        <p:nvSpPr>
          <p:cNvPr id="12" name="Text 4"/>
          <p:cNvSpPr txBox="1"/>
          <p:nvPr/>
        </p:nvSpPr>
        <p:spPr>
          <a:xfrm>
            <a:off x="3806379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Саморегуляция
</a:t>
            </a:r>
            <a:pPr algn="l" indent="0" marL="0">
              <a:lnSpc>
                <a:spcPct val="115000"/>
              </a:lnSpc>
              <a:buNone/>
            </a:pPr>
            <a:r>
              <a:rPr lang="en-US" sz="4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поддерживают относительное постоянство внутренней среды, несмотря на изменения внешних условий. Этот механизм отличает их от многих неживых систем, которые быстро теряют устойчивость.
</a:t>
            </a:r>
            <a:endParaRPr lang="en-US" sz="1289" dirty="0"/>
          </a:p>
        </p:txBody>
      </p:sp>
      <p:sp>
        <p:nvSpPr>
          <p:cNvPr id="13" name="Text 5"/>
          <p:cNvSpPr txBox="1"/>
          <p:nvPr/>
        </p:nvSpPr>
        <p:spPr>
          <a:xfrm>
            <a:off x="5529563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размножение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живого характерно увеличение массы, усложнение организации и воспроизведение себе подобных. Эти признаки показывают, что организм не просто существует, а участвует в непрерывном цикле жизни.
</a:t>
            </a:r>
            <a:endParaRPr lang="en-US" sz="1272" dirty="0"/>
          </a:p>
        </p:txBody>
      </p:sp>
      <p:sp>
        <p:nvSpPr>
          <p:cNvPr id="14" name="Text 6"/>
          <p:cNvSpPr txBox="1"/>
          <p:nvPr/>
        </p:nvSpPr>
        <p:spPr>
          <a:xfrm>
            <a:off x="7252761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от неживого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Кристаллы, капли и сложные химические смеси могут напоминать отдельные свойства жизни, но не обладают всеми её признаками сразу. Поэтому именно совокупность критериев используется в биологии.
</a:t>
            </a:r>
            <a:endParaRPr lang="en-US" sz="127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 точные измерения, а степень согласованности подходов с проверяемыми данными и современными научными моделями.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убедительны объяснения, связывающие происхождение жизни с ранней Землей и химической эволюцией.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научных и учебных представлений; доли условные.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Гипотезы происхождения жизни и их научный статус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14555"/>
            <a:ext cx="9144000" cy="20270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900" y="424500"/>
            <a:ext cx="84243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Земля как среда химической эволюции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9" name="Text 2"/>
          <p:cNvSpPr txBox="1"/>
          <p:nvPr/>
        </p:nvSpPr>
        <p:spPr>
          <a:xfrm>
            <a:off x="2453325" y="1191687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без кислорода
</a:t>
            </a:r>
            <a:pPr algn="ctr" indent="0" marL="0">
              <a:lnSpc>
                <a:spcPct val="115000"/>
              </a:lnSpc>
              <a:buNone/>
            </a:pPr>
            <a:r>
              <a:rPr lang="en-US" sz="2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ранней атмосфере преобладали водяной пар, углекислый газ, азот, метан и аммиак. Свободного кислорода почти не было, поэтому условия отличались от современных и могли поддерживать иные реакции.
</a:t>
            </a:r>
            <a:endParaRPr lang="en-US" sz="779" dirty="0"/>
          </a:p>
        </p:txBody>
      </p:sp>
      <p:sp>
        <p:nvSpPr>
          <p:cNvPr id="10" name="Text 3"/>
          <p:cNvSpPr txBox="1"/>
          <p:nvPr/>
        </p:nvSpPr>
        <p:spPr>
          <a:xfrm>
            <a:off x="2453325" y="1666079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энергии
</a:t>
            </a:r>
            <a:pPr algn="ctr" indent="0" marL="0">
              <a:lnSpc>
                <a:spcPct val="115000"/>
              </a:lnSpc>
              <a:buNone/>
            </a:pPr>
            <a:r>
              <a:rPr lang="en-US" sz="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химических превращений были доступны ультрафиолетовое излучение, молнии, вулканизм и тепло гидротермальных систем. Эти факторы давали энергию, необходимую для образования новых соединений.
</a:t>
            </a:r>
            <a:endParaRPr lang="en-US" sz="791" dirty="0"/>
          </a:p>
        </p:txBody>
      </p:sp>
      <p:sp>
        <p:nvSpPr>
          <p:cNvPr id="11" name="Text 4"/>
          <p:cNvSpPr txBox="1"/>
          <p:nvPr/>
        </p:nvSpPr>
        <p:spPr>
          <a:xfrm>
            <a:off x="2453275" y="2140468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и суша
</a:t>
            </a:r>
            <a:pPr algn="ctr" indent="0" marL="0">
              <a:lnSpc>
                <a:spcPct val="115000"/>
              </a:lnSpc>
              <a:buNone/>
            </a:pPr>
            <a:r>
              <a:rPr lang="en-US" sz="2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Первичный океан служил средой накопления растворённых веществ, а вулканические районы создавали локальные зоны высокой активности. Такое сочетание расширяло число возможных реакций и путей синтеза.
</a:t>
            </a:r>
            <a:endParaRPr lang="en-US" sz="777" dirty="0"/>
          </a:p>
        </p:txBody>
      </p:sp>
      <p:sp>
        <p:nvSpPr>
          <p:cNvPr id="12" name="Text 5"/>
          <p:cNvSpPr txBox="1"/>
          <p:nvPr/>
        </p:nvSpPr>
        <p:spPr>
          <a:xfrm>
            <a:off x="2453275" y="2612123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динамика
</a:t>
            </a:r>
            <a:pPr algn="ctr" indent="0" marL="0">
              <a:lnSpc>
                <a:spcPct val="115000"/>
              </a:lnSpc>
              <a:buNone/>
            </a:pPr>
            <a:r>
              <a:rPr lang="en-US" sz="2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Метеоритная бомбардировка, грозы и извержения делали среду нестабильной, но именно эта изменчивость могла ускорять образование и перераспределение органических веществ в древней оболочке Земли.
</a:t>
            </a:r>
            <a:endParaRPr lang="en-US" sz="7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неживой материи к первой клетке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поэтапной химической эволюции на ранней Земле.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Эксперименты, подтвердившие возможность абиогенного синтеза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1953 — Миллер и Юри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классическом опыте смесь простых газов подвергали электрическим разрядам. В результате были получены аминокислоты, что показало принципиальную возможность образования органики без живых организмов.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Позднейшие исследования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последующих работах удавалось получать азотистые основания, сахара и липидоподобные вещества. Это расширило представления о возможном наборе соединений на ранней Земле.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не создали жизнь, но убедительно подтвердили, что её строительные блоки могут возникать естественным путём при подходящих физических и химических условиях.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194451"/>
            <a:ext cx="4300800" cy="11004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разные подходы по-разному объясняют начало жизни и не имеют одинаковой научной проверяемости.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всех классических подходов именно абиогенез лучше всего согласуется с экспериментами и наблюдениями.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и научно-популярных источников по теме происхождения жизни.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гипотезы происхождения жизни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Коацерваты и протоклетки как промежуточные структуры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Коацерватные капли и липидные пузырьки могли собирать органические молекулы в ограниченном объёме. Это повышало вероятность реакций и создавало среду, более организованную, чем обычный раствор.
</a:t>
            </a:r>
            <a:endParaRPr lang="en-US" sz="1399" dirty="0"/>
          </a:p>
        </p:txBody>
      </p:sp>
      <p:sp>
        <p:nvSpPr>
          <p:cNvPr id="9" name="Text 3"/>
          <p:cNvSpPr txBox="1"/>
          <p:nvPr/>
        </p:nvSpPr>
        <p:spPr>
          <a:xfrm>
            <a:off x="2526324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сред
</a:t>
            </a:r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структуры частично отделяли внутреннее содержимое от внешней среды. Благодаря этому внутри могли удерживаться вещества и возникать локальные различия концентраций, важные для дальнейших превращений.
</a:t>
            </a:r>
            <a:endParaRPr lang="en-US" sz="1371" dirty="0"/>
          </a:p>
        </p:txBody>
      </p:sp>
      <p:sp>
        <p:nvSpPr>
          <p:cNvPr id="10" name="Text 4"/>
          <p:cNvSpPr txBox="1"/>
          <p:nvPr/>
        </p:nvSpPr>
        <p:spPr>
          <a:xfrm>
            <a:off x="4692649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Простейший обмен
</a:t>
            </a:r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протоклеточных образований могли происходить элементарные обменные реакции. Хотя это ещё не была полноценная клетка, уже появлялись предпосылки для устойчивой химической организации.
</a:t>
            </a:r>
            <a:endParaRPr lang="en-US" sz="1371" dirty="0"/>
          </a:p>
        </p:txBody>
      </p:sp>
      <p:sp>
        <p:nvSpPr>
          <p:cNvPr id="11" name="Text 5"/>
          <p:cNvSpPr txBox="1"/>
          <p:nvPr/>
        </p:nvSpPr>
        <p:spPr>
          <a:xfrm>
            <a:off x="6858965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клетке
</a:t>
            </a:r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Протоклетки рассматривают как мост между неупорядоченными химическими смесями и живой клеткой. Именно такие промежуточные формы помогают представить, как могла возникнуть первая биологическая система.
</a:t>
            </a:r>
            <a:endParaRPr lang="en-US" sz="137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отражает не количество открытий, а рост экспериментальной проверяемости и объяснительной силы научных моделей.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вопроса показывает переход от догадок к воспроизводимым опытам и междисциплинарным моделям.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обзор развития биологии, химии и астробиологии; шкала условная.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менялись научные взгляды на происхождение жизни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067206"/>
            <a:ext cx="9144000" cy="20716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Гидротермальные источники и роль минералов в возникновении жизни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10" name="Text 2"/>
          <p:cNvSpPr txBox="1"/>
          <p:nvPr/>
        </p:nvSpPr>
        <p:spPr>
          <a:xfrm>
            <a:off x="5125600" y="537925"/>
            <a:ext cx="36585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из недр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Щелочные гидротермальные источники создавали резкие градиенты температуры и pH. Такие условия могли поставлять энергию для реакций синтеза и поддерживать устойчивые химические циклы в океанической среде.
</a:t>
            </a:r>
            <a:endParaRPr lang="en-US" sz="935" dirty="0"/>
          </a:p>
        </p:txBody>
      </p:sp>
      <p:sp>
        <p:nvSpPr>
          <p:cNvPr id="11" name="Text 3"/>
          <p:cNvSpPr txBox="1"/>
          <p:nvPr/>
        </p:nvSpPr>
        <p:spPr>
          <a:xfrm>
            <a:off x="5125601" y="1137920"/>
            <a:ext cx="36585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Глины, пириты и другие минералы могли работать как природные катализаторы. На их поверхности молекулы легче накапливались, сближались и вступали в реакции, чем в свободной воде.
</a:t>
            </a:r>
            <a:endParaRPr lang="en-US" sz="935" dirty="0"/>
          </a:p>
        </p:txBody>
      </p:sp>
      <p:sp>
        <p:nvSpPr>
          <p:cNvPr id="12" name="Text 4"/>
          <p:cNvSpPr txBox="1"/>
          <p:nvPr/>
        </p:nvSpPr>
        <p:spPr>
          <a:xfrm>
            <a:off x="5125601" y="1737919"/>
            <a:ext cx="36585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Локальные «лаборатории»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Поры в минералах и трещины в породах создавали защищенные микросреды. В них органические соединения могли концентрироваться, упорядочиваться и дольше сохраняться, чем в открытом океане.
</a:t>
            </a:r>
            <a:endParaRPr lang="en-US" sz="935" dirty="0"/>
          </a:p>
        </p:txBody>
      </p:sp>
      <p:sp>
        <p:nvSpPr>
          <p:cNvPr id="13" name="Text 5"/>
          <p:cNvSpPr txBox="1"/>
          <p:nvPr/>
        </p:nvSpPr>
        <p:spPr>
          <a:xfrm>
            <a:off x="5125601" y="2337930"/>
            <a:ext cx="36585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к протоклетке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катализа, концентрации веществ и направленного обмена веществ делало гидротермальные системы вероятным местом, где химическая эволюция могла перейти к более сложной организации.
</a:t>
            </a:r>
            <a:endParaRPr lang="en-US" sz="93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как носитель информации и катализатор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идею РНК-мира: от простых нуклеотидов к самокопирующимся молекулам и последующему появлению ДНК и белков.
</a:t>
            </a:r>
            <a:endParaRPr lang="en-US" sz="105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организмы и особенности ранней жизни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Прокариотическая организация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клетки, вероятнее всего, были прокариотами: без оформленного ядра и сложных органоидов. Такая простая структура была лучше приспособлена к ранним условиям планеты и ограниченным ресурсам.
</a:t>
            </a:r>
            <a:endParaRPr lang="en-US" sz="1405" dirty="0"/>
          </a:p>
        </p:txBody>
      </p:sp>
      <p:sp>
        <p:nvSpPr>
          <p:cNvPr id="10" name="Text 3"/>
          <p:cNvSpPr txBox="1"/>
          <p:nvPr/>
        </p:nvSpPr>
        <p:spPr>
          <a:xfrm>
            <a:off x="252636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Анаэробный обмен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свободного кислорода почти не было, древние организмы существовали в анаэробной среде. Они получали энергию без дыхания кислородом, используя доступные химические реакции и готовые соединения.
</a:t>
            </a:r>
            <a:endParaRPr lang="en-US" sz="1405" dirty="0"/>
          </a:p>
        </p:txBody>
      </p:sp>
      <p:sp>
        <p:nvSpPr>
          <p:cNvPr id="11" name="Text 4"/>
          <p:cNvSpPr txBox="1"/>
          <p:nvPr/>
        </p:nvSpPr>
        <p:spPr>
          <a:xfrm>
            <a:off x="4692717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Гетеротрофный образ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раннем этапе жизни наиболее вероятен гетеротрофный тип питания. Организмы использовали уже существующие органические вещества, образовавшиеся в ходе химической эволюции в океане и атмосфере.
</a:t>
            </a:r>
            <a:endParaRPr lang="en-US" sz="1350" dirty="0"/>
          </a:p>
        </p:txBody>
      </p:sp>
      <p:sp>
        <p:nvSpPr>
          <p:cNvPr id="12" name="Text 5"/>
          <p:cNvSpPr txBox="1"/>
          <p:nvPr/>
        </p:nvSpPr>
        <p:spPr>
          <a:xfrm>
            <a:off x="685907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Кислородная революция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появились цианобактерии, способные к фотосинтезу. Их деятельность постепенно накопила кислород в атмосфере и открыла путь к новым формам обмена веществ и усложнению жизни.
</a:t>
            </a:r>
            <a:endParaRPr lang="en-US" sz="140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190305"/>
            <a:ext cx="4333200" cy="11087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находки показывают, что жизнь существовала очень рано и уже оставляла в породах химические и структурные следы.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свидетельств взаимно дополняют друг друга и указывают, что жизнь возникла очень рано после формирования планеты.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палеобиологии и геохимии ранней Земли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древней жизни на Земле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715050" y="424500"/>
            <a:ext cx="7713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Панспермия: космический перенос органики и возможных зачатков жизни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2453250" y="1412875"/>
            <a:ext cx="42375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Органика в метеоритах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Углистые хондриты и другие метеориты содержат аминокислоты, воду и сложные органические соединения. Это показывает, что химическое сырье для жизни может формироваться вне Земли.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2453250" y="2573459"/>
            <a:ext cx="42375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Кометы как переносчики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Кометы несут лед, простые молекулы и пыль, способные доставлять органические вещества на молодую планету. В этом смысле космические тела могли обогащать первичную среду реагентами.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453250" y="3734042"/>
            <a:ext cx="42375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гипотезы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Панспермия не объясняет, как жизнь возникла впервые. Она лишь предполагает перенос органики или микроскопических форм, если они смогли выжить в космическом пространстве и при падении на Землю.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этих условий не создала жизнь напрямую, но обеспечила устойчивую среду, в которой сложные молекулы могли накапливаться, взаимодействовать и сохраняться достаточно долго.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стабильная вода и долговременные геохимические циклы: именно они поддерживали химическую эволюцию и последующий естественный отбор.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факторов обитаемости Земли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Условия, сделавшие Землю пригодной для жизни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61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700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жизнь рассматривается как уникальное природное явление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10" name="Text 2"/>
          <p:cNvSpPr txBox="1"/>
          <p:nvPr/>
        </p:nvSpPr>
        <p:spPr>
          <a:xfrm>
            <a:off x="356700" y="1819502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Самоорганизация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2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системы способны выстраивать сложный внутренний порядок из относительно простых компонентов. Эта упорядоченность не является статичной: она поддерживается непрерывной работой молекулярных и клеточных механизмов.
</a:t>
            </a:r>
            <a:endParaRPr lang="en-US" sz="845" dirty="0"/>
          </a:p>
        </p:txBody>
      </p:sp>
      <p:sp>
        <p:nvSpPr>
          <p:cNvPr id="11" name="Text 3"/>
          <p:cNvSpPr txBox="1"/>
          <p:nvPr/>
        </p:nvSpPr>
        <p:spPr>
          <a:xfrm>
            <a:off x="356700" y="2584045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информация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и РНК хранят инструкции для построения клеток и передачи признаков потомкам. Благодаря молекулярному коду живые организмы сохраняют преемственность и одновременно допускают разнообразие.
</a:t>
            </a:r>
            <a:endParaRPr lang="en-US" sz="943" dirty="0"/>
          </a:p>
        </p:txBody>
      </p:sp>
      <p:sp>
        <p:nvSpPr>
          <p:cNvPr id="12" name="Text 4"/>
          <p:cNvSpPr txBox="1"/>
          <p:nvPr/>
        </p:nvSpPr>
        <p:spPr>
          <a:xfrm>
            <a:off x="356700" y="3348593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
</a:t>
            </a:r>
            <a:pPr algn="l" indent="0" marL="0">
              <a:lnSpc>
                <a:spcPct val="115000"/>
              </a:lnSpc>
              <a:buNone/>
            </a:pPr>
            <a:r>
              <a:rPr lang="en-US" sz="2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невозможна без постоянного притока энергии извне. Клетки преобразуют ее в химические связи, синтезируют нужные вещества и удерживают внутреннюю среду в относительно стабильном состоянии.
</a:t>
            </a:r>
            <a:endParaRPr lang="en-US" sz="949" dirty="0"/>
          </a:p>
        </p:txBody>
      </p:sp>
      <p:sp>
        <p:nvSpPr>
          <p:cNvPr id="13" name="Text 5"/>
          <p:cNvSpPr txBox="1"/>
          <p:nvPr/>
        </p:nvSpPr>
        <p:spPr>
          <a:xfrm>
            <a:off x="356700" y="4113143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изменчивость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системы не только существуют, но и изменяются во времени. Наследственные вариации накапливаются, а отбор сохраняет полезные признаки, что делает жизнь историческим и развивающимся явлением.
</a:t>
            </a:r>
            <a:endParaRPr lang="en-US" sz="93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гипотез о происхождении жизни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научная гипотеза проходит путь от реконструкции древней среды до проверки воспроизводимости результатов.
</a:t>
            </a:r>
            <a:endParaRPr lang="en-US" sz="105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нерешенные вопросы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9" name="Text 2"/>
          <p:cNvSpPr txBox="1"/>
          <p:nvPr/>
        </p:nvSpPr>
        <p:spPr>
          <a:xfrm>
            <a:off x="5125600" y="557100"/>
            <a:ext cx="3658500" cy="7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Сборка первой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пока не восстановила полностью последовательность событий, которая привела к появлению первой клетки. Особенно трудно объяснить, как отдельно возникшие молекулярные системы объединились в единое целое.
</a:t>
            </a:r>
            <a:endParaRPr lang="en-US" sz="1130" dirty="0"/>
          </a:p>
        </p:txBody>
      </p:sp>
      <p:sp>
        <p:nvSpPr>
          <p:cNvPr id="10" name="Text 3"/>
          <p:cNvSpPr txBox="1"/>
          <p:nvPr/>
        </p:nvSpPr>
        <p:spPr>
          <a:xfrm>
            <a:off x="5125602" y="1421010"/>
            <a:ext cx="3658500" cy="7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генетического кода
</a:t>
            </a:r>
            <a:pPr algn="l" indent="0" marL="0">
              <a:lnSpc>
                <a:spcPct val="115000"/>
              </a:lnSpc>
              <a:buNone/>
            </a:pPr>
            <a:r>
              <a:rPr lang="en-US" sz="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Неясно, почему именно такой набор соответствий между нуклеотидами и аминокислотами закрепился в эволюции. Это один из центральных вопросов молекулярной биологии происхождения жизни.
</a:t>
            </a:r>
            <a:endParaRPr lang="en-US" sz="1130" dirty="0"/>
          </a:p>
        </p:txBody>
      </p:sp>
      <p:sp>
        <p:nvSpPr>
          <p:cNvPr id="11" name="Text 4"/>
          <p:cNvSpPr txBox="1"/>
          <p:nvPr/>
        </p:nvSpPr>
        <p:spPr>
          <a:xfrm>
            <a:off x="5125602" y="2284935"/>
            <a:ext cx="3658500" cy="7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РНК к ДНК
</a:t>
            </a:r>
            <a:pPr algn="l" indent="0" marL="0">
              <a:lnSpc>
                <a:spcPct val="115000"/>
              </a:lnSpc>
              <a:buNone/>
            </a:pPr>
            <a:r>
              <a:rPr lang="en-US" sz="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Открытым остается путь от ранних РНК-систем к более устойчивой ДНК-белковой организации. Исследователи изучают, как могли распределиться функции между хранением информации и катализом.
</a:t>
            </a:r>
            <a:endParaRPr lang="en-US" sz="1130" dirty="0"/>
          </a:p>
        </p:txBody>
      </p:sp>
      <p:sp>
        <p:nvSpPr>
          <p:cNvPr id="12" name="Text 5"/>
          <p:cNvSpPr txBox="1"/>
          <p:nvPr/>
        </p:nvSpPr>
        <p:spPr>
          <a:xfrm>
            <a:off x="5125602" y="3148862"/>
            <a:ext cx="3658500" cy="7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мембран
</a:t>
            </a:r>
            <a:pPr algn="l" indent="0" marL="0">
              <a:lnSpc>
                <a:spcPct val="115000"/>
              </a:lnSpc>
              <a:buNone/>
            </a:pPr>
            <a:r>
              <a:rPr lang="en-US" sz="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 не установлено, как сформировались первые оболочки, отделившие внутреннюю среду от внешней. Без мембран сложно объяснить устойчивый обмен веществ и сохранение полезных молекул внутри системы.
</a:t>
            </a:r>
            <a:endParaRPr lang="en-US" sz="1130" dirty="0"/>
          </a:p>
        </p:txBody>
      </p:sp>
      <p:sp>
        <p:nvSpPr>
          <p:cNvPr id="13" name="Text 6"/>
          <p:cNvSpPr txBox="1"/>
          <p:nvPr/>
        </p:nvSpPr>
        <p:spPr>
          <a:xfrm>
            <a:off x="5125602" y="4012813"/>
            <a:ext cx="3658500" cy="7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Междисциплинарные исследования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ищут химики, биологи, геологи и астробиологи. Новые данные из лабораторий, древних пород и космических объектов постепенно сужают круг возможных сценариев, но не снимают всех вопросов.
</a:t>
            </a:r>
            <a:endParaRPr lang="en-US" sz="113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Жизнь: от химии к биологии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жизни сегодня лучше всего объясняет абиогенез, связанный с химической эволюцией ранней Земли. Этот путь соединяет космические условия, молекулярные процессы и появление самовоспроизводящихся систем.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2026-06-01T22:17:45Z</dcterms:created>
  <dcterms:modified xsi:type="dcterms:W3CDTF">2026-06-01T22:17:45Z</dcterms:modified>
</cp:coreProperties>
</file>