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image" Target="../media/image-5-2.png"/><Relationship Id="rId3" Type="http://schemas.openxmlformats.org/officeDocument/2006/relationships/image" Target="../media/image-5-3.jpeg"/><Relationship Id="rId4" Type="http://schemas.openxmlformats.org/officeDocument/2006/relationships/image" Target="../media/image-5-4.png"/><Relationship Id="rId5" Type="http://schemas.openxmlformats.org/officeDocument/2006/relationships/image" Target="../media/image-5-5.jpe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image" Target="../media/image-7-8.png"/><Relationship Id="rId9" Type="http://schemas.openxmlformats.org/officeDocument/2006/relationships/image" Target="../media/image-7-9.png"/><Relationship Id="rId10" Type="http://schemas.openxmlformats.org/officeDocument/2006/relationships/image" Target="../media/image-7-10.png"/><Relationship Id="rId11" Type="http://schemas.openxmlformats.org/officeDocument/2006/relationships/image" Target="../media/image-7-11.png"/><Relationship Id="rId12" Type="http://schemas.openxmlformats.org/officeDocument/2006/relationships/image" Target="../media/image-7-12.png"/><Relationship Id="rId13" Type="http://schemas.openxmlformats.org/officeDocument/2006/relationships/image" Target="../media/image-7-13.png"/><Relationship Id="rId14" Type="http://schemas.openxmlformats.org/officeDocument/2006/relationships/slideLayout" Target="../slideLayouts/slideLayout1.xml"/><Relationship Id="rId1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jpeg"/><Relationship Id="rId6" Type="http://schemas.openxmlformats.org/officeDocument/2006/relationships/image" Target="../media/image-11-6.png"/><Relationship Id="rId7" Type="http://schemas.openxmlformats.org/officeDocument/2006/relationships/slideLayout" Target="../slideLayouts/slideLayout1.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image" Target="../media/image-13-8.png"/><Relationship Id="rId9" Type="http://schemas.openxmlformats.org/officeDocument/2006/relationships/slideLayout" Target="../slideLayouts/slideLayout1.xml"/><Relationship Id="rId10"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slideLayout" Target="../slideLayouts/slideLayout1.xml"/><Relationship Id="rId7"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image" Target="../media/image-16-2.png"/><Relationship Id="rId3" Type="http://schemas.openxmlformats.org/officeDocument/2006/relationships/image" Target="../media/image-16-3.jpeg"/><Relationship Id="rId4" Type="http://schemas.openxmlformats.org/officeDocument/2006/relationships/image" Target="../media/image-16-4.png"/><Relationship Id="rId5" Type="http://schemas.openxmlformats.org/officeDocument/2006/relationships/image" Target="../media/image-16-5.jpeg"/><Relationship Id="rId6" Type="http://schemas.openxmlformats.org/officeDocument/2006/relationships/image" Target="../media/image-16-6.png"/><Relationship Id="rId7" Type="http://schemas.openxmlformats.org/officeDocument/2006/relationships/slideLayout" Target="../slideLayouts/slideLayout1.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slideLayout" Target="../slideLayouts/slideLayout1.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653275" y="555046"/>
            <a:ext cx="4294200" cy="3736457"/>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60875" y="702600"/>
            <a:ext cx="4294200" cy="3738300"/>
          </a:xfrm>
          <a:prstGeom prst="rect">
            <a:avLst/>
          </a:prstGeom>
          <a:noFill/>
          <a:ln/>
        </p:spPr>
        <p:txBody>
          <a:bodyPr wrap="square" lIns="0" tIns="0" rIns="0" bIns="0" rtlCol="0" anchor="ctr"/>
          <a:lstStyle/>
          <a:p>
            <a:pPr algn="l" indent="0" marL="0">
              <a:lnSpc>
                <a:spcPct val="100000"/>
              </a:lnSpc>
              <a:buNone/>
            </a:pPr>
            <a:r>
              <a:rPr lang="en-US" sz="2800" b="1" dirty="0">
                <a:solidFill>
                  <a:srgbClr val="6B4D42"/>
                </a:solidFill>
                <a:latin typeface="Arial" pitchFamily="34" charset="0"/>
                <a:ea typeface="Arial" pitchFamily="34" charset="-122"/>
                <a:cs typeface="Arial" pitchFamily="34" charset="-120"/>
              </a:rPr>
              <a:t>Ideal family? What the lesson is about
</a:t>
            </a:r>
            <a:pPr algn="l" indent="0" marL="0">
              <a:lnSpc>
                <a:spcPct val="100000"/>
              </a:lnSpc>
              <a:buNone/>
            </a:pPr>
            <a:r>
              <a:rPr lang="en-US" sz="3200" dirty="0">
                <a:solidFill>
                  <a:srgbClr val="2A3E5C"/>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What makes a family truly strong and caring?
</a:t>
            </a:r>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i="1" dirty="0">
                <a:solidFill>
                  <a:srgbClr val="000000"/>
                </a:solidFill>
                <a:latin typeface="Arial" pitchFamily="34" charset="0"/>
                <a:ea typeface="Arial" pitchFamily="34" charset="-122"/>
                <a:cs typeface="Arial" pitchFamily="34" charset="-120"/>
              </a:rPr>
              <a:t>
</a:t>
            </a:r>
            <a:endParaRPr lang="en-US" sz="2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73475" y="0"/>
            <a:ext cx="4568751" cy="51411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2</a:t>
            </a:r>
            <a:endParaRPr lang="en-US" sz="1400" dirty="0"/>
          </a:p>
        </p:txBody>
      </p:sp>
      <p:sp>
        <p:nvSpPr>
          <p:cNvPr id="5" name="Text 1"/>
          <p:cNvSpPr txBox="1"/>
          <p:nvPr/>
        </p:nvSpPr>
        <p:spPr>
          <a:xfrm>
            <a:off x="245225" y="590200"/>
            <a:ext cx="3933300" cy="3848100"/>
          </a:xfrm>
          <a:prstGeom prst="rect">
            <a:avLst/>
          </a:prstGeom>
          <a:noFill/>
          <a:ln/>
        </p:spPr>
        <p:txBody>
          <a:bodyPr wrap="square" lIns="0" tIns="0" rIns="0" bIns="0" rtlCol="0" anchor="ctr"/>
          <a:lstStyle/>
          <a:p>
            <a:pPr algn="l" indent="0" marL="0">
              <a:lnSpc>
                <a:spcPct val="100000"/>
              </a:lnSpc>
              <a:buNone/>
            </a:pPr>
            <a:r>
              <a:rPr lang="en-US" sz="2500" b="1" dirty="0">
                <a:solidFill>
                  <a:srgbClr val="6B4D42"/>
                </a:solidFill>
                <a:latin typeface="Arial" pitchFamily="34" charset="0"/>
                <a:ea typeface="Arial" pitchFamily="34" charset="-122"/>
                <a:cs typeface="Arial" pitchFamily="34" charset="-120"/>
              </a:rPr>
              <a:t>Семья и английский: разговор о близком и важном
</a:t>
            </a:r>
            <a:pPr algn="l" indent="0" marL="0">
              <a:lnSpc>
                <a:spcPct val="100000"/>
              </a:lnSpc>
              <a:buNone/>
            </a:pPr>
            <a:r>
              <a:rPr lang="en-US" sz="2800" b="1" dirty="0">
                <a:solidFill>
                  <a:srgbClr val="2A3E5C"/>
                </a:solidFill>
                <a:latin typeface="Arial" pitchFamily="34" charset="0"/>
                <a:ea typeface="Arial" pitchFamily="34" charset="-122"/>
                <a:cs typeface="Arial" pitchFamily="34" charset="-120"/>
              </a:rPr>
              <a:t>
</a:t>
            </a:r>
            <a:pPr algn="l" indent="0" marL="0">
              <a:lnSpc>
                <a:spcPct val="115000"/>
              </a:lnSpc>
              <a:buNone/>
            </a:pPr>
            <a:r>
              <a:rPr lang="en-US" sz="1500" dirty="0">
                <a:solidFill>
                  <a:srgbClr val="000000"/>
                </a:solidFill>
                <a:latin typeface="Arial" pitchFamily="34" charset="0"/>
                <a:ea typeface="Arial" pitchFamily="34" charset="-122"/>
                <a:cs typeface="Arial" pitchFamily="34" charset="-120"/>
              </a:rPr>
              <a:t>На уроке мы говорим о семье как о части повседневной жизни и учимся описывать отношения, роли и ценности простыми английскими словами.
</a:t>
            </a:r>
            <a:endParaRPr lang="en-US" sz="2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609300" y="105875"/>
            <a:ext cx="7798500" cy="1015800"/>
          </a:xfrm>
          <a:prstGeom prst="rect">
            <a:avLst/>
          </a:prstGeom>
          <a:noFill/>
          <a:ln/>
        </p:spPr>
        <p:txBody>
          <a:bodyPr wrap="square" lIns="0" tIns="0" rIns="0" bIns="0" rtlCol="0" anchor="ctr"/>
          <a:lstStyle/>
          <a:p>
            <a:pPr algn="ctr" indent="0" marL="0">
              <a:lnSpc>
                <a:spcPct val="100000"/>
              </a:lnSpc>
              <a:buNone/>
            </a:pPr>
            <a:r>
              <a:rPr lang="en-US" sz="2500" b="1" dirty="0">
                <a:solidFill>
                  <a:srgbClr val="6B4D42"/>
                </a:solidFill>
                <a:latin typeface="Arial" pitchFamily="34" charset="0"/>
                <a:ea typeface="Arial" pitchFamily="34" charset="-122"/>
                <a:cs typeface="Arial" pitchFamily="34" charset="-120"/>
              </a:rPr>
              <a:t>What makes a family good? Key features in simple English
</a:t>
            </a:r>
            <a:endParaRPr lang="en-US" sz="2500" dirty="0"/>
          </a:p>
        </p:txBody>
      </p:sp>
      <p:sp>
        <p:nvSpPr>
          <p:cNvPr id="9" name="Text 1"/>
          <p:cNvSpPr txBox="1"/>
          <p:nvPr/>
        </p:nvSpPr>
        <p:spPr>
          <a:xfrm>
            <a:off x="-9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3</a:t>
            </a:r>
            <a:endParaRPr lang="en-US" sz="1400" dirty="0"/>
          </a:p>
        </p:txBody>
      </p:sp>
      <p:sp>
        <p:nvSpPr>
          <p:cNvPr id="10" name="Text 2"/>
          <p:cNvSpPr txBox="1"/>
          <p:nvPr/>
        </p:nvSpPr>
        <p:spPr>
          <a:xfrm>
            <a:off x="784500" y="1266325"/>
            <a:ext cx="3086400" cy="1015800"/>
          </a:xfrm>
          <a:prstGeom prst="rect">
            <a:avLst/>
          </a:prstGeom>
          <a:noFill/>
          <a:ln/>
        </p:spPr>
        <p:txBody>
          <a:bodyPr wrap="square" lIns="0" tIns="0" rIns="0" bIns="0" rtlCol="0" anchor="ctr"/>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Everyone is heard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In a good family, people listen to each other and do not ignore feelings. When everyone can speak calmly, it becomes easier to understand needs and avoid unnecessary arguments.
</a:t>
            </a:r>
            <a:endParaRPr lang="en-US" sz="1100" dirty="0"/>
          </a:p>
        </p:txBody>
      </p:sp>
      <p:sp>
        <p:nvSpPr>
          <p:cNvPr id="11" name="Text 3"/>
          <p:cNvSpPr txBox="1"/>
          <p:nvPr/>
        </p:nvSpPr>
        <p:spPr>
          <a:xfrm>
            <a:off x="797025" y="3861425"/>
            <a:ext cx="3086400" cy="1015800"/>
          </a:xfrm>
          <a:prstGeom prst="rect">
            <a:avLst/>
          </a:prstGeom>
          <a:noFill/>
          <a:ln/>
        </p:spPr>
        <p:txBody>
          <a:bodyPr wrap="square" lIns="0" tIns="0" rIns="0" bIns="0" rtlCol="0" anchor="ctr"/>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Clear rules matter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Simple rules make family life more organised and fair. Children know what is allowed, adults know what is expected, and daily life becomes calmer and more predictable for all.
</a:t>
            </a:r>
            <a:endParaRPr lang="en-US" sz="1100" dirty="0"/>
          </a:p>
        </p:txBody>
      </p:sp>
      <p:sp>
        <p:nvSpPr>
          <p:cNvPr id="12" name="Text 4"/>
          <p:cNvSpPr txBox="1"/>
          <p:nvPr/>
        </p:nvSpPr>
        <p:spPr>
          <a:xfrm>
            <a:off x="784725" y="2560775"/>
            <a:ext cx="3086400" cy="1015800"/>
          </a:xfrm>
          <a:prstGeom prst="rect">
            <a:avLst/>
          </a:prstGeom>
          <a:noFill/>
          <a:ln/>
        </p:spPr>
        <p:txBody>
          <a:bodyPr wrap="square" lIns="0" tIns="0" rIns="0" bIns="0" rtlCol="0" anchor="ctr"/>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Help is normal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Family members help with everyday things, from homework to housework. This makes life easier for everyone and shows that no one is left alone with problems or responsibilities.
</a:t>
            </a:r>
            <a:endParaRPr lang="en-US" sz="1100" dirty="0"/>
          </a:p>
        </p:txBody>
      </p:sp>
      <p:sp>
        <p:nvSpPr>
          <p:cNvPr id="13" name="Text 5"/>
          <p:cNvSpPr txBox="1"/>
          <p:nvPr/>
        </p:nvSpPr>
        <p:spPr>
          <a:xfrm>
            <a:off x="5158475" y="1901800"/>
            <a:ext cx="3086400" cy="1015800"/>
          </a:xfrm>
          <a:prstGeom prst="rect">
            <a:avLst/>
          </a:prstGeom>
          <a:noFill/>
          <a:ln/>
        </p:spPr>
        <p:txBody>
          <a:bodyPr wrap="square" lIns="0" tIns="0" rIns="0" bIns="0" rtlCol="0" anchor="ctr"/>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Safety and respect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A strong family gives a sense of safety, kindness, and respect. People feel free to make mistakes, ask questions, and stay themselves without fear of being laughed at.
</a:t>
            </a:r>
            <a:endParaRPr lang="en-US" sz="1100" dirty="0"/>
          </a:p>
        </p:txBody>
      </p:sp>
      <p:sp>
        <p:nvSpPr>
          <p:cNvPr id="14" name="Text 6"/>
          <p:cNvSpPr txBox="1"/>
          <p:nvPr/>
        </p:nvSpPr>
        <p:spPr>
          <a:xfrm>
            <a:off x="5158475" y="3219750"/>
            <a:ext cx="3086400" cy="1015800"/>
          </a:xfrm>
          <a:prstGeom prst="rect">
            <a:avLst/>
          </a:prstGeom>
          <a:noFill/>
          <a:ln/>
        </p:spPr>
        <p:txBody>
          <a:bodyPr wrap="square" lIns="0" tIns="0" rIns="0" bIns="0" rtlCol="0" anchor="ctr"/>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Useful sentence models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For 7th graders, short patterns are very helpful: «My family is…», «We help each other…», and «A good family is…». They make answers clear and confident.
</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228350" y="1015397"/>
            <a:ext cx="4775700" cy="3378105"/>
          </a:xfrm>
          <a:prstGeom prst="rect">
            <a:avLst/>
          </a:prstGeom>
        </p:spPr>
      </p:pic>
      <p:sp>
        <p:nvSpPr>
          <p:cNvPr id="3" name="Text 0"/>
          <p:cNvSpPr txBox="1"/>
          <p:nvPr/>
        </p:nvSpPr>
        <p:spPr>
          <a:xfrm>
            <a:off x="237650" y="1461250"/>
            <a:ext cx="3787200" cy="2486400"/>
          </a:xfrm>
          <a:prstGeom prst="rect">
            <a:avLst/>
          </a:prstGeom>
          <a:noFill/>
          <a:ln/>
        </p:spPr>
        <p:txBody>
          <a:bodyPr wrap="square" lIns="0" tIns="0" rIns="0" bIns="0" rtlCol="0" anchor="ctr"/>
          <a:lstStyle/>
          <a:p>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Different families can be organised in different ways, but each type has its own strengths and difficulties.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Тип семьи может меняться, но забота, поддержка и уважение важны в любой модели.
</a:t>
            </a:r>
            <a:endParaRPr lang="en-US" sz="1200" dirty="0"/>
          </a:p>
        </p:txBody>
      </p:sp>
      <p:sp>
        <p:nvSpPr>
          <p:cNvPr id="4" name="Text 1"/>
          <p:cNvSpPr txBox="1"/>
          <p:nvPr/>
        </p:nvSpPr>
        <p:spPr>
          <a:xfrm>
            <a:off x="1024955" y="247125"/>
            <a:ext cx="7094100" cy="569400"/>
          </a:xfrm>
          <a:prstGeom prst="rect">
            <a:avLst/>
          </a:prstGeom>
          <a:noFill/>
          <a:ln/>
        </p:spPr>
        <p:txBody>
          <a:bodyPr wrap="square" lIns="0" tIns="0" rIns="0" bIns="0" rtlCol="0" anchor="ctr"/>
          <a:lstStyle/>
          <a:p>
            <a:pPr algn="ctr" indent="0" marL="0">
              <a:lnSpc>
                <a:spcPct val="100000"/>
              </a:lnSpc>
              <a:buNone/>
            </a:pPr>
            <a:r>
              <a:rPr lang="en-US" sz="2253" b="1" dirty="0">
                <a:solidFill>
                  <a:srgbClr val="6B4D42"/>
                </a:solidFill>
                <a:latin typeface="Arial" pitchFamily="34" charset="0"/>
                <a:ea typeface="Arial" pitchFamily="34" charset="-122"/>
                <a:cs typeface="Arial" pitchFamily="34" charset="-120"/>
              </a:rPr>
              <a:t>Types of families: vocabulary and basic comparison
</a:t>
            </a:r>
            <a:endParaRPr lang="en-US" sz="2253" dirty="0"/>
          </a:p>
        </p:txBody>
      </p:sp>
      <p:sp>
        <p:nvSpPr>
          <p:cNvPr id="5" name="Text 2"/>
          <p:cNvSpPr txBox="1"/>
          <p:nvPr/>
        </p:nvSpPr>
        <p:spPr>
          <a:xfrm>
            <a:off x="-9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4</a:t>
            </a:r>
            <a:endParaRPr lang="en-US" sz="1400" dirty="0"/>
          </a:p>
        </p:txBody>
      </p:sp>
      <p:sp>
        <p:nvSpPr>
          <p:cNvPr id="6" name="Text 3"/>
          <p:cNvSpPr txBox="1"/>
          <p:nvPr/>
        </p:nvSpPr>
        <p:spPr>
          <a:xfrm>
            <a:off x="4415625" y="4797275"/>
            <a:ext cx="4562100" cy="184800"/>
          </a:xfrm>
          <a:prstGeom prst="rect">
            <a:avLst/>
          </a:prstGeom>
          <a:noFill/>
          <a:ln/>
        </p:spPr>
        <p:txBody>
          <a:bodyPr wrap="square" lIns="0" tIns="0" rIns="0" bIns="0" rtlCol="0" anchor="ctr"/>
          <a:lstStyle/>
          <a:p>
            <a:pPr algn="r" indent="0" marL="0">
              <a:lnSpc>
                <a:spcPct val="100000"/>
              </a:lnSpc>
              <a:buNone/>
            </a:pPr>
            <a:r>
              <a:rPr lang="en-US" sz="1000" i="1" dirty="0">
                <a:solidFill>
                  <a:srgbClr val="6B4D42"/>
                </a:solidFill>
                <a:latin typeface="Arial" pitchFamily="34" charset="0"/>
                <a:ea typeface="Arial" pitchFamily="34" charset="-122"/>
                <a:cs typeface="Arial" pitchFamily="34" charset="-120"/>
              </a:rPr>
              <a:t>Обобщение по теме family vocabulary для урока английского языка.
</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BCD1C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33700" y="1393692"/>
            <a:ext cx="2192700" cy="1794417"/>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418950" y="1393714"/>
            <a:ext cx="2229900" cy="1794373"/>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6307375" y="1393714"/>
            <a:ext cx="2229900" cy="1794373"/>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9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5</a:t>
            </a:r>
            <a:endParaRPr lang="en-US" sz="1400" dirty="0"/>
          </a:p>
        </p:txBody>
      </p:sp>
      <p:sp>
        <p:nvSpPr>
          <p:cNvPr id="9" name="Text 1"/>
          <p:cNvSpPr txBox="1"/>
          <p:nvPr/>
        </p:nvSpPr>
        <p:spPr>
          <a:xfrm>
            <a:off x="651189" y="3727900"/>
            <a:ext cx="2007300" cy="798600"/>
          </a:xfrm>
          <a:prstGeom prst="rect">
            <a:avLst/>
          </a:prstGeom>
          <a:noFill/>
          <a:ln/>
        </p:spPr>
        <p:txBody>
          <a:bodyPr wrap="square" lIns="0" tIns="0" rIns="0" bIns="0" rtlCol="0" anchor="t"/>
          <a:lstStyle/>
          <a:p>
            <a:pPr algn="l" indent="0" marL="0">
              <a:lnSpc>
                <a:spcPct val="100000"/>
              </a:lnSpc>
              <a:buNone/>
            </a:pPr>
            <a:r>
              <a:rPr lang="en-US" sz="925" dirty="0">
                <a:solidFill>
                  <a:srgbClr val="000000"/>
                </a:solidFill>
                <a:latin typeface="Arial" pitchFamily="34" charset="0"/>
                <a:ea typeface="Arial" pitchFamily="34" charset="-122"/>
                <a:cs typeface="Arial" pitchFamily="34" charset="-120"/>
              </a:rPr>
              <a:t>The family starts the morning together, and everyone has a small role. One person sets the table, another pours tea, and a younger child helps carry plates. Small actions like these show teamwork and shared responsibility.
</a:t>
            </a:r>
            <a:endParaRPr lang="en-US" sz="925" dirty="0"/>
          </a:p>
        </p:txBody>
      </p:sp>
      <p:sp>
        <p:nvSpPr>
          <p:cNvPr id="10" name="Text 2"/>
          <p:cNvSpPr txBox="1"/>
          <p:nvPr/>
        </p:nvSpPr>
        <p:spPr>
          <a:xfrm>
            <a:off x="651190" y="3188550"/>
            <a:ext cx="2007300" cy="402000"/>
          </a:xfrm>
          <a:prstGeom prst="rect">
            <a:avLst/>
          </a:prstGeom>
          <a:noFill/>
          <a:ln/>
        </p:spPr>
        <p:txBody>
          <a:bodyPr wrap="square" lIns="0" tIns="0" rIns="0" bIns="0" rtlCol="0" anchor="ctr"/>
          <a:lstStyle/>
          <a:p>
            <a:pPr algn="l" indent="0" marL="0">
              <a:lnSpc>
                <a:spcPct val="115000"/>
              </a:lnSpc>
              <a:buNone/>
            </a:pPr>
            <a:r>
              <a:rPr lang="en-US" sz="1399" b="1" dirty="0">
                <a:solidFill>
                  <a:srgbClr val="6B4D42"/>
                </a:solidFill>
                <a:latin typeface="Arial" pitchFamily="34" charset="0"/>
                <a:ea typeface="Arial" pitchFamily="34" charset="-122"/>
                <a:cs typeface="Arial" pitchFamily="34" charset="-120"/>
              </a:rPr>
              <a:t>Breakfast in the kitchen
</a:t>
            </a:r>
            <a:endParaRPr lang="en-US" sz="1399" dirty="0"/>
          </a:p>
        </p:txBody>
      </p:sp>
      <p:sp>
        <p:nvSpPr>
          <p:cNvPr id="11" name="Text 3"/>
          <p:cNvSpPr txBox="1"/>
          <p:nvPr/>
        </p:nvSpPr>
        <p:spPr>
          <a:xfrm>
            <a:off x="3531963" y="3727900"/>
            <a:ext cx="2007300" cy="798600"/>
          </a:xfrm>
          <a:prstGeom prst="rect">
            <a:avLst/>
          </a:prstGeom>
          <a:noFill/>
          <a:ln/>
        </p:spPr>
        <p:txBody>
          <a:bodyPr wrap="square" lIns="0" tIns="0" rIns="0" bIns="0" rtlCol="0" anchor="t"/>
          <a:lstStyle/>
          <a:p>
            <a:pPr algn="l" indent="0" marL="0">
              <a:lnSpc>
                <a:spcPct val="100000"/>
              </a:lnSpc>
              <a:buNone/>
            </a:pPr>
            <a:r>
              <a:rPr lang="en-US" sz="898" dirty="0">
                <a:solidFill>
                  <a:srgbClr val="000000"/>
                </a:solidFill>
                <a:latin typeface="Arial" pitchFamily="34" charset="0"/>
                <a:ea typeface="Arial" pitchFamily="34" charset="-122"/>
                <a:cs typeface="Arial" pitchFamily="34" charset="-120"/>
              </a:rPr>
              <a:t>Housework does not feel as heavy when people work together. While one family member tidies the room, another folds clothes, and someone else takes out the rubbish. Cooperation saves time and teaches respect for other people’s effort.
</a:t>
            </a:r>
            <a:endParaRPr lang="en-US" sz="898" dirty="0"/>
          </a:p>
        </p:txBody>
      </p:sp>
      <p:sp>
        <p:nvSpPr>
          <p:cNvPr id="12" name="Text 4"/>
          <p:cNvSpPr txBox="1"/>
          <p:nvPr/>
        </p:nvSpPr>
        <p:spPr>
          <a:xfrm>
            <a:off x="3531963" y="3188550"/>
            <a:ext cx="2007300" cy="402000"/>
          </a:xfrm>
          <a:prstGeom prst="rect">
            <a:avLst/>
          </a:prstGeom>
          <a:noFill/>
          <a:ln/>
        </p:spPr>
        <p:txBody>
          <a:bodyPr wrap="square" lIns="0" tIns="0" rIns="0" bIns="0" rtlCol="0" anchor="ctr"/>
          <a:lstStyle/>
          <a:p>
            <a:pPr algn="l" indent="0" marL="0">
              <a:lnSpc>
                <a:spcPct val="115000"/>
              </a:lnSpc>
              <a:buNone/>
            </a:pPr>
            <a:r>
              <a:rPr lang="en-US" sz="1375" b="1" dirty="0">
                <a:solidFill>
                  <a:srgbClr val="6B4D42"/>
                </a:solidFill>
                <a:latin typeface="Arial" pitchFamily="34" charset="0"/>
                <a:ea typeface="Arial" pitchFamily="34" charset="-122"/>
                <a:cs typeface="Arial" pitchFamily="34" charset="-120"/>
              </a:rPr>
              <a:t>Cleaning becomes easier together
</a:t>
            </a:r>
            <a:endParaRPr lang="en-US" sz="1375" dirty="0"/>
          </a:p>
        </p:txBody>
      </p:sp>
      <p:sp>
        <p:nvSpPr>
          <p:cNvPr id="13" name="Text 5"/>
          <p:cNvSpPr txBox="1"/>
          <p:nvPr/>
        </p:nvSpPr>
        <p:spPr>
          <a:xfrm>
            <a:off x="6378718" y="3727900"/>
            <a:ext cx="2007300" cy="798600"/>
          </a:xfrm>
          <a:prstGeom prst="rect">
            <a:avLst/>
          </a:prstGeom>
          <a:noFill/>
          <a:ln/>
        </p:spPr>
        <p:txBody>
          <a:bodyPr wrap="square" lIns="0" tIns="0" rIns="0" bIns="0" rtlCol="0" anchor="t"/>
          <a:lstStyle/>
          <a:p>
            <a:pPr algn="l" indent="0" marL="0">
              <a:lnSpc>
                <a:spcPct val="100000"/>
              </a:lnSpc>
              <a:buNone/>
            </a:pPr>
            <a:r>
              <a:rPr lang="en-US" sz="942" dirty="0">
                <a:solidFill>
                  <a:srgbClr val="000000"/>
                </a:solidFill>
                <a:latin typeface="Arial" pitchFamily="34" charset="0"/>
                <a:ea typeface="Arial" pitchFamily="34" charset="-122"/>
                <a:cs typeface="Arial" pitchFamily="34" charset="-120"/>
              </a:rPr>
              <a:t>After a busy day, the family sits together for dinner and talks about plans. This moment is simple, but it matters. Spending time together helps people support each other and understand what happens in daily life.
</a:t>
            </a:r>
            <a:endParaRPr lang="en-US" sz="942" dirty="0"/>
          </a:p>
        </p:txBody>
      </p:sp>
      <p:sp>
        <p:nvSpPr>
          <p:cNvPr id="14" name="Text 6"/>
          <p:cNvSpPr txBox="1"/>
          <p:nvPr/>
        </p:nvSpPr>
        <p:spPr>
          <a:xfrm>
            <a:off x="6378719" y="3188550"/>
            <a:ext cx="2007300" cy="402000"/>
          </a:xfrm>
          <a:prstGeom prst="rect">
            <a:avLst/>
          </a:prstGeom>
          <a:noFill/>
          <a:ln/>
        </p:spPr>
        <p:txBody>
          <a:bodyPr wrap="square" lIns="0" tIns="0" rIns="0" bIns="0" rtlCol="0" anchor="ctr"/>
          <a:lstStyle/>
          <a:p>
            <a:pPr algn="l" indent="0" marL="0">
              <a:lnSpc>
                <a:spcPct val="115000"/>
              </a:lnSpc>
              <a:buNone/>
            </a:pPr>
            <a:r>
              <a:rPr lang="en-US" sz="1400" b="1" dirty="0">
                <a:solidFill>
                  <a:srgbClr val="6B4D42"/>
                </a:solidFill>
                <a:latin typeface="Arial" pitchFamily="34" charset="0"/>
                <a:ea typeface="Arial" pitchFamily="34" charset="-122"/>
                <a:cs typeface="Arial" pitchFamily="34" charset="-120"/>
              </a:rPr>
              <a:t>A short evening routine
</a:t>
            </a:r>
            <a:endParaRPr lang="en-US" sz="1400" dirty="0"/>
          </a:p>
        </p:txBody>
      </p:sp>
      <p:sp>
        <p:nvSpPr>
          <p:cNvPr id="15" name="Text 7"/>
          <p:cNvSpPr txBox="1"/>
          <p:nvPr/>
        </p:nvSpPr>
        <p:spPr>
          <a:xfrm>
            <a:off x="341550" y="258700"/>
            <a:ext cx="8377500" cy="755100"/>
          </a:xfrm>
          <a:prstGeom prst="rect">
            <a:avLst/>
          </a:prstGeom>
          <a:noFill/>
          <a:ln/>
        </p:spPr>
        <p:txBody>
          <a:bodyPr wrap="square" lIns="0" tIns="0" rIns="0" bIns="0" rtlCol="0" anchor="ctr"/>
          <a:lstStyle/>
          <a:p>
            <a:pPr algn="l" indent="0" marL="0">
              <a:lnSpc>
                <a:spcPct val="90000"/>
              </a:lnSpc>
              <a:buNone/>
            </a:pPr>
            <a:r>
              <a:rPr lang="en-US" sz="2500" b="1" dirty="0">
                <a:solidFill>
                  <a:srgbClr val="6B4D42"/>
                </a:solidFill>
                <a:latin typeface="Arial" pitchFamily="34" charset="0"/>
                <a:ea typeface="Arial" pitchFamily="34" charset="-122"/>
                <a:cs typeface="Arial" pitchFamily="34" charset="-120"/>
              </a:rPr>
              <a:t>A family as a team
</a:t>
            </a:r>
            <a:endParaRPr lang="en-US" sz="2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58057" y="1235475"/>
            <a:ext cx="4444185" cy="3234300"/>
          </a:xfrm>
          <a:prstGeom prst="rect">
            <a:avLst/>
          </a:prstGeom>
        </p:spPr>
      </p:pic>
      <p:sp>
        <p:nvSpPr>
          <p:cNvPr id="3" name="Text 0"/>
          <p:cNvSpPr txBox="1"/>
          <p:nvPr/>
        </p:nvSpPr>
        <p:spPr>
          <a:xfrm>
            <a:off x="237650" y="1461250"/>
            <a:ext cx="3787200" cy="2486400"/>
          </a:xfrm>
          <a:prstGeom prst="rect">
            <a:avLst/>
          </a:prstGeom>
          <a:noFill/>
          <a:ln/>
        </p:spPr>
        <p:txBody>
          <a:bodyPr wrap="square" lIns="0" tIns="0" rIns="0" bIns="0" rtlCol="0" anchor="ctr"/>
          <a:lstStyle/>
          <a:p>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The class survey highlights the qualities students notice most in everyday home life.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Communication and trust lead the chart, showing that clear talk and reliability matter most for solving daily problems.
</a:t>
            </a:r>
            <a:endParaRPr lang="en-US" sz="1200" dirty="0"/>
          </a:p>
        </p:txBody>
      </p:sp>
      <p:sp>
        <p:nvSpPr>
          <p:cNvPr id="4" name="Text 1"/>
          <p:cNvSpPr txBox="1"/>
          <p:nvPr/>
        </p:nvSpPr>
        <p:spPr>
          <a:xfrm>
            <a:off x="1024955" y="247125"/>
            <a:ext cx="7094100" cy="569400"/>
          </a:xfrm>
          <a:prstGeom prst="rect">
            <a:avLst/>
          </a:prstGeom>
          <a:noFill/>
          <a:ln/>
        </p:spPr>
        <p:txBody>
          <a:bodyPr wrap="square" lIns="0" tIns="0" rIns="0" bIns="0" rtlCol="0" anchor="ctr"/>
          <a:lstStyle/>
          <a:p>
            <a:pPr algn="ctr" indent="0" marL="0">
              <a:lnSpc>
                <a:spcPct val="100000"/>
              </a:lnSpc>
              <a:buNone/>
            </a:pPr>
            <a:r>
              <a:rPr lang="en-US" sz="2500" b="1" dirty="0">
                <a:solidFill>
                  <a:srgbClr val="6B4D42"/>
                </a:solidFill>
                <a:latin typeface="Arial" pitchFamily="34" charset="0"/>
                <a:ea typeface="Arial" pitchFamily="34" charset="-122"/>
                <a:cs typeface="Arial" pitchFamily="34" charset="-120"/>
              </a:rPr>
              <a:t>What matters most in a family
</a:t>
            </a:r>
            <a:endParaRPr lang="en-US" sz="2500" dirty="0"/>
          </a:p>
        </p:txBody>
      </p:sp>
      <p:sp>
        <p:nvSpPr>
          <p:cNvPr id="5" name="Text 2"/>
          <p:cNvSpPr txBox="1"/>
          <p:nvPr/>
        </p:nvSpPr>
        <p:spPr>
          <a:xfrm>
            <a:off x="-9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6</a:t>
            </a:r>
            <a:endParaRPr lang="en-US" sz="1400" dirty="0"/>
          </a:p>
        </p:txBody>
      </p:sp>
      <p:sp>
        <p:nvSpPr>
          <p:cNvPr id="6" name="Text 3"/>
          <p:cNvSpPr txBox="1"/>
          <p:nvPr/>
        </p:nvSpPr>
        <p:spPr>
          <a:xfrm>
            <a:off x="4415625" y="4797275"/>
            <a:ext cx="4562100" cy="184800"/>
          </a:xfrm>
          <a:prstGeom prst="rect">
            <a:avLst/>
          </a:prstGeom>
          <a:noFill/>
          <a:ln/>
        </p:spPr>
        <p:txBody>
          <a:bodyPr wrap="square" lIns="0" tIns="0" rIns="0" bIns="0" rtlCol="0" anchor="ctr"/>
          <a:lstStyle/>
          <a:p>
            <a:pPr algn="r" indent="0" marL="0">
              <a:lnSpc>
                <a:spcPct val="100000"/>
              </a:lnSpc>
              <a:buNone/>
            </a:pPr>
            <a:r>
              <a:rPr lang="en-US" sz="1000" i="1" dirty="0">
                <a:solidFill>
                  <a:srgbClr val="6B4D42"/>
                </a:solidFill>
                <a:latin typeface="Arial" pitchFamily="34" charset="0"/>
                <a:ea typeface="Arial" pitchFamily="34" charset="-122"/>
                <a:cs typeface="Arial" pitchFamily="34" charset="-120"/>
              </a:rPr>
              <a:t>Мини-опрос учащихся 7 класса, учебные данные урока.
</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7061537" y="1553798"/>
            <a:ext cx="435600" cy="348480"/>
          </a:xfrm>
          <a:prstGeom prst="rect">
            <a:avLst/>
          </a:prstGeom>
        </p:spPr>
      </p:pic>
      <p:pic>
        <p:nvPicPr>
          <p:cNvPr id="4" name="Image 2" descr="preencoded.png">    </p:cNvPr>
          <p:cNvPicPr>
            <a:picLocks noChangeAspect="1"/>
          </p:cNvPicPr>
          <p:nvPr/>
        </p:nvPicPr>
        <p:blipFill>
          <a:blip r:embed="rId3"/>
          <a:stretch>
            <a:fillRect/>
          </a:stretch>
        </p:blipFill>
        <p:spPr>
          <a:xfrm>
            <a:off x="5944500" y="2656923"/>
            <a:ext cx="435600" cy="348480"/>
          </a:xfrm>
          <a:prstGeom prst="rect">
            <a:avLst/>
          </a:prstGeom>
        </p:spPr>
      </p:pic>
      <p:pic>
        <p:nvPicPr>
          <p:cNvPr id="5" name="Image 3" descr="preencoded.png">    </p:cNvPr>
          <p:cNvPicPr>
            <a:picLocks noChangeAspect="1"/>
          </p:cNvPicPr>
          <p:nvPr/>
        </p:nvPicPr>
        <p:blipFill>
          <a:blip r:embed="rId4"/>
          <a:stretch>
            <a:fillRect/>
          </a:stretch>
        </p:blipFill>
        <p:spPr>
          <a:xfrm>
            <a:off x="8161400" y="2637563"/>
            <a:ext cx="435600" cy="387200"/>
          </a:xfrm>
          <a:prstGeom prst="rect">
            <a:avLst/>
          </a:prstGeom>
        </p:spPr>
      </p:pic>
      <p:pic>
        <p:nvPicPr>
          <p:cNvPr id="6" name="Image 4" descr="preencoded.png">    </p:cNvPr>
          <p:cNvPicPr>
            <a:picLocks noChangeAspect="1"/>
          </p:cNvPicPr>
          <p:nvPr/>
        </p:nvPicPr>
        <p:blipFill>
          <a:blip r:embed="rId5"/>
          <a:stretch>
            <a:fillRect/>
          </a:stretch>
        </p:blipFill>
        <p:spPr>
          <a:xfrm>
            <a:off x="7069187" y="3731838"/>
            <a:ext cx="420300" cy="4203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362131" y="2020683"/>
            <a:ext cx="218400" cy="194133"/>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362131" y="967090"/>
            <a:ext cx="218400" cy="17472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362131" y="3074926"/>
            <a:ext cx="218400" cy="218400"/>
          </a:xfrm>
          <a:prstGeom prst="rect">
            <a:avLst/>
          </a:prstGeom>
        </p:spPr>
      </p:pic>
      <p:pic>
        <p:nvPicPr>
          <p:cNvPr id="13" name="Image 11" descr="preencoded.png">    </p:cNvPr>
          <p:cNvPicPr>
            <a:picLocks noChangeAspect="1"/>
          </p:cNvPicPr>
          <p:nvPr/>
        </p:nvPicPr>
        <p:blipFill>
          <a:blip r:embed="rId12"/>
          <a:stretch>
            <a:fillRect/>
          </a:stretch>
        </p:blipFill>
        <p:spPr>
          <a:xfrm>
            <a:off x="0" y="0"/>
            <a:ext cx="9144000" cy="5143500"/>
          </a:xfrm>
          <a:prstGeom prst="rect">
            <a:avLst/>
          </a:prstGeom>
        </p:spPr>
      </p:pic>
      <p:pic>
        <p:nvPicPr>
          <p:cNvPr id="14" name="Image 12" descr="preencoded.png">    </p:cNvPr>
          <p:cNvPicPr>
            <a:picLocks noChangeAspect="1"/>
          </p:cNvPicPr>
          <p:nvPr/>
        </p:nvPicPr>
        <p:blipFill>
          <a:blip r:embed="rId13"/>
          <a:stretch>
            <a:fillRect/>
          </a:stretch>
        </p:blipFill>
        <p:spPr>
          <a:xfrm>
            <a:off x="362131" y="4173937"/>
            <a:ext cx="218400" cy="174720"/>
          </a:xfrm>
          <a:prstGeom prst="rect">
            <a:avLst/>
          </a:prstGeom>
        </p:spPr>
      </p:pic>
      <p:sp>
        <p:nvSpPr>
          <p:cNvPr id="15" name="Text 0"/>
          <p:cNvSpPr txBox="1"/>
          <p:nvPr/>
        </p:nvSpPr>
        <p:spPr>
          <a:xfrm>
            <a:off x="449250" y="141125"/>
            <a:ext cx="8245500" cy="573000"/>
          </a:xfrm>
          <a:prstGeom prst="rect">
            <a:avLst/>
          </a:prstGeom>
          <a:noFill/>
          <a:ln/>
        </p:spPr>
        <p:txBody>
          <a:bodyPr wrap="square" lIns="0" tIns="0" rIns="0" bIns="0" rtlCol="0" anchor="ctr"/>
          <a:lstStyle/>
          <a:p>
            <a:pPr algn="ctr" indent="0" marL="0">
              <a:lnSpc>
                <a:spcPct val="100000"/>
              </a:lnSpc>
              <a:buNone/>
            </a:pPr>
            <a:r>
              <a:rPr lang="en-US" sz="2000" b="1" dirty="0">
                <a:solidFill>
                  <a:srgbClr val="6B4D42"/>
                </a:solidFill>
                <a:latin typeface="Arial" pitchFamily="34" charset="0"/>
                <a:ea typeface="Arial" pitchFamily="34" charset="-122"/>
                <a:cs typeface="Arial" pitchFamily="34" charset="-120"/>
              </a:rPr>
              <a:t>Family words and useful adjectives in English
</a:t>
            </a:r>
            <a:endParaRPr lang="en-US" sz="2000" dirty="0"/>
          </a:p>
        </p:txBody>
      </p:sp>
      <p:sp>
        <p:nvSpPr>
          <p:cNvPr id="16" name="Text 1"/>
          <p:cNvSpPr txBox="1"/>
          <p:nvPr/>
        </p:nvSpPr>
        <p:spPr>
          <a:xfrm>
            <a:off x="842625" y="2050361"/>
            <a:ext cx="4287300" cy="803100"/>
          </a:xfrm>
          <a:prstGeom prst="rect">
            <a:avLst/>
          </a:prstGeom>
          <a:noFill/>
          <a:ln/>
        </p:spPr>
        <p:txBody>
          <a:bodyPr wrap="square" lIns="0" tIns="0" rIns="0" bIns="0" rtlCol="0" anchor="t"/>
          <a:lstStyle/>
          <a:p>
            <a:pPr algn="l" indent="0" marL="0">
              <a:lnSpc>
                <a:spcPct val="115000"/>
              </a:lnSpc>
              <a:buNone/>
            </a:pPr>
            <a:r>
              <a:rPr lang="en-US" sz="1500" b="1" dirty="0">
                <a:solidFill>
                  <a:srgbClr val="6B4D42"/>
                </a:solidFill>
                <a:latin typeface="Arial" pitchFamily="34" charset="0"/>
                <a:ea typeface="Arial" pitchFamily="34" charset="-122"/>
                <a:cs typeface="Arial" pitchFamily="34" charset="-120"/>
              </a:rPr>
              <a:t>Everyday duties
</a:t>
            </a:r>
            <a:pPr algn="l" indent="0" marL="0">
              <a:lnSpc>
                <a:spcPct val="115000"/>
              </a:lnSpc>
              <a:buNone/>
            </a:pPr>
            <a:r>
              <a:rPr lang="en-US" sz="600" b="1" dirty="0">
                <a:solidFill>
                  <a:srgbClr val="6B4D42"/>
                </a:solidFill>
                <a:latin typeface="Arial" pitchFamily="34" charset="0"/>
                <a:ea typeface="Arial" pitchFamily="34" charset="-122"/>
                <a:cs typeface="Arial" pitchFamily="34" charset="-120"/>
              </a:rPr>
              <a:t>
</a:t>
            </a:r>
            <a:pPr algn="l" indent="0" marL="0">
              <a:lnSpc>
                <a:spcPct val="115000"/>
              </a:lnSpc>
              <a:buNone/>
            </a:pPr>
            <a:r>
              <a:rPr lang="en-US" sz="1050" dirty="0">
                <a:solidFill>
                  <a:srgbClr val="000000"/>
                </a:solidFill>
                <a:latin typeface="Arial" pitchFamily="34" charset="0"/>
                <a:ea typeface="Arial" pitchFamily="34" charset="-122"/>
                <a:cs typeface="Arial" pitchFamily="34" charset="-120"/>
              </a:rPr>
              <a:t>Chores, support, rules, conflict, and agreement describe daily family life. These words help students explain what happens at home and how people organise their responsibilities.
</a:t>
            </a:r>
            <a:endParaRPr lang="en-US" sz="1500" dirty="0"/>
          </a:p>
        </p:txBody>
      </p:sp>
      <p:sp>
        <p:nvSpPr>
          <p:cNvPr id="17" name="Text 2"/>
          <p:cNvSpPr txBox="1"/>
          <p:nvPr/>
        </p:nvSpPr>
        <p:spPr>
          <a:xfrm>
            <a:off x="842625" y="981342"/>
            <a:ext cx="4287300" cy="803100"/>
          </a:xfrm>
          <a:prstGeom prst="rect">
            <a:avLst/>
          </a:prstGeom>
          <a:noFill/>
          <a:ln/>
        </p:spPr>
        <p:txBody>
          <a:bodyPr wrap="square" lIns="0" tIns="0" rIns="0" bIns="0" rtlCol="0" anchor="t"/>
          <a:lstStyle/>
          <a:p>
            <a:pPr algn="l" indent="0" marL="0">
              <a:lnSpc>
                <a:spcPct val="115000"/>
              </a:lnSpc>
              <a:buNone/>
            </a:pPr>
            <a:r>
              <a:rPr lang="en-US" sz="1500" b="1" dirty="0">
                <a:solidFill>
                  <a:srgbClr val="6B4D42"/>
                </a:solidFill>
                <a:latin typeface="Arial" pitchFamily="34" charset="0"/>
                <a:ea typeface="Arial" pitchFamily="34" charset="-122"/>
                <a:cs typeface="Arial" pitchFamily="34" charset="-120"/>
              </a:rPr>
              <a:t>Family members
</a:t>
            </a:r>
            <a:pPr algn="l" indent="0" marL="0">
              <a:lnSpc>
                <a:spcPct val="115000"/>
              </a:lnSpc>
              <a:buNone/>
            </a:pPr>
            <a:r>
              <a:rPr lang="en-US" sz="600" b="1" dirty="0">
                <a:solidFill>
                  <a:srgbClr val="6B4D42"/>
                </a:solidFill>
                <a:latin typeface="Arial" pitchFamily="34" charset="0"/>
                <a:ea typeface="Arial" pitchFamily="34" charset="-122"/>
                <a:cs typeface="Arial" pitchFamily="34" charset="-120"/>
              </a:rPr>
              <a:t>
</a:t>
            </a:r>
            <a:pPr algn="l" indent="0" marL="0">
              <a:lnSpc>
                <a:spcPct val="115000"/>
              </a:lnSpc>
              <a:buNone/>
            </a:pPr>
            <a:r>
              <a:rPr lang="en-US" sz="1050" dirty="0">
                <a:solidFill>
                  <a:srgbClr val="000000"/>
                </a:solidFill>
                <a:latin typeface="Arial" pitchFamily="34" charset="0"/>
                <a:ea typeface="Arial" pitchFamily="34" charset="-122"/>
                <a:cs typeface="Arial" pitchFamily="34" charset="-120"/>
              </a:rPr>
              <a:t>Words like parents, children, siblings, relatives, and grandparents help describe who is in the family. They are the basic vocabulary for talking about home and relationships clearly.
</a:t>
            </a:r>
            <a:endParaRPr lang="en-US" sz="1500" dirty="0"/>
          </a:p>
        </p:txBody>
      </p:sp>
      <p:sp>
        <p:nvSpPr>
          <p:cNvPr id="18" name="Text 3"/>
          <p:cNvSpPr txBox="1"/>
          <p:nvPr/>
        </p:nvSpPr>
        <p:spPr>
          <a:xfrm>
            <a:off x="842650" y="3107950"/>
            <a:ext cx="4287300" cy="803100"/>
          </a:xfrm>
          <a:prstGeom prst="rect">
            <a:avLst/>
          </a:prstGeom>
          <a:noFill/>
          <a:ln/>
        </p:spPr>
        <p:txBody>
          <a:bodyPr wrap="square" lIns="0" tIns="0" rIns="0" bIns="0" rtlCol="0" anchor="t"/>
          <a:lstStyle/>
          <a:p>
            <a:pPr algn="l" indent="0" marL="0">
              <a:lnSpc>
                <a:spcPct val="115000"/>
              </a:lnSpc>
              <a:buNone/>
            </a:pPr>
            <a:r>
              <a:rPr lang="en-US" sz="1500" b="1" dirty="0">
                <a:solidFill>
                  <a:srgbClr val="6B4D42"/>
                </a:solidFill>
                <a:latin typeface="Arial" pitchFamily="34" charset="0"/>
                <a:ea typeface="Arial" pitchFamily="34" charset="-122"/>
                <a:cs typeface="Arial" pitchFamily="34" charset="-120"/>
              </a:rPr>
              <a:t>Positive adjectives
</a:t>
            </a:r>
            <a:pPr algn="l" indent="0" marL="0">
              <a:lnSpc>
                <a:spcPct val="115000"/>
              </a:lnSpc>
              <a:buNone/>
            </a:pPr>
            <a:r>
              <a:rPr lang="en-US" sz="600" b="1" dirty="0">
                <a:solidFill>
                  <a:srgbClr val="6B4D42"/>
                </a:solidFill>
                <a:latin typeface="Arial" pitchFamily="34" charset="0"/>
                <a:ea typeface="Arial" pitchFamily="34" charset="-122"/>
                <a:cs typeface="Arial" pitchFamily="34" charset="-120"/>
              </a:rPr>
              <a:t>
</a:t>
            </a:r>
            <a:pPr algn="l" indent="0" marL="0">
              <a:lnSpc>
                <a:spcPct val="115000"/>
              </a:lnSpc>
              <a:buNone/>
            </a:pPr>
            <a:r>
              <a:rPr lang="en-US" sz="1050" dirty="0">
                <a:solidFill>
                  <a:srgbClr val="000000"/>
                </a:solidFill>
                <a:latin typeface="Arial" pitchFamily="34" charset="0"/>
                <a:ea typeface="Arial" pitchFamily="34" charset="-122"/>
                <a:cs typeface="Arial" pitchFamily="34" charset="-120"/>
              </a:rPr>
              <a:t>Kind, caring, friendly, honest, and patient are useful adjectives for describing people in a respectful way. They help make answers more detailed and natural in English.
</a:t>
            </a:r>
            <a:endParaRPr lang="en-US" sz="1500" dirty="0"/>
          </a:p>
        </p:txBody>
      </p:sp>
      <p:sp>
        <p:nvSpPr>
          <p:cNvPr id="19" name="Text 4"/>
          <p:cNvSpPr txBox="1"/>
          <p:nvPr/>
        </p:nvSpPr>
        <p:spPr>
          <a:xfrm>
            <a:off x="842625" y="4188567"/>
            <a:ext cx="4287300" cy="803100"/>
          </a:xfrm>
          <a:prstGeom prst="rect">
            <a:avLst/>
          </a:prstGeom>
          <a:noFill/>
          <a:ln/>
        </p:spPr>
        <p:txBody>
          <a:bodyPr wrap="square" lIns="0" tIns="0" rIns="0" bIns="0" rtlCol="0" anchor="t"/>
          <a:lstStyle/>
          <a:p>
            <a:pPr algn="l" indent="0" marL="0">
              <a:lnSpc>
                <a:spcPct val="115000"/>
              </a:lnSpc>
              <a:buNone/>
            </a:pPr>
            <a:r>
              <a:rPr lang="en-US" sz="1500" b="1" dirty="0">
                <a:solidFill>
                  <a:srgbClr val="6B4D42"/>
                </a:solidFill>
                <a:latin typeface="Arial" pitchFamily="34" charset="0"/>
                <a:ea typeface="Arial" pitchFamily="34" charset="-122"/>
                <a:cs typeface="Arial" pitchFamily="34" charset="-120"/>
              </a:rPr>
              <a:t>Helpful combinations
</a:t>
            </a:r>
            <a:pPr algn="l" indent="0" marL="0">
              <a:lnSpc>
                <a:spcPct val="115000"/>
              </a:lnSpc>
              <a:buNone/>
            </a:pPr>
            <a:r>
              <a:rPr lang="en-US" sz="600" b="1" dirty="0">
                <a:solidFill>
                  <a:srgbClr val="6B4D42"/>
                </a:solidFill>
                <a:latin typeface="Arial" pitchFamily="34" charset="0"/>
                <a:ea typeface="Arial" pitchFamily="34" charset="-122"/>
                <a:cs typeface="Arial" pitchFamily="34" charset="-120"/>
              </a:rPr>
              <a:t>
</a:t>
            </a:r>
            <a:pPr algn="l" indent="0" marL="0">
              <a:lnSpc>
                <a:spcPct val="115000"/>
              </a:lnSpc>
              <a:buNone/>
            </a:pPr>
            <a:r>
              <a:rPr lang="en-US" sz="1050" dirty="0">
                <a:solidFill>
                  <a:srgbClr val="000000"/>
                </a:solidFill>
                <a:latin typeface="Arial" pitchFamily="34" charset="0"/>
                <a:ea typeface="Arial" pitchFamily="34" charset="-122"/>
                <a:cs typeface="Arial" pitchFamily="34" charset="-120"/>
              </a:rPr>
              <a:t>Short phrases are easy to remember: a caring mother, a strict father, friendly grandparents, helpful siblings, and a responsible family. Such combinations sound natural in simple speaking tasks.
</a:t>
            </a:r>
            <a:endParaRPr lang="en-US" sz="1500" dirty="0"/>
          </a:p>
        </p:txBody>
      </p:sp>
      <p:sp>
        <p:nvSpPr>
          <p:cNvPr id="20" name="Text 5"/>
          <p:cNvSpPr txBox="1"/>
          <p:nvPr/>
        </p:nvSpPr>
        <p:spPr>
          <a:xfrm>
            <a:off x="86103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7</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71551" y="1345875"/>
            <a:ext cx="8212397" cy="3334500"/>
          </a:xfrm>
          <a:prstGeom prst="rect">
            <a:avLst/>
          </a:prstGeom>
        </p:spPr>
      </p:pic>
      <p:sp>
        <p:nvSpPr>
          <p:cNvPr id="3" name="Text 0"/>
          <p:cNvSpPr txBox="1"/>
          <p:nvPr/>
        </p:nvSpPr>
        <p:spPr>
          <a:xfrm>
            <a:off x="471500" y="933150"/>
            <a:ext cx="8212500" cy="296100"/>
          </a:xfrm>
          <a:prstGeom prst="rect">
            <a:avLst/>
          </a:prstGeom>
          <a:noFill/>
          <a:ln/>
        </p:spPr>
        <p:txBody>
          <a:bodyPr wrap="square" lIns="0" tIns="0" rIns="0" bIns="0" rtlCol="0" anchor="ctr"/>
          <a:lstStyle/>
          <a:p>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Step-by-step process for a calm and respectful conversation.
</a:t>
            </a:r>
            <a:endParaRPr lang="en-US" sz="1200" dirty="0"/>
          </a:p>
        </p:txBody>
      </p:sp>
      <p:sp>
        <p:nvSpPr>
          <p:cNvPr id="4" name="Text 1"/>
          <p:cNvSpPr txBox="1"/>
          <p:nvPr/>
        </p:nvSpPr>
        <p:spPr>
          <a:xfrm>
            <a:off x="471500" y="247125"/>
            <a:ext cx="8212500" cy="569400"/>
          </a:xfrm>
          <a:prstGeom prst="rect">
            <a:avLst/>
          </a:prstGeom>
          <a:noFill/>
          <a:ln/>
        </p:spPr>
        <p:txBody>
          <a:bodyPr wrap="square" lIns="0" tIns="0" rIns="0" bIns="0" rtlCol="0" anchor="ctr"/>
          <a:lstStyle/>
          <a:p>
            <a:pPr algn="l" indent="0" marL="0">
              <a:lnSpc>
                <a:spcPct val="100000"/>
              </a:lnSpc>
              <a:buNone/>
            </a:pPr>
            <a:r>
              <a:rPr lang="en-US" sz="2500" b="1" dirty="0">
                <a:solidFill>
                  <a:srgbClr val="6B4D42"/>
                </a:solidFill>
                <a:latin typeface="Arial" pitchFamily="34" charset="0"/>
                <a:ea typeface="Arial" pitchFamily="34" charset="-122"/>
                <a:cs typeface="Arial" pitchFamily="34" charset="-120"/>
              </a:rPr>
              <a:t>How family conflicts are solved
</a:t>
            </a:r>
            <a:endParaRPr lang="en-US" sz="2500" dirty="0"/>
          </a:p>
        </p:txBody>
      </p:sp>
      <p:sp>
        <p:nvSpPr>
          <p:cNvPr id="5" name="Text 2"/>
          <p:cNvSpPr txBox="1"/>
          <p:nvPr/>
        </p:nvSpPr>
        <p:spPr>
          <a:xfrm>
            <a:off x="-9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8</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9</a:t>
            </a:r>
            <a:endParaRPr lang="en-US" sz="1400" dirty="0"/>
          </a:p>
        </p:txBody>
      </p:sp>
      <p:sp>
        <p:nvSpPr>
          <p:cNvPr id="7" name="Text 1"/>
          <p:cNvSpPr txBox="1"/>
          <p:nvPr/>
        </p:nvSpPr>
        <p:spPr>
          <a:xfrm>
            <a:off x="423300" y="301350"/>
            <a:ext cx="4383300" cy="1015800"/>
          </a:xfrm>
          <a:prstGeom prst="rect">
            <a:avLst/>
          </a:prstGeom>
          <a:noFill/>
          <a:ln/>
        </p:spPr>
        <p:txBody>
          <a:bodyPr wrap="square" lIns="0" tIns="0" rIns="0" bIns="0" rtlCol="0" anchor="ctr"/>
          <a:lstStyle/>
          <a:p>
            <a:pPr algn="l" indent="0" marL="0">
              <a:lnSpc>
                <a:spcPct val="100000"/>
              </a:lnSpc>
              <a:buNone/>
            </a:pPr>
            <a:r>
              <a:rPr lang="en-US" sz="2500" b="1" dirty="0">
                <a:solidFill>
                  <a:srgbClr val="6B4D42"/>
                </a:solidFill>
                <a:latin typeface="Arial" pitchFamily="34" charset="0"/>
                <a:ea typeface="Arial" pitchFamily="34" charset="-122"/>
                <a:cs typeface="Arial" pitchFamily="34" charset="-120"/>
              </a:rPr>
              <a:t>Why disagreements do not always mean a bad family
</a:t>
            </a:r>
            <a:endParaRPr lang="en-US" sz="2500" dirty="0"/>
          </a:p>
        </p:txBody>
      </p:sp>
      <p:sp>
        <p:nvSpPr>
          <p:cNvPr id="8" name="Text 2"/>
          <p:cNvSpPr txBox="1"/>
          <p:nvPr/>
        </p:nvSpPr>
        <p:spPr>
          <a:xfrm>
            <a:off x="644700" y="1421050"/>
            <a:ext cx="4642800" cy="1015800"/>
          </a:xfrm>
          <a:prstGeom prst="rect">
            <a:avLst/>
          </a:prstGeom>
          <a:noFill/>
          <a:ln/>
        </p:spPr>
        <p:txBody>
          <a:bodyPr wrap="square" lIns="0" tIns="0" rIns="0" bIns="0" rtlCol="0" anchor="ctr"/>
          <a:lstStyle/>
          <a:p>
            <a:pPr algn="l" indent="0" marL="0">
              <a:lnSpc>
                <a:spcPct val="115000"/>
              </a:lnSpc>
              <a:buNone/>
            </a:pPr>
            <a:r>
              <a:rPr lang="en-US" sz="1200" b="1" dirty="0">
                <a:solidFill>
                  <a:srgbClr val="000000"/>
                </a:solidFill>
                <a:latin typeface="Arial" pitchFamily="34" charset="0"/>
                <a:ea typeface="Arial" pitchFamily="34" charset="-122"/>
                <a:cs typeface="Arial" pitchFamily="34" charset="-120"/>
              </a:rPr>
              <a:t>Different views happen
</a:t>
            </a:r>
            <a:pPr algn="l" indent="0" marL="0">
              <a:lnSpc>
                <a:spcPct val="115000"/>
              </a:lnSpc>
              <a:buNone/>
            </a:pPr>
            <a:r>
              <a:rPr lang="en-US" sz="7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People in one family may think differently because they have different habits, ages, and moods. A disagreement is normal and does not automatically mean that the family is unhappy or weak.
</a:t>
            </a:r>
            <a:endParaRPr lang="en-US" sz="1200" dirty="0"/>
          </a:p>
        </p:txBody>
      </p:sp>
      <p:sp>
        <p:nvSpPr>
          <p:cNvPr id="9" name="Text 3"/>
          <p:cNvSpPr txBox="1"/>
          <p:nvPr/>
        </p:nvSpPr>
        <p:spPr>
          <a:xfrm>
            <a:off x="644700" y="2592853"/>
            <a:ext cx="4642800" cy="1015800"/>
          </a:xfrm>
          <a:prstGeom prst="rect">
            <a:avLst/>
          </a:prstGeom>
          <a:noFill/>
          <a:ln/>
        </p:spPr>
        <p:txBody>
          <a:bodyPr wrap="square" lIns="0" tIns="0" rIns="0" bIns="0" rtlCol="0" anchor="ctr"/>
          <a:lstStyle/>
          <a:p>
            <a:pPr algn="l" indent="0" marL="0">
              <a:lnSpc>
                <a:spcPct val="115000"/>
              </a:lnSpc>
              <a:buNone/>
            </a:pPr>
            <a:r>
              <a:rPr lang="en-US" sz="1200" b="1" dirty="0">
                <a:solidFill>
                  <a:srgbClr val="000000"/>
                </a:solidFill>
                <a:latin typeface="Arial" pitchFamily="34" charset="0"/>
                <a:ea typeface="Arial" pitchFamily="34" charset="-122"/>
                <a:cs typeface="Arial" pitchFamily="34" charset="-120"/>
              </a:rPr>
              <a:t>Respect is the key
</a:t>
            </a:r>
            <a:pPr algn="l" indent="0" marL="0">
              <a:lnSpc>
                <a:spcPct val="115000"/>
              </a:lnSpc>
              <a:buNone/>
            </a:pPr>
            <a:r>
              <a:rPr lang="en-US" sz="7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A problem becomes serious only when people stop listening or begin to insult each other. If family members stay respectful, they can disagree without damaging trust or closeness.
</a:t>
            </a:r>
            <a:endParaRPr lang="en-US" sz="1200" dirty="0"/>
          </a:p>
        </p:txBody>
      </p:sp>
      <p:sp>
        <p:nvSpPr>
          <p:cNvPr id="10" name="Text 4"/>
          <p:cNvSpPr txBox="1"/>
          <p:nvPr/>
        </p:nvSpPr>
        <p:spPr>
          <a:xfrm>
            <a:off x="644700" y="3764671"/>
            <a:ext cx="4642800" cy="1015800"/>
          </a:xfrm>
          <a:prstGeom prst="rect">
            <a:avLst/>
          </a:prstGeom>
          <a:noFill/>
          <a:ln/>
        </p:spPr>
        <p:txBody>
          <a:bodyPr wrap="square" lIns="0" tIns="0" rIns="0" bIns="0" rtlCol="0" anchor="ctr"/>
          <a:lstStyle/>
          <a:p>
            <a:pPr algn="l" indent="0" marL="0">
              <a:lnSpc>
                <a:spcPct val="115000"/>
              </a:lnSpc>
              <a:buNone/>
            </a:pPr>
            <a:r>
              <a:rPr lang="en-US" sz="1200" b="1" dirty="0">
                <a:solidFill>
                  <a:srgbClr val="000000"/>
                </a:solidFill>
                <a:latin typeface="Arial" pitchFamily="34" charset="0"/>
                <a:ea typeface="Arial" pitchFamily="34" charset="-122"/>
                <a:cs typeface="Arial" pitchFamily="34" charset="-120"/>
              </a:rPr>
              <a:t>Repair makes families stronger
</a:t>
            </a:r>
            <a:pPr algn="l" indent="0" marL="0">
              <a:lnSpc>
                <a:spcPct val="115000"/>
              </a:lnSpc>
              <a:buNone/>
            </a:pPr>
            <a:r>
              <a:rPr lang="en-US" sz="7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Saying sorry, listening carefully, and continuing to help each other often improve relationships after an argument. In many cases, a solved conflict teaches patience and makes the family stronger.
</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58057" y="1235475"/>
            <a:ext cx="4444185" cy="3234300"/>
          </a:xfrm>
          <a:prstGeom prst="rect">
            <a:avLst/>
          </a:prstGeom>
        </p:spPr>
      </p:pic>
      <p:sp>
        <p:nvSpPr>
          <p:cNvPr id="3" name="Text 0"/>
          <p:cNvSpPr txBox="1"/>
          <p:nvPr/>
        </p:nvSpPr>
        <p:spPr>
          <a:xfrm>
            <a:off x="237650" y="1461250"/>
            <a:ext cx="3787200" cy="2486400"/>
          </a:xfrm>
          <a:prstGeom prst="rect">
            <a:avLst/>
          </a:prstGeom>
          <a:noFill/>
          <a:ln/>
        </p:spPr>
        <p:txBody>
          <a:bodyPr wrap="square" lIns="0" tIns="0" rIns="0" bIns="0" rtlCol="0" anchor="ctr"/>
          <a:lstStyle/>
          <a:p>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Teenagers notice not only care, but also whether adults give them room to speak honestly.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Being listened to and fair rules rank highest, showing that respect and clear boundaries matter most at home.
</a:t>
            </a:r>
            <a:endParaRPr lang="en-US" sz="1200" dirty="0"/>
          </a:p>
        </p:txBody>
      </p:sp>
      <p:sp>
        <p:nvSpPr>
          <p:cNvPr id="4" name="Text 1"/>
          <p:cNvSpPr txBox="1"/>
          <p:nvPr/>
        </p:nvSpPr>
        <p:spPr>
          <a:xfrm>
            <a:off x="1024955" y="247125"/>
            <a:ext cx="7094100" cy="569400"/>
          </a:xfrm>
          <a:prstGeom prst="rect">
            <a:avLst/>
          </a:prstGeom>
          <a:noFill/>
          <a:ln/>
        </p:spPr>
        <p:txBody>
          <a:bodyPr wrap="square" lIns="0" tIns="0" rIns="0" bIns="0" rtlCol="0" anchor="ctr"/>
          <a:lstStyle/>
          <a:p>
            <a:pPr algn="ctr" indent="0" marL="0">
              <a:lnSpc>
                <a:spcPct val="100000"/>
              </a:lnSpc>
              <a:buNone/>
            </a:pPr>
            <a:r>
              <a:rPr lang="en-US" sz="2500" b="1" dirty="0">
                <a:solidFill>
                  <a:srgbClr val="6B4D42"/>
                </a:solidFill>
                <a:latin typeface="Arial" pitchFamily="34" charset="0"/>
                <a:ea typeface="Arial" pitchFamily="34" charset="-122"/>
                <a:cs typeface="Arial" pitchFamily="34" charset="-120"/>
              </a:rPr>
              <a:t>What teenagers value at home
</a:t>
            </a:r>
            <a:endParaRPr lang="en-US" sz="2500" dirty="0"/>
          </a:p>
        </p:txBody>
      </p:sp>
      <p:sp>
        <p:nvSpPr>
          <p:cNvPr id="5" name="Text 2"/>
          <p:cNvSpPr txBox="1"/>
          <p:nvPr/>
        </p:nvSpPr>
        <p:spPr>
          <a:xfrm>
            <a:off x="-9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10</a:t>
            </a:r>
            <a:endParaRPr lang="en-US" sz="1400" dirty="0"/>
          </a:p>
        </p:txBody>
      </p:sp>
      <p:sp>
        <p:nvSpPr>
          <p:cNvPr id="6" name="Text 3"/>
          <p:cNvSpPr txBox="1"/>
          <p:nvPr/>
        </p:nvSpPr>
        <p:spPr>
          <a:xfrm>
            <a:off x="4415625" y="4797275"/>
            <a:ext cx="4562100" cy="184800"/>
          </a:xfrm>
          <a:prstGeom prst="rect">
            <a:avLst/>
          </a:prstGeom>
          <a:noFill/>
          <a:ln/>
        </p:spPr>
        <p:txBody>
          <a:bodyPr wrap="square" lIns="0" tIns="0" rIns="0" bIns="0" rtlCol="0" anchor="ctr"/>
          <a:lstStyle/>
          <a:p>
            <a:pPr algn="r" indent="0" marL="0">
              <a:lnSpc>
                <a:spcPct val="100000"/>
              </a:lnSpc>
              <a:buNone/>
            </a:pPr>
            <a:r>
              <a:rPr lang="en-US" sz="1000" i="1" dirty="0">
                <a:solidFill>
                  <a:srgbClr val="6B4D42"/>
                </a:solidFill>
                <a:latin typeface="Arial" pitchFamily="34" charset="0"/>
                <a:ea typeface="Arial" pitchFamily="34" charset="-122"/>
                <a:cs typeface="Arial" pitchFamily="34" charset="-120"/>
              </a:rPr>
              <a:t>Мини-опрос учащихся 7 класса, учебные данные урока.
</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6287841" y="1354345"/>
            <a:ext cx="2235418" cy="36861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295199" y="123125"/>
            <a:ext cx="8553600" cy="630900"/>
          </a:xfrm>
          <a:prstGeom prst="rect">
            <a:avLst/>
          </a:prstGeom>
          <a:noFill/>
          <a:ln/>
        </p:spPr>
        <p:txBody>
          <a:bodyPr wrap="square" lIns="0" tIns="0" rIns="0" bIns="0" rtlCol="0" anchor="t"/>
          <a:lstStyle/>
          <a:p>
            <a:pPr algn="ctr" indent="0" marL="0">
              <a:lnSpc>
                <a:spcPct val="100000"/>
              </a:lnSpc>
              <a:buNone/>
            </a:pPr>
            <a:r>
              <a:rPr lang="en-US" sz="2500" b="1" dirty="0">
                <a:solidFill>
                  <a:srgbClr val="6B4D42"/>
                </a:solidFill>
                <a:latin typeface="Arial" pitchFamily="34" charset="0"/>
                <a:ea typeface="Arial" pitchFamily="34" charset="-122"/>
                <a:cs typeface="Arial" pitchFamily="34" charset="-120"/>
              </a:rPr>
              <a:t>Family traditions that bring people together
</a:t>
            </a:r>
            <a:endParaRPr lang="en-US" sz="2500" dirty="0"/>
          </a:p>
        </p:txBody>
      </p:sp>
      <p:sp>
        <p:nvSpPr>
          <p:cNvPr id="9" name="Text 1"/>
          <p:cNvSpPr txBox="1"/>
          <p:nvPr/>
        </p:nvSpPr>
        <p:spPr>
          <a:xfrm>
            <a:off x="86103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11</a:t>
            </a:r>
            <a:endParaRPr lang="en-US" sz="1400" dirty="0"/>
          </a:p>
        </p:txBody>
      </p:sp>
      <p:sp>
        <p:nvSpPr>
          <p:cNvPr id="10" name="Text 2"/>
          <p:cNvSpPr txBox="1"/>
          <p:nvPr/>
        </p:nvSpPr>
        <p:spPr>
          <a:xfrm>
            <a:off x="788484" y="1563225"/>
            <a:ext cx="2253600" cy="1182900"/>
          </a:xfrm>
          <a:prstGeom prst="rect">
            <a:avLst/>
          </a:prstGeom>
          <a:noFill/>
          <a:ln/>
        </p:spPr>
        <p:txBody>
          <a:bodyPr wrap="square" lIns="0" tIns="0" rIns="0" bIns="0" rtlCol="0" anchor="ctr"/>
          <a:lstStyle/>
          <a:p>
            <a:pPr algn="l" indent="0" marL="0">
              <a:lnSpc>
                <a:spcPct val="100000"/>
              </a:lnSpc>
              <a:buNone/>
            </a:pPr>
            <a:r>
              <a:rPr lang="en-US" sz="1086" b="1" dirty="0">
                <a:solidFill>
                  <a:srgbClr val="000000"/>
                </a:solidFill>
                <a:latin typeface="Arial" pitchFamily="34" charset="0"/>
                <a:ea typeface="Arial" pitchFamily="34" charset="-122"/>
                <a:cs typeface="Arial" pitchFamily="34" charset="-120"/>
              </a:rPr>
              <a:t>Общие воспоминания
</a:t>
            </a:r>
            <a:pPr algn="l" indent="0" marL="0">
              <a:lnSpc>
                <a:spcPct val="100000"/>
              </a:lnSpc>
              <a:buNone/>
            </a:pPr>
            <a:r>
              <a:rPr lang="en-US" sz="494"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86" dirty="0">
                <a:solidFill>
                  <a:srgbClr val="000000"/>
                </a:solidFill>
                <a:latin typeface="Arial" pitchFamily="34" charset="0"/>
                <a:ea typeface="Arial" pitchFamily="34" charset="-122"/>
                <a:cs typeface="Arial" pitchFamily="34" charset="-120"/>
              </a:rPr>
              <a:t>Семейные традиции создают моменты, которые потом помнят все: праздничный стол, вечерние разговоры или совместная выпечка. Такие привычки помогают чувствовать себя частью одной команды и одной истории.
</a:t>
            </a:r>
            <a:endParaRPr lang="en-US" sz="1086" dirty="0"/>
          </a:p>
        </p:txBody>
      </p:sp>
      <p:sp>
        <p:nvSpPr>
          <p:cNvPr id="11" name="Text 3"/>
          <p:cNvSpPr txBox="1"/>
          <p:nvPr/>
        </p:nvSpPr>
        <p:spPr>
          <a:xfrm>
            <a:off x="3616637" y="1563226"/>
            <a:ext cx="2253600" cy="1182900"/>
          </a:xfrm>
          <a:prstGeom prst="rect">
            <a:avLst/>
          </a:prstGeom>
          <a:noFill/>
          <a:ln/>
        </p:spPr>
        <p:txBody>
          <a:bodyPr wrap="square" lIns="0" tIns="0" rIns="0" bIns="0" rtlCol="0" anchor="ctr"/>
          <a:lstStyle/>
          <a:p>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Связь между поколениями
</a:t>
            </a:r>
            <a:pPr algn="l" indent="0" marL="0">
              <a:lnSpc>
                <a:spcPct val="100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Когда семья регулярно навещает бабушек и дедушек или говорит о прошлом, дети лучше понимают ценности родственников. Так традиции передают опыт и укрепляют связь между поколениями.
</a:t>
            </a:r>
            <a:endParaRPr lang="en-US" sz="1100" dirty="0"/>
          </a:p>
        </p:txBody>
      </p:sp>
      <p:sp>
        <p:nvSpPr>
          <p:cNvPr id="12" name="Text 4"/>
          <p:cNvSpPr txBox="1"/>
          <p:nvPr/>
        </p:nvSpPr>
        <p:spPr>
          <a:xfrm>
            <a:off x="788484" y="3583725"/>
            <a:ext cx="2253600" cy="1182900"/>
          </a:xfrm>
          <a:prstGeom prst="rect">
            <a:avLst/>
          </a:prstGeom>
          <a:noFill/>
          <a:ln/>
        </p:spPr>
        <p:txBody>
          <a:bodyPr wrap="square" lIns="0" tIns="0" rIns="0" bIns="0" rtlCol="0" anchor="ctr"/>
          <a:lstStyle/>
          <a:p>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Привычки, которые сближают
</a:t>
            </a:r>
            <a:pPr algn="l" indent="0" marL="0">
              <a:lnSpc>
                <a:spcPct val="100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Совместное чтение по вечерам, поздравление с днями рождения, прогулки по выходным и разговор после ужина не требуют особых затрат. Зато они показывают внимание, заботу и желание быть вместе.
</a:t>
            </a:r>
            <a:endParaRPr lang="en-US" sz="1100" dirty="0"/>
          </a:p>
        </p:txBody>
      </p:sp>
      <p:sp>
        <p:nvSpPr>
          <p:cNvPr id="13" name="Text 5"/>
          <p:cNvSpPr txBox="1"/>
          <p:nvPr/>
        </p:nvSpPr>
        <p:spPr>
          <a:xfrm>
            <a:off x="3616637" y="3583733"/>
            <a:ext cx="2253600" cy="1182900"/>
          </a:xfrm>
          <a:prstGeom prst="rect">
            <a:avLst/>
          </a:prstGeom>
          <a:noFill/>
          <a:ln/>
        </p:spPr>
        <p:txBody>
          <a:bodyPr wrap="square" lIns="0" tIns="0" rIns="0" bIns="0" rtlCol="0" anchor="ctr"/>
          <a:lstStyle/>
          <a:p>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Чувство принадлежности
</a:t>
            </a:r>
            <a:pPr algn="l" indent="0" marL="0">
              <a:lnSpc>
                <a:spcPct val="100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Традиции помогают каждому члену семьи понять: его ждут, о нём помнят и его мнение важно. Именно поэтому даже простые повторяющиеся ритуалы делают домашнюю жизнь теплее и спокойнее.
</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97900" y="1934023"/>
            <a:ext cx="5226300" cy="1667805"/>
          </a:xfrm>
          <a:prstGeom prst="rect">
            <a:avLst/>
          </a:prstGeom>
        </p:spPr>
      </p:pic>
      <p:sp>
        <p:nvSpPr>
          <p:cNvPr id="3" name="Text 0"/>
          <p:cNvSpPr txBox="1"/>
          <p:nvPr/>
        </p:nvSpPr>
        <p:spPr>
          <a:xfrm>
            <a:off x="297900" y="280225"/>
            <a:ext cx="8658300" cy="617700"/>
          </a:xfrm>
          <a:prstGeom prst="rect">
            <a:avLst/>
          </a:prstGeom>
          <a:noFill/>
          <a:ln/>
        </p:spPr>
        <p:txBody>
          <a:bodyPr wrap="square" lIns="0" tIns="0" rIns="0" bIns="0" rtlCol="0" anchor="t"/>
          <a:lstStyle/>
          <a:p>
            <a:pPr algn="l" indent="0" marL="0">
              <a:lnSpc>
                <a:spcPct val="120000"/>
              </a:lnSpc>
              <a:buNone/>
            </a:pPr>
            <a:r>
              <a:rPr lang="en-US" sz="2500" b="1" dirty="0">
                <a:solidFill>
                  <a:srgbClr val="6B4D42"/>
                </a:solidFill>
                <a:latin typeface="Arial" pitchFamily="34" charset="0"/>
                <a:ea typeface="Arial" pitchFamily="34" charset="-122"/>
                <a:cs typeface="Arial" pitchFamily="34" charset="-120"/>
              </a:rPr>
              <a:t>Family responsibilities: who does what
</a:t>
            </a:r>
            <a:endParaRPr lang="en-US" sz="2500" dirty="0"/>
          </a:p>
        </p:txBody>
      </p:sp>
      <p:sp>
        <p:nvSpPr>
          <p:cNvPr id="4" name="Text 1"/>
          <p:cNvSpPr txBox="1"/>
          <p:nvPr/>
        </p:nvSpPr>
        <p:spPr>
          <a:xfrm>
            <a:off x="5823275" y="897927"/>
            <a:ext cx="2993400" cy="3455100"/>
          </a:xfrm>
          <a:prstGeom prst="rect">
            <a:avLst/>
          </a:prstGeom>
          <a:noFill/>
          <a:ln/>
        </p:spPr>
        <p:txBody>
          <a:bodyPr wrap="square" lIns="0" tIns="0" rIns="0" bIns="0" rtlCol="0" anchor="ctr"/>
          <a:lstStyle/>
          <a:p>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Таблица показывает, как распределяются обязанности в семье и какой результат это даёт в повседневной жизни.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Справедливое распределение дел снижает напряжение, помогает поддерживать порядок и делает домашнюю жизнь более спокойной и предсказуемой.
</a:t>
            </a:r>
            <a:endParaRPr lang="en-US" sz="1200" dirty="0"/>
          </a:p>
        </p:txBody>
      </p:sp>
      <p:sp>
        <p:nvSpPr>
          <p:cNvPr id="5" name="Text 2"/>
          <p:cNvSpPr txBox="1"/>
          <p:nvPr/>
        </p:nvSpPr>
        <p:spPr>
          <a:xfrm>
            <a:off x="297900" y="4637900"/>
            <a:ext cx="4409700" cy="184800"/>
          </a:xfrm>
          <a:prstGeom prst="rect">
            <a:avLst/>
          </a:prstGeom>
          <a:noFill/>
          <a:ln/>
        </p:spPr>
        <p:txBody>
          <a:bodyPr wrap="square" lIns="0" tIns="0" rIns="0" bIns="0" rtlCol="0" anchor="t"/>
          <a:lstStyle/>
          <a:p>
            <a:pPr algn="l" indent="0" marL="0">
              <a:lnSpc>
                <a:spcPct val="150041"/>
              </a:lnSpc>
              <a:buNone/>
            </a:pPr>
            <a:r>
              <a:rPr lang="en-US" sz="969" dirty="0">
                <a:solidFill>
                  <a:srgbClr val="6B4D42"/>
                </a:solidFill>
                <a:latin typeface="Arial" pitchFamily="34" charset="0"/>
                <a:ea typeface="Arial" pitchFamily="34" charset="-122"/>
                <a:cs typeface="Arial" pitchFamily="34" charset="-120"/>
              </a:rPr>
              <a:t>Обобщение материала урока и типичных семейных обязанностей
</a:t>
            </a:r>
            <a:endParaRPr lang="en-US" sz="969" dirty="0"/>
          </a:p>
        </p:txBody>
      </p:sp>
      <p:sp>
        <p:nvSpPr>
          <p:cNvPr id="6" name="Text 3"/>
          <p:cNvSpPr txBox="1"/>
          <p:nvPr/>
        </p:nvSpPr>
        <p:spPr>
          <a:xfrm>
            <a:off x="86103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12</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57256" y="1464015"/>
            <a:ext cx="218400" cy="17472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942231" y="1464015"/>
            <a:ext cx="218400" cy="17472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557256" y="3160190"/>
            <a:ext cx="218400" cy="17472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4942231" y="3138350"/>
            <a:ext cx="218400" cy="218400"/>
          </a:xfrm>
          <a:prstGeom prst="rect">
            <a:avLst/>
          </a:prstGeom>
        </p:spPr>
      </p:pic>
      <p:sp>
        <p:nvSpPr>
          <p:cNvPr id="10" name="Text 0"/>
          <p:cNvSpPr txBox="1"/>
          <p:nvPr/>
        </p:nvSpPr>
        <p:spPr>
          <a:xfrm>
            <a:off x="449250" y="141125"/>
            <a:ext cx="8245500" cy="879300"/>
          </a:xfrm>
          <a:prstGeom prst="rect">
            <a:avLst/>
          </a:prstGeom>
          <a:noFill/>
          <a:ln/>
        </p:spPr>
        <p:txBody>
          <a:bodyPr wrap="square" lIns="0" tIns="0" rIns="0" bIns="0" rtlCol="0" anchor="ctr"/>
          <a:lstStyle/>
          <a:p>
            <a:pPr algn="ctr" indent="0" marL="0">
              <a:lnSpc>
                <a:spcPct val="100000"/>
              </a:lnSpc>
              <a:buNone/>
            </a:pPr>
            <a:r>
              <a:rPr lang="en-US" sz="2000" b="1" dirty="0">
                <a:solidFill>
                  <a:srgbClr val="6B4D42"/>
                </a:solidFill>
                <a:latin typeface="Arial" pitchFamily="34" charset="0"/>
                <a:ea typeface="Arial" pitchFamily="34" charset="-122"/>
                <a:cs typeface="Arial" pitchFamily="34" charset="-120"/>
              </a:rPr>
              <a:t>When a family needs support from others
</a:t>
            </a:r>
            <a:endParaRPr lang="en-US" sz="2000" dirty="0"/>
          </a:p>
        </p:txBody>
      </p:sp>
      <p:sp>
        <p:nvSpPr>
          <p:cNvPr id="11" name="Text 1"/>
          <p:cNvSpPr txBox="1"/>
          <p:nvPr/>
        </p:nvSpPr>
        <p:spPr>
          <a:xfrm>
            <a:off x="86103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13</a:t>
            </a:r>
            <a:endParaRPr lang="en-US" sz="1400" dirty="0"/>
          </a:p>
        </p:txBody>
      </p:sp>
      <p:sp>
        <p:nvSpPr>
          <p:cNvPr id="12" name="Text 2"/>
          <p:cNvSpPr txBox="1"/>
          <p:nvPr/>
        </p:nvSpPr>
        <p:spPr>
          <a:xfrm>
            <a:off x="1049829" y="1479938"/>
            <a:ext cx="3151500" cy="975600"/>
          </a:xfrm>
          <a:prstGeom prst="rect">
            <a:avLst/>
          </a:prstGeom>
          <a:noFill/>
          <a:ln/>
        </p:spPr>
        <p:txBody>
          <a:bodyPr wrap="square" lIns="0" tIns="0" rIns="0" bIns="0" rtlCol="0" anchor="t"/>
          <a:lstStyle/>
          <a:p>
            <a:pPr algn="l" indent="0" marL="0">
              <a:lnSpc>
                <a:spcPct val="115000"/>
              </a:lnSpc>
              <a:buNone/>
            </a:pPr>
            <a:r>
              <a:rPr lang="en-US" sz="1323" b="1" dirty="0">
                <a:solidFill>
                  <a:srgbClr val="6B4D42"/>
                </a:solidFill>
                <a:latin typeface="Arial" pitchFamily="34" charset="0"/>
                <a:ea typeface="Arial" pitchFamily="34" charset="-122"/>
                <a:cs typeface="Arial" pitchFamily="34" charset="-120"/>
              </a:rPr>
              <a:t>Помощь в трудный период
</a:t>
            </a:r>
            <a:pPr algn="l" indent="0" marL="0">
              <a:lnSpc>
                <a:spcPct val="115000"/>
              </a:lnSpc>
              <a:buNone/>
            </a:pPr>
            <a:r>
              <a:rPr lang="en-US" sz="567" b="1" dirty="0">
                <a:solidFill>
                  <a:srgbClr val="6B4D42"/>
                </a:solidFill>
                <a:latin typeface="Arial" pitchFamily="34" charset="0"/>
                <a:ea typeface="Arial" pitchFamily="34" charset="-122"/>
                <a:cs typeface="Arial" pitchFamily="34" charset="-120"/>
              </a:rPr>
              <a:t>
</a:t>
            </a:r>
            <a:pPr algn="l" indent="0" marL="0">
              <a:lnSpc>
                <a:spcPct val="115000"/>
              </a:lnSpc>
              <a:buNone/>
            </a:pPr>
            <a:r>
              <a:rPr lang="en-US" sz="993" dirty="0">
                <a:solidFill>
                  <a:srgbClr val="000000"/>
                </a:solidFill>
                <a:latin typeface="Arial" pitchFamily="34" charset="0"/>
                <a:ea typeface="Arial" pitchFamily="34" charset="-122"/>
                <a:cs typeface="Arial" pitchFamily="34" charset="-120"/>
              </a:rPr>
              <a:t>Во время развода, болезни или потери работы семье может понадобиться поддержка близких. Фразы ask for help и get support показывают, что просьба о помощи — нормальный и ответственный шаг.
</a:t>
            </a:r>
            <a:endParaRPr lang="en-US" sz="1323" dirty="0"/>
          </a:p>
        </p:txBody>
      </p:sp>
      <p:sp>
        <p:nvSpPr>
          <p:cNvPr id="13" name="Text 3"/>
          <p:cNvSpPr txBox="1"/>
          <p:nvPr/>
        </p:nvSpPr>
        <p:spPr>
          <a:xfrm>
            <a:off x="5419454" y="1479600"/>
            <a:ext cx="3151500" cy="975600"/>
          </a:xfrm>
          <a:prstGeom prst="rect">
            <a:avLst/>
          </a:prstGeom>
          <a:noFill/>
          <a:ln/>
        </p:spPr>
        <p:txBody>
          <a:bodyPr wrap="square" lIns="0" tIns="0" rIns="0" bIns="0" rtlCol="0" anchor="t"/>
          <a:lstStyle/>
          <a:p>
            <a:pPr algn="l" indent="0" marL="0">
              <a:lnSpc>
                <a:spcPct val="115000"/>
              </a:lnSpc>
              <a:buNone/>
            </a:pPr>
            <a:r>
              <a:rPr lang="en-US" sz="1400" b="1" dirty="0">
                <a:solidFill>
                  <a:srgbClr val="6B4D42"/>
                </a:solidFill>
                <a:latin typeface="Arial" pitchFamily="34" charset="0"/>
                <a:ea typeface="Arial" pitchFamily="34" charset="-122"/>
                <a:cs typeface="Arial" pitchFamily="34" charset="-120"/>
              </a:rPr>
              <a:t>К кому обратиться
</a:t>
            </a:r>
            <a:pPr algn="l" indent="0" marL="0">
              <a:lnSpc>
                <a:spcPct val="115000"/>
              </a:lnSpc>
              <a:buNone/>
            </a:pPr>
            <a:r>
              <a:rPr lang="en-US" sz="600" b="1" dirty="0">
                <a:solidFill>
                  <a:srgbClr val="6B4D42"/>
                </a:solidFill>
                <a:latin typeface="Arial" pitchFamily="34" charset="0"/>
                <a:ea typeface="Arial" pitchFamily="34" charset="-122"/>
                <a:cs typeface="Arial" pitchFamily="34" charset="-120"/>
              </a:rPr>
              <a:t>
</a:t>
            </a:r>
            <a:pPr algn="l" indent="0" marL="0">
              <a:lnSpc>
                <a:spcPct val="115000"/>
              </a:lnSpc>
              <a:buNone/>
            </a:pPr>
            <a:r>
              <a:rPr lang="en-US" sz="1050" dirty="0">
                <a:solidFill>
                  <a:srgbClr val="000000"/>
                </a:solidFill>
                <a:latin typeface="Arial" pitchFamily="34" charset="0"/>
                <a:ea typeface="Arial" pitchFamily="34" charset="-122"/>
                <a:cs typeface="Arial" pitchFamily="34" charset="-120"/>
              </a:rPr>
              <a:t>Иногда помогают бабушки, дедушки, родственники, учителя или школьный психолог. Важно не оставаться с проблемой один на один и говорить с взрослым, которому можно доверять.
</a:t>
            </a:r>
            <a:endParaRPr lang="en-US" sz="1400" dirty="0"/>
          </a:p>
        </p:txBody>
      </p:sp>
      <p:sp>
        <p:nvSpPr>
          <p:cNvPr id="14" name="Text 4"/>
          <p:cNvSpPr txBox="1"/>
          <p:nvPr/>
        </p:nvSpPr>
        <p:spPr>
          <a:xfrm>
            <a:off x="1049829" y="3169762"/>
            <a:ext cx="3151500" cy="975600"/>
          </a:xfrm>
          <a:prstGeom prst="rect">
            <a:avLst/>
          </a:prstGeom>
          <a:noFill/>
          <a:ln/>
        </p:spPr>
        <p:txBody>
          <a:bodyPr wrap="square" lIns="0" tIns="0" rIns="0" bIns="0" rtlCol="0" anchor="t"/>
          <a:lstStyle/>
          <a:p>
            <a:pPr algn="l" indent="0" marL="0">
              <a:lnSpc>
                <a:spcPct val="115000"/>
              </a:lnSpc>
              <a:buNone/>
            </a:pPr>
            <a:r>
              <a:rPr lang="en-US" sz="1363" b="1" dirty="0">
                <a:solidFill>
                  <a:srgbClr val="6B4D42"/>
                </a:solidFill>
                <a:latin typeface="Arial" pitchFamily="34" charset="0"/>
                <a:ea typeface="Arial" pitchFamily="34" charset="-122"/>
                <a:cs typeface="Arial" pitchFamily="34" charset="-120"/>
              </a:rPr>
              <a:t>Разговор без стыда
</a:t>
            </a:r>
            <a:pPr algn="l" indent="0" marL="0">
              <a:lnSpc>
                <a:spcPct val="115000"/>
              </a:lnSpc>
              <a:buNone/>
            </a:pPr>
            <a:r>
              <a:rPr lang="en-US" sz="584" b="1" dirty="0">
                <a:solidFill>
                  <a:srgbClr val="6B4D42"/>
                </a:solidFill>
                <a:latin typeface="Arial" pitchFamily="34" charset="0"/>
                <a:ea typeface="Arial" pitchFamily="34" charset="-122"/>
                <a:cs typeface="Arial" pitchFamily="34" charset="-120"/>
              </a:rPr>
              <a:t>
</a:t>
            </a:r>
            <a:pPr algn="l" indent="0" marL="0">
              <a:lnSpc>
                <a:spcPct val="115000"/>
              </a:lnSpc>
              <a:buNone/>
            </a:pPr>
            <a:r>
              <a:rPr lang="en-US" sz="1022" dirty="0">
                <a:solidFill>
                  <a:srgbClr val="000000"/>
                </a:solidFill>
                <a:latin typeface="Arial" pitchFamily="34" charset="0"/>
                <a:ea typeface="Arial" pitchFamily="34" charset="-122"/>
                <a:cs typeface="Arial" pitchFamily="34" charset="-120"/>
              </a:rPr>
              <a:t>Поддержка начинается с честного разговора о том, что происходит. Выражение talk to an adult помогает напомнить: обсуждать сложную ситуацию спокойно лучше, чем скрывать её и чувствовать тревогу.
</a:t>
            </a:r>
            <a:endParaRPr lang="en-US" sz="1363" dirty="0"/>
          </a:p>
        </p:txBody>
      </p:sp>
      <p:sp>
        <p:nvSpPr>
          <p:cNvPr id="15" name="Text 5"/>
          <p:cNvSpPr txBox="1"/>
          <p:nvPr/>
        </p:nvSpPr>
        <p:spPr>
          <a:xfrm>
            <a:off x="5419454" y="3161257"/>
            <a:ext cx="3151500" cy="975600"/>
          </a:xfrm>
          <a:prstGeom prst="rect">
            <a:avLst/>
          </a:prstGeom>
          <a:noFill/>
          <a:ln/>
        </p:spPr>
        <p:txBody>
          <a:bodyPr wrap="square" lIns="0" tIns="0" rIns="0" bIns="0" rtlCol="0" anchor="t"/>
          <a:lstStyle/>
          <a:p>
            <a:pPr algn="l" indent="0" marL="0">
              <a:lnSpc>
                <a:spcPct val="115000"/>
              </a:lnSpc>
              <a:buNone/>
            </a:pPr>
            <a:r>
              <a:rPr lang="en-US" sz="1322" b="1" dirty="0">
                <a:solidFill>
                  <a:srgbClr val="6B4D42"/>
                </a:solidFill>
                <a:latin typeface="Arial" pitchFamily="34" charset="0"/>
                <a:ea typeface="Arial" pitchFamily="34" charset="-122"/>
                <a:cs typeface="Arial" pitchFamily="34" charset="-120"/>
              </a:rPr>
              <a:t>Совместное решение
</a:t>
            </a:r>
            <a:pPr algn="l" indent="0" marL="0">
              <a:lnSpc>
                <a:spcPct val="115000"/>
              </a:lnSpc>
              <a:buNone/>
            </a:pPr>
            <a:r>
              <a:rPr lang="en-US" sz="567" b="1" dirty="0">
                <a:solidFill>
                  <a:srgbClr val="6B4D42"/>
                </a:solidFill>
                <a:latin typeface="Arial" pitchFamily="34" charset="0"/>
                <a:ea typeface="Arial" pitchFamily="34" charset="-122"/>
                <a:cs typeface="Arial" pitchFamily="34" charset="-120"/>
              </a:rPr>
              <a:t>
</a:t>
            </a:r>
            <a:pPr algn="l" indent="0" marL="0">
              <a:lnSpc>
                <a:spcPct val="115000"/>
              </a:lnSpc>
              <a:buNone/>
            </a:pPr>
            <a:r>
              <a:rPr lang="en-US" sz="992" dirty="0">
                <a:solidFill>
                  <a:srgbClr val="000000"/>
                </a:solidFill>
                <a:latin typeface="Arial" pitchFamily="34" charset="0"/>
                <a:ea typeface="Arial" pitchFamily="34" charset="-122"/>
                <a:cs typeface="Arial" pitchFamily="34" charset="-120"/>
              </a:rPr>
              <a:t>Когда взрослые и дети ищут выход вместе, проблема становится понятнее и меньше пугает. Важно помнить, что попросить помощи — это не слабость, а разумный способ справиться со стрессом.
</a:t>
            </a:r>
            <a:endParaRPr lang="en-US" sz="1322"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58057" y="1235475"/>
            <a:ext cx="4444185" cy="3234300"/>
          </a:xfrm>
          <a:prstGeom prst="rect">
            <a:avLst/>
          </a:prstGeom>
        </p:spPr>
      </p:pic>
      <p:sp>
        <p:nvSpPr>
          <p:cNvPr id="3" name="Text 0"/>
          <p:cNvSpPr txBox="1"/>
          <p:nvPr/>
        </p:nvSpPr>
        <p:spPr>
          <a:xfrm>
            <a:off x="237650" y="1461250"/>
            <a:ext cx="3787200" cy="2486400"/>
          </a:xfrm>
          <a:prstGeom prst="rect">
            <a:avLst/>
          </a:prstGeom>
          <a:noFill/>
          <a:ln/>
        </p:spPr>
        <p:txBody>
          <a:bodyPr wrap="square" lIns="0" tIns="0" rIns="0" bIns="0" rtlCol="0" anchor="ctr"/>
          <a:lstStyle/>
          <a:p>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Сравнение показывает, что даже в хорошей семье не всё идеально каждый день: планы меняются, у всех бывает усталость, а домашние дела распределяются неравномерно.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Разрыв между ожиданиями и реальностью естественен; важнее не отсутствие трудностей, а умение договариваться и поддерживать друг друга.
</a:t>
            </a:r>
            <a:endParaRPr lang="en-US" sz="1200" dirty="0"/>
          </a:p>
        </p:txBody>
      </p:sp>
      <p:sp>
        <p:nvSpPr>
          <p:cNvPr id="4" name="Text 1"/>
          <p:cNvSpPr txBox="1"/>
          <p:nvPr/>
        </p:nvSpPr>
        <p:spPr>
          <a:xfrm>
            <a:off x="1024955" y="247125"/>
            <a:ext cx="7094100" cy="569400"/>
          </a:xfrm>
          <a:prstGeom prst="rect">
            <a:avLst/>
          </a:prstGeom>
          <a:noFill/>
          <a:ln/>
        </p:spPr>
        <p:txBody>
          <a:bodyPr wrap="square" lIns="0" tIns="0" rIns="0" bIns="0" rtlCol="0" anchor="ctr"/>
          <a:lstStyle/>
          <a:p>
            <a:pPr algn="ctr" indent="0" marL="0">
              <a:lnSpc>
                <a:spcPct val="100000"/>
              </a:lnSpc>
              <a:buNone/>
            </a:pPr>
            <a:r>
              <a:rPr lang="en-US" sz="2500" b="1" dirty="0">
                <a:solidFill>
                  <a:srgbClr val="6B4D42"/>
                </a:solidFill>
                <a:latin typeface="Arial" pitchFamily="34" charset="0"/>
                <a:ea typeface="Arial" pitchFamily="34" charset="-122"/>
                <a:cs typeface="Arial" pitchFamily="34" charset="-120"/>
              </a:rPr>
              <a:t>Ideal expectations and real family life
</a:t>
            </a:r>
            <a:endParaRPr lang="en-US" sz="2500" dirty="0"/>
          </a:p>
        </p:txBody>
      </p:sp>
      <p:sp>
        <p:nvSpPr>
          <p:cNvPr id="5" name="Text 2"/>
          <p:cNvSpPr txBox="1"/>
          <p:nvPr/>
        </p:nvSpPr>
        <p:spPr>
          <a:xfrm>
            <a:off x="-9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14</a:t>
            </a:r>
            <a:endParaRPr lang="en-US" sz="1400" dirty="0"/>
          </a:p>
        </p:txBody>
      </p:sp>
      <p:sp>
        <p:nvSpPr>
          <p:cNvPr id="6" name="Text 3"/>
          <p:cNvSpPr txBox="1"/>
          <p:nvPr/>
        </p:nvSpPr>
        <p:spPr>
          <a:xfrm>
            <a:off x="4415625" y="4797275"/>
            <a:ext cx="4562100" cy="184800"/>
          </a:xfrm>
          <a:prstGeom prst="rect">
            <a:avLst/>
          </a:prstGeom>
          <a:noFill/>
          <a:ln/>
        </p:spPr>
        <p:txBody>
          <a:bodyPr wrap="square" lIns="0" tIns="0" rIns="0" bIns="0" rtlCol="0" anchor="ctr"/>
          <a:lstStyle/>
          <a:p>
            <a:pPr algn="r" indent="0" marL="0">
              <a:lnSpc>
                <a:spcPct val="100000"/>
              </a:lnSpc>
              <a:buNone/>
            </a:pPr>
            <a:r>
              <a:rPr lang="en-US" sz="1000" i="1" dirty="0">
                <a:solidFill>
                  <a:srgbClr val="6B4D42"/>
                </a:solidFill>
                <a:latin typeface="Arial" pitchFamily="34" charset="0"/>
                <a:ea typeface="Arial" pitchFamily="34" charset="-122"/>
                <a:cs typeface="Arial" pitchFamily="34" charset="-120"/>
              </a:rPr>
              <a:t>Условные данные для учебного сравнения на основе классного обсуждения
</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7050" y="118050"/>
            <a:ext cx="7790400" cy="1017900"/>
          </a:xfrm>
          <a:prstGeom prst="rect">
            <a:avLst/>
          </a:prstGeom>
          <a:noFill/>
          <a:ln/>
        </p:spPr>
        <p:txBody>
          <a:bodyPr wrap="square" lIns="0" tIns="0" rIns="0" bIns="0" rtlCol="0" anchor="ctr"/>
          <a:lstStyle/>
          <a:p>
            <a:pPr algn="l" indent="0" marL="0">
              <a:lnSpc>
                <a:spcPct val="90000"/>
              </a:lnSpc>
              <a:buNone/>
            </a:pPr>
            <a:r>
              <a:rPr lang="en-US" sz="2500" b="1" dirty="0">
                <a:solidFill>
                  <a:srgbClr val="6B4D42"/>
                </a:solidFill>
                <a:latin typeface="Arial" pitchFamily="34" charset="0"/>
                <a:ea typeface="Arial" pitchFamily="34" charset="-122"/>
                <a:cs typeface="Arial" pitchFamily="34" charset="-120"/>
              </a:rPr>
              <a:t>Why the idea of an ideal family is different for everyone
</a:t>
            </a:r>
            <a:endParaRPr lang="en-US" sz="2500" dirty="0"/>
          </a:p>
        </p:txBody>
      </p:sp>
      <p:sp>
        <p:nvSpPr>
          <p:cNvPr id="8" name="Text 1"/>
          <p:cNvSpPr txBox="1"/>
          <p:nvPr/>
        </p:nvSpPr>
        <p:spPr>
          <a:xfrm>
            <a:off x="86103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15</a:t>
            </a:r>
            <a:endParaRPr lang="en-US" sz="1400" dirty="0"/>
          </a:p>
        </p:txBody>
      </p:sp>
      <p:sp>
        <p:nvSpPr>
          <p:cNvPr id="9" name="Text 2"/>
          <p:cNvSpPr txBox="1"/>
          <p:nvPr/>
        </p:nvSpPr>
        <p:spPr>
          <a:xfrm>
            <a:off x="529948" y="1648625"/>
            <a:ext cx="2428193" cy="1017900"/>
          </a:xfrm>
          <a:prstGeom prst="rect">
            <a:avLst/>
          </a:prstGeom>
          <a:noFill/>
          <a:ln/>
        </p:spPr>
        <p:txBody>
          <a:bodyPr wrap="square" lIns="0" tIns="0" rIns="0" bIns="0" rtlCol="0" anchor="ctr"/>
          <a:lstStyle/>
          <a:p>
            <a:pPr algn="l" indent="0" marL="0">
              <a:lnSpc>
                <a:spcPct val="115000"/>
              </a:lnSpc>
              <a:buNone/>
            </a:pPr>
            <a:r>
              <a:rPr lang="en-US" sz="923" b="1" dirty="0">
                <a:solidFill>
                  <a:srgbClr val="6B4D42"/>
                </a:solidFill>
                <a:latin typeface="Arial" pitchFamily="34" charset="0"/>
                <a:ea typeface="Arial" pitchFamily="34" charset="-122"/>
                <a:cs typeface="Arial" pitchFamily="34" charset="-120"/>
              </a:rPr>
              <a:t>Культура и традиции
</a:t>
            </a:r>
            <a:pPr algn="l" indent="0" marL="0">
              <a:lnSpc>
                <a:spcPct val="115000"/>
              </a:lnSpc>
              <a:buNone/>
            </a:pPr>
            <a:r>
              <a:rPr lang="en-US" sz="1007" dirty="0">
                <a:solidFill>
                  <a:srgbClr val="6B4D42"/>
                </a:solidFill>
                <a:latin typeface="Arial" pitchFamily="34" charset="0"/>
                <a:ea typeface="Arial" pitchFamily="34" charset="-122"/>
                <a:cs typeface="Arial" pitchFamily="34" charset="-120"/>
              </a:rPr>
              <a:t>Представление об идеальной семье часто связано с тем, как в доме принято общаться, отмечать праздники и распределять обязанности. Семейные традиции формируют привычные ожидания и ценности.
</a:t>
            </a:r>
            <a:endParaRPr lang="en-US" sz="923" dirty="0"/>
          </a:p>
        </p:txBody>
      </p:sp>
      <p:sp>
        <p:nvSpPr>
          <p:cNvPr id="10" name="Text 3"/>
          <p:cNvSpPr txBox="1"/>
          <p:nvPr/>
        </p:nvSpPr>
        <p:spPr>
          <a:xfrm>
            <a:off x="3381202" y="1648625"/>
            <a:ext cx="2428193" cy="987000"/>
          </a:xfrm>
          <a:prstGeom prst="rect">
            <a:avLst/>
          </a:prstGeom>
          <a:noFill/>
          <a:ln/>
        </p:spPr>
        <p:txBody>
          <a:bodyPr wrap="square" lIns="0" tIns="0" rIns="0" bIns="0" rtlCol="0" anchor="ctr"/>
          <a:lstStyle/>
          <a:p>
            <a:pPr algn="l" indent="0" marL="0">
              <a:lnSpc>
                <a:spcPct val="115000"/>
              </a:lnSpc>
              <a:buNone/>
            </a:pPr>
            <a:r>
              <a:rPr lang="en-US" sz="998" b="1" dirty="0">
                <a:solidFill>
                  <a:srgbClr val="6B4D42"/>
                </a:solidFill>
                <a:latin typeface="Arial" pitchFamily="34" charset="0"/>
                <a:ea typeface="Arial" pitchFamily="34" charset="-122"/>
                <a:cs typeface="Arial" pitchFamily="34" charset="-120"/>
              </a:rPr>
              <a:t>Условия жизни
</a:t>
            </a:r>
            <a:pPr algn="l" indent="0" marL="0">
              <a:lnSpc>
                <a:spcPct val="115000"/>
              </a:lnSpc>
              <a:buNone/>
            </a:pPr>
            <a:r>
              <a:rPr lang="en-US" sz="998" dirty="0">
                <a:solidFill>
                  <a:srgbClr val="6B4D42"/>
                </a:solidFill>
                <a:latin typeface="Arial" pitchFamily="34" charset="0"/>
                <a:ea typeface="Arial" pitchFamily="34" charset="-122"/>
                <a:cs typeface="Arial" pitchFamily="34" charset="-120"/>
              </a:rPr>
              <a:t>На взгляд ребёнка влияет размер семьи, жильё и повседневный ритм. Кому-то нравятся тихие вечера, а кому-то — шумные встречи с родственниками и большое количество общих дел.
</a:t>
            </a:r>
            <a:endParaRPr lang="en-US" sz="998" dirty="0"/>
          </a:p>
        </p:txBody>
      </p:sp>
      <p:sp>
        <p:nvSpPr>
          <p:cNvPr id="11" name="Text 4"/>
          <p:cNvSpPr txBox="1"/>
          <p:nvPr/>
        </p:nvSpPr>
        <p:spPr>
          <a:xfrm>
            <a:off x="530502" y="3407125"/>
            <a:ext cx="2428193" cy="987000"/>
          </a:xfrm>
          <a:prstGeom prst="rect">
            <a:avLst/>
          </a:prstGeom>
          <a:noFill/>
          <a:ln/>
        </p:spPr>
        <p:txBody>
          <a:bodyPr wrap="square" lIns="0" tIns="0" rIns="0" bIns="0" rtlCol="0" anchor="ctr"/>
          <a:lstStyle/>
          <a:p>
            <a:pPr algn="l" indent="0" marL="0">
              <a:lnSpc>
                <a:spcPct val="115000"/>
              </a:lnSpc>
              <a:buNone/>
            </a:pPr>
            <a:r>
              <a:rPr lang="en-US" sz="965" b="1" dirty="0">
                <a:solidFill>
                  <a:srgbClr val="6B4D42"/>
                </a:solidFill>
                <a:latin typeface="Arial" pitchFamily="34" charset="0"/>
                <a:ea typeface="Arial" pitchFamily="34" charset="-122"/>
                <a:cs typeface="Arial" pitchFamily="34" charset="-120"/>
              </a:rPr>
              <a:t>Личный опыт
</a:t>
            </a:r>
            <a:pPr algn="l" indent="0" marL="0">
              <a:lnSpc>
                <a:spcPct val="115000"/>
              </a:lnSpc>
              <a:buNone/>
            </a:pPr>
            <a:r>
              <a:rPr lang="en-US" sz="965" dirty="0">
                <a:solidFill>
                  <a:srgbClr val="6B4D42"/>
                </a:solidFill>
                <a:latin typeface="Arial" pitchFamily="34" charset="0"/>
                <a:ea typeface="Arial" pitchFamily="34" charset="-122"/>
                <a:cs typeface="Arial" pitchFamily="34" charset="-120"/>
              </a:rPr>
              <a:t>Если в семье чаще помогают и выслушивают, ребёнок особенно ценит доверие и спокойствие. Если же было много споров, главным может стать порядок, ясные правила и предсказуемость.
</a:t>
            </a:r>
            <a:endParaRPr lang="en-US" sz="965" dirty="0"/>
          </a:p>
        </p:txBody>
      </p:sp>
      <p:sp>
        <p:nvSpPr>
          <p:cNvPr id="12" name="Text 5"/>
          <p:cNvSpPr txBox="1"/>
          <p:nvPr/>
        </p:nvSpPr>
        <p:spPr>
          <a:xfrm>
            <a:off x="3380923" y="3407125"/>
            <a:ext cx="2428193" cy="1017900"/>
          </a:xfrm>
          <a:prstGeom prst="rect">
            <a:avLst/>
          </a:prstGeom>
          <a:noFill/>
          <a:ln/>
        </p:spPr>
        <p:txBody>
          <a:bodyPr wrap="square" lIns="0" tIns="0" rIns="0" bIns="0" rtlCol="0" anchor="ctr"/>
          <a:lstStyle/>
          <a:p>
            <a:pPr algn="l" indent="0" marL="0">
              <a:lnSpc>
                <a:spcPct val="115000"/>
              </a:lnSpc>
              <a:buNone/>
            </a:pPr>
            <a:r>
              <a:rPr lang="en-US" sz="943" b="1" dirty="0">
                <a:solidFill>
                  <a:srgbClr val="6B4D42"/>
                </a:solidFill>
                <a:latin typeface="Arial" pitchFamily="34" charset="0"/>
                <a:ea typeface="Arial" pitchFamily="34" charset="-122"/>
                <a:cs typeface="Arial" pitchFamily="34" charset="-120"/>
              </a:rPr>
              <a:t>Общий критерий
</a:t>
            </a:r>
            <a:pPr algn="l" indent="0" marL="0">
              <a:lnSpc>
                <a:spcPct val="115000"/>
              </a:lnSpc>
              <a:buNone/>
            </a:pPr>
            <a:r>
              <a:rPr lang="en-US" sz="1029" dirty="0">
                <a:solidFill>
                  <a:srgbClr val="6B4D42"/>
                </a:solidFill>
                <a:latin typeface="Arial" pitchFamily="34" charset="0"/>
                <a:ea typeface="Arial" pitchFamily="34" charset="-122"/>
                <a:cs typeface="Arial" pitchFamily="34" charset="-120"/>
              </a:rPr>
              <a:t>Несмотря на различия, важное условие для всех одно: дома человек должен чувствовать себя в безопасности, быть уважаемым и понимать, что его ценят не за успехи, а за него самого.
</a:t>
            </a:r>
            <a:endParaRPr lang="en-US" sz="943"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90126" y="1282675"/>
            <a:ext cx="2489147" cy="27087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278189" y="1282675"/>
            <a:ext cx="2489147" cy="27087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6154501" y="1282675"/>
            <a:ext cx="2489147" cy="27087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9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16</a:t>
            </a:r>
            <a:endParaRPr lang="en-US" sz="1400" dirty="0"/>
          </a:p>
        </p:txBody>
      </p:sp>
      <p:sp>
        <p:nvSpPr>
          <p:cNvPr id="9" name="Text 1"/>
          <p:cNvSpPr txBox="1"/>
          <p:nvPr/>
        </p:nvSpPr>
        <p:spPr>
          <a:xfrm>
            <a:off x="435000" y="4344900"/>
            <a:ext cx="2401200" cy="313200"/>
          </a:xfrm>
          <a:prstGeom prst="rect">
            <a:avLst/>
          </a:prstGeom>
          <a:noFill/>
          <a:ln/>
        </p:spPr>
        <p:txBody>
          <a:bodyPr wrap="square" lIns="0" tIns="0" rIns="0" bIns="0" rtlCol="0" anchor="t"/>
          <a:lstStyle/>
          <a:p>
            <a:pPr algn="l" indent="0" marL="0">
              <a:lnSpc>
                <a:spcPct val="100000"/>
              </a:lnSpc>
              <a:buNone/>
            </a:pPr>
            <a:r>
              <a:rPr lang="en-US" sz="566" dirty="0">
                <a:solidFill>
                  <a:srgbClr val="000000"/>
                </a:solidFill>
                <a:latin typeface="Arial" pitchFamily="34" charset="0"/>
                <a:ea typeface="Arial" pitchFamily="34" charset="-122"/>
                <a:cs typeface="Arial" pitchFamily="34" charset="-120"/>
              </a:rPr>
              <a:t>В одной семье планшет лежит на кухонном столе и используется по очереди. Родители напоминают о screen time и просят не читать private message без разрешения. Так shared device не становится причиной ссор, а помогает сохранять balance between online and offline life.
</a:t>
            </a:r>
            <a:endParaRPr lang="en-US" sz="566" dirty="0"/>
          </a:p>
        </p:txBody>
      </p:sp>
      <p:sp>
        <p:nvSpPr>
          <p:cNvPr id="10" name="Text 2"/>
          <p:cNvSpPr txBox="1"/>
          <p:nvPr/>
        </p:nvSpPr>
        <p:spPr>
          <a:xfrm>
            <a:off x="435000" y="3991200"/>
            <a:ext cx="2401200" cy="313200"/>
          </a:xfrm>
          <a:prstGeom prst="rect">
            <a:avLst/>
          </a:prstGeom>
          <a:noFill/>
          <a:ln/>
        </p:spPr>
        <p:txBody>
          <a:bodyPr wrap="square" lIns="0" tIns="0" rIns="0" bIns="0" rtlCol="0" anchor="t"/>
          <a:lstStyle/>
          <a:p>
            <a:pPr algn="l" indent="0" marL="0">
              <a:lnSpc>
                <a:spcPct val="115000"/>
              </a:lnSpc>
              <a:buNone/>
            </a:pPr>
            <a:r>
              <a:rPr lang="en-US" sz="1400" b="1" dirty="0">
                <a:solidFill>
                  <a:srgbClr val="6B4D42"/>
                </a:solidFill>
                <a:latin typeface="Arial" pitchFamily="34" charset="0"/>
                <a:ea typeface="Arial" pitchFamily="34" charset="-122"/>
                <a:cs typeface="Arial" pitchFamily="34" charset="-120"/>
              </a:rPr>
              <a:t>Правило общего экрана
</a:t>
            </a:r>
            <a:endParaRPr lang="en-US" sz="1400" dirty="0"/>
          </a:p>
        </p:txBody>
      </p:sp>
      <p:sp>
        <p:nvSpPr>
          <p:cNvPr id="11" name="Text 3"/>
          <p:cNvSpPr txBox="1"/>
          <p:nvPr/>
        </p:nvSpPr>
        <p:spPr>
          <a:xfrm>
            <a:off x="3313825" y="4344900"/>
            <a:ext cx="2401200" cy="313200"/>
          </a:xfrm>
          <a:prstGeom prst="rect">
            <a:avLst/>
          </a:prstGeom>
          <a:noFill/>
          <a:ln/>
        </p:spPr>
        <p:txBody>
          <a:bodyPr wrap="square" lIns="0" tIns="0" rIns="0" bIns="0" rtlCol="0" anchor="t"/>
          <a:lstStyle/>
          <a:p>
            <a:pPr algn="l" indent="0" marL="0">
              <a:lnSpc>
                <a:spcPct val="100000"/>
              </a:lnSpc>
              <a:buNone/>
            </a:pPr>
            <a:r>
              <a:rPr lang="en-US" sz="616" dirty="0">
                <a:solidFill>
                  <a:srgbClr val="000000"/>
                </a:solidFill>
                <a:latin typeface="Arial" pitchFamily="34" charset="0"/>
                <a:ea typeface="Arial" pitchFamily="34" charset="-122"/>
                <a:cs typeface="Arial" pitchFamily="34" charset="-120"/>
              </a:rPr>
              <a:t>После ужина дети кладут телефоны в корзину на полку и разговаривают с родителями о прошедшем дне. Это простое правило улучшает живое общение и помогает всем заметить, когда кому-то нужен совет или поддержка.
</a:t>
            </a:r>
            <a:endParaRPr lang="en-US" sz="616" dirty="0"/>
          </a:p>
        </p:txBody>
      </p:sp>
      <p:sp>
        <p:nvSpPr>
          <p:cNvPr id="12" name="Text 4"/>
          <p:cNvSpPr txBox="1"/>
          <p:nvPr/>
        </p:nvSpPr>
        <p:spPr>
          <a:xfrm>
            <a:off x="3313825" y="3991200"/>
            <a:ext cx="2401200" cy="313200"/>
          </a:xfrm>
          <a:prstGeom prst="rect">
            <a:avLst/>
          </a:prstGeom>
          <a:noFill/>
          <a:ln/>
        </p:spPr>
        <p:txBody>
          <a:bodyPr wrap="square" lIns="0" tIns="0" rIns="0" bIns="0" rtlCol="0" anchor="t"/>
          <a:lstStyle/>
          <a:p>
            <a:pPr algn="l" indent="0" marL="0">
              <a:lnSpc>
                <a:spcPct val="115000"/>
              </a:lnSpc>
              <a:buNone/>
            </a:pPr>
            <a:r>
              <a:rPr lang="en-US" sz="1400" b="1" dirty="0">
                <a:solidFill>
                  <a:srgbClr val="6B4D42"/>
                </a:solidFill>
                <a:latin typeface="Arial" pitchFamily="34" charset="0"/>
                <a:ea typeface="Arial" pitchFamily="34" charset="-122"/>
                <a:cs typeface="Arial" pitchFamily="34" charset="-120"/>
              </a:rPr>
              <a:t>Вечер без гаджетов
</a:t>
            </a:r>
            <a:endParaRPr lang="en-US" sz="1400" dirty="0"/>
          </a:p>
        </p:txBody>
      </p:sp>
      <p:sp>
        <p:nvSpPr>
          <p:cNvPr id="13" name="Text 5"/>
          <p:cNvSpPr txBox="1"/>
          <p:nvPr/>
        </p:nvSpPr>
        <p:spPr>
          <a:xfrm>
            <a:off x="6186200" y="4344900"/>
            <a:ext cx="2401200" cy="313200"/>
          </a:xfrm>
          <a:prstGeom prst="rect">
            <a:avLst/>
          </a:prstGeom>
          <a:noFill/>
          <a:ln/>
        </p:spPr>
        <p:txBody>
          <a:bodyPr wrap="square" lIns="0" tIns="0" rIns="0" bIns="0" rtlCol="0" anchor="t"/>
          <a:lstStyle/>
          <a:p>
            <a:pPr algn="l" indent="0" marL="0">
              <a:lnSpc>
                <a:spcPct val="100000"/>
              </a:lnSpc>
              <a:buNone/>
            </a:pPr>
            <a:r>
              <a:rPr lang="en-US" sz="616" dirty="0">
                <a:solidFill>
                  <a:srgbClr val="000000"/>
                </a:solidFill>
                <a:latin typeface="Arial" pitchFamily="34" charset="0"/>
                <a:ea typeface="Arial" pitchFamily="34" charset="-122"/>
                <a:cs typeface="Arial" pitchFamily="34" charset="-120"/>
              </a:rPr>
              <a:t>Подросток может проверять домашнее задание на ноутбуке, но при этом уважать чужие файлы и сообщения. Семья обсуждает online safety, не делится паролями и напоминает, что личное пространство важно даже дома.
</a:t>
            </a:r>
            <a:endParaRPr lang="en-US" sz="616" dirty="0"/>
          </a:p>
        </p:txBody>
      </p:sp>
      <p:sp>
        <p:nvSpPr>
          <p:cNvPr id="14" name="Text 6"/>
          <p:cNvSpPr txBox="1"/>
          <p:nvPr/>
        </p:nvSpPr>
        <p:spPr>
          <a:xfrm>
            <a:off x="6186200" y="3991200"/>
            <a:ext cx="2401200" cy="313200"/>
          </a:xfrm>
          <a:prstGeom prst="rect">
            <a:avLst/>
          </a:prstGeom>
          <a:noFill/>
          <a:ln/>
        </p:spPr>
        <p:txBody>
          <a:bodyPr wrap="square" lIns="0" tIns="0" rIns="0" bIns="0" rtlCol="0" anchor="t"/>
          <a:lstStyle/>
          <a:p>
            <a:pPr algn="l" indent="0" marL="0">
              <a:lnSpc>
                <a:spcPct val="115000"/>
              </a:lnSpc>
              <a:buNone/>
            </a:pPr>
            <a:r>
              <a:rPr lang="en-US" sz="1072" b="1" dirty="0">
                <a:solidFill>
                  <a:srgbClr val="6B4D42"/>
                </a:solidFill>
                <a:latin typeface="Arial" pitchFamily="34" charset="0"/>
                <a:ea typeface="Arial" pitchFamily="34" charset="-122"/>
                <a:cs typeface="Arial" pitchFamily="34" charset="-120"/>
              </a:rPr>
              <a:t>Безопасность и личное пространство
</a:t>
            </a:r>
            <a:endParaRPr lang="en-US" sz="1072" dirty="0"/>
          </a:p>
        </p:txBody>
      </p:sp>
      <p:sp>
        <p:nvSpPr>
          <p:cNvPr id="15" name="Text 7"/>
          <p:cNvSpPr txBox="1"/>
          <p:nvPr/>
        </p:nvSpPr>
        <p:spPr>
          <a:xfrm>
            <a:off x="341550" y="258700"/>
            <a:ext cx="8377500" cy="755100"/>
          </a:xfrm>
          <a:prstGeom prst="rect">
            <a:avLst/>
          </a:prstGeom>
          <a:noFill/>
          <a:ln/>
        </p:spPr>
        <p:txBody>
          <a:bodyPr wrap="square" lIns="0" tIns="0" rIns="0" bIns="0" rtlCol="0" anchor="ctr"/>
          <a:lstStyle/>
          <a:p>
            <a:pPr algn="l" indent="0" marL="0">
              <a:lnSpc>
                <a:spcPct val="90000"/>
              </a:lnSpc>
              <a:buNone/>
            </a:pPr>
            <a:r>
              <a:rPr lang="en-US" sz="2500" b="1" dirty="0">
                <a:solidFill>
                  <a:srgbClr val="6B4D42"/>
                </a:solidFill>
                <a:latin typeface="Arial" pitchFamily="34" charset="0"/>
                <a:ea typeface="Arial" pitchFamily="34" charset="-122"/>
                <a:cs typeface="Arial" pitchFamily="34" charset="-120"/>
              </a:rPr>
              <a:t>Family life in the digital age
</a:t>
            </a:r>
            <a:endParaRPr lang="en-US" sz="2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58057" y="1235475"/>
            <a:ext cx="4444185" cy="3234300"/>
          </a:xfrm>
          <a:prstGeom prst="rect">
            <a:avLst/>
          </a:prstGeom>
        </p:spPr>
      </p:pic>
      <p:sp>
        <p:nvSpPr>
          <p:cNvPr id="3" name="Text 0"/>
          <p:cNvSpPr txBox="1"/>
          <p:nvPr/>
        </p:nvSpPr>
        <p:spPr>
          <a:xfrm>
            <a:off x="237650" y="1461250"/>
            <a:ext cx="3787200" cy="2486400"/>
          </a:xfrm>
          <a:prstGeom prst="rect">
            <a:avLst/>
          </a:prstGeom>
          <a:noFill/>
          <a:ln/>
        </p:spPr>
        <p:txBody>
          <a:bodyPr wrap="square" lIns="0" tIns="0" rIns="0" bIns="0" rtlCol="0" anchor="ctr"/>
          <a:lstStyle/>
          <a:p>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Когда дома спокойно обсуждают трудности, подростку легче задавать вопросы, признавать ошибки и не бояться быть непонятым. Это укрепляет уверенность в себе.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Поддержка взрослых и возможность говорить честно дают самый сильный эффект: они создают эмоциональную безопасность и уменьшают тревогу.
</a:t>
            </a:r>
            <a:endParaRPr lang="en-US" sz="1200" dirty="0"/>
          </a:p>
        </p:txBody>
      </p:sp>
      <p:sp>
        <p:nvSpPr>
          <p:cNvPr id="4" name="Text 1"/>
          <p:cNvSpPr txBox="1"/>
          <p:nvPr/>
        </p:nvSpPr>
        <p:spPr>
          <a:xfrm>
            <a:off x="1024955" y="247125"/>
            <a:ext cx="7094100" cy="569400"/>
          </a:xfrm>
          <a:prstGeom prst="rect">
            <a:avLst/>
          </a:prstGeom>
          <a:noFill/>
          <a:ln/>
        </p:spPr>
        <p:txBody>
          <a:bodyPr wrap="square" lIns="0" tIns="0" rIns="0" bIns="0" rtlCol="0" anchor="ctr"/>
          <a:lstStyle/>
          <a:p>
            <a:pPr algn="ctr" indent="0" marL="0">
              <a:lnSpc>
                <a:spcPct val="100000"/>
              </a:lnSpc>
              <a:buNone/>
            </a:pPr>
            <a:r>
              <a:rPr lang="en-US" sz="2500" b="1" dirty="0">
                <a:solidFill>
                  <a:srgbClr val="6B4D42"/>
                </a:solidFill>
                <a:latin typeface="Arial" pitchFamily="34" charset="0"/>
                <a:ea typeface="Arial" pitchFamily="34" charset="-122"/>
                <a:cs typeface="Arial" pitchFamily="34" charset="-120"/>
              </a:rPr>
              <a:t>What helps a teenager feel confident at home
</a:t>
            </a:r>
            <a:endParaRPr lang="en-US" sz="2500" dirty="0"/>
          </a:p>
        </p:txBody>
      </p:sp>
      <p:sp>
        <p:nvSpPr>
          <p:cNvPr id="5" name="Text 2"/>
          <p:cNvSpPr txBox="1"/>
          <p:nvPr/>
        </p:nvSpPr>
        <p:spPr>
          <a:xfrm>
            <a:off x="-9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17</a:t>
            </a:r>
            <a:endParaRPr lang="en-US" sz="1400" dirty="0"/>
          </a:p>
        </p:txBody>
      </p:sp>
      <p:sp>
        <p:nvSpPr>
          <p:cNvPr id="6" name="Text 3"/>
          <p:cNvSpPr txBox="1"/>
          <p:nvPr/>
        </p:nvSpPr>
        <p:spPr>
          <a:xfrm>
            <a:off x="4415625" y="4797275"/>
            <a:ext cx="4562100" cy="184800"/>
          </a:xfrm>
          <a:prstGeom prst="rect">
            <a:avLst/>
          </a:prstGeom>
          <a:noFill/>
          <a:ln/>
        </p:spPr>
        <p:txBody>
          <a:bodyPr wrap="square" lIns="0" tIns="0" rIns="0" bIns="0" rtlCol="0" anchor="ctr"/>
          <a:lstStyle/>
          <a:p>
            <a:pPr algn="r" indent="0" marL="0">
              <a:lnSpc>
                <a:spcPct val="100000"/>
              </a:lnSpc>
              <a:buNone/>
            </a:pPr>
            <a:r>
              <a:rPr lang="en-US" sz="1000" i="1" dirty="0">
                <a:solidFill>
                  <a:srgbClr val="6B4D42"/>
                </a:solidFill>
                <a:latin typeface="Arial" pitchFamily="34" charset="0"/>
                <a:ea typeface="Arial" pitchFamily="34" charset="-122"/>
                <a:cs typeface="Arial" pitchFamily="34" charset="-120"/>
              </a:rPr>
              <a:t>Условные результаты мини-опроса учащихся 7 класса
</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71551" y="1345875"/>
            <a:ext cx="8212397" cy="3334500"/>
          </a:xfrm>
          <a:prstGeom prst="rect">
            <a:avLst/>
          </a:prstGeom>
        </p:spPr>
      </p:pic>
      <p:sp>
        <p:nvSpPr>
          <p:cNvPr id="3" name="Text 0"/>
          <p:cNvSpPr txBox="1"/>
          <p:nvPr/>
        </p:nvSpPr>
        <p:spPr>
          <a:xfrm>
            <a:off x="471500" y="933150"/>
            <a:ext cx="8212500" cy="296100"/>
          </a:xfrm>
          <a:prstGeom prst="rect">
            <a:avLst/>
          </a:prstGeom>
          <a:noFill/>
          <a:ln/>
        </p:spPr>
        <p:txBody>
          <a:bodyPr wrap="square" lIns="0" tIns="0" rIns="0" bIns="0" rtlCol="0" anchor="ctr"/>
          <a:lstStyle/>
          <a:p>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Схема показывает, как доверие формируется через последовательные действия и честное общение.
</a:t>
            </a:r>
            <a:endParaRPr lang="en-US" sz="1200" dirty="0"/>
          </a:p>
        </p:txBody>
      </p:sp>
      <p:sp>
        <p:nvSpPr>
          <p:cNvPr id="4" name="Text 1"/>
          <p:cNvSpPr txBox="1"/>
          <p:nvPr/>
        </p:nvSpPr>
        <p:spPr>
          <a:xfrm>
            <a:off x="471500" y="247125"/>
            <a:ext cx="8212500" cy="569400"/>
          </a:xfrm>
          <a:prstGeom prst="rect">
            <a:avLst/>
          </a:prstGeom>
          <a:noFill/>
          <a:ln/>
        </p:spPr>
        <p:txBody>
          <a:bodyPr wrap="square" lIns="0" tIns="0" rIns="0" bIns="0" rtlCol="0" anchor="ctr"/>
          <a:lstStyle/>
          <a:p>
            <a:pPr algn="l" indent="0" marL="0">
              <a:lnSpc>
                <a:spcPct val="100000"/>
              </a:lnSpc>
              <a:buNone/>
            </a:pPr>
            <a:r>
              <a:rPr lang="en-US" sz="2500" b="1" dirty="0">
                <a:solidFill>
                  <a:srgbClr val="6B4D42"/>
                </a:solidFill>
                <a:latin typeface="Arial" pitchFamily="34" charset="0"/>
                <a:ea typeface="Arial" pitchFamily="34" charset="-122"/>
                <a:cs typeface="Arial" pitchFamily="34" charset="-120"/>
              </a:rPr>
              <a:t>How trust grows in a family
</a:t>
            </a:r>
            <a:endParaRPr lang="en-US" sz="2500" dirty="0"/>
          </a:p>
        </p:txBody>
      </p:sp>
      <p:sp>
        <p:nvSpPr>
          <p:cNvPr id="5" name="Text 2"/>
          <p:cNvSpPr txBox="1"/>
          <p:nvPr/>
        </p:nvSpPr>
        <p:spPr>
          <a:xfrm>
            <a:off x="-9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18</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609300" y="105875"/>
            <a:ext cx="7798500" cy="1015800"/>
          </a:xfrm>
          <a:prstGeom prst="rect">
            <a:avLst/>
          </a:prstGeom>
          <a:noFill/>
          <a:ln/>
        </p:spPr>
        <p:txBody>
          <a:bodyPr wrap="square" lIns="0" tIns="0" rIns="0" bIns="0" rtlCol="0" anchor="ctr"/>
          <a:lstStyle/>
          <a:p>
            <a:pPr algn="ctr" indent="0" marL="0">
              <a:lnSpc>
                <a:spcPct val="100000"/>
              </a:lnSpc>
              <a:buNone/>
            </a:pPr>
            <a:r>
              <a:rPr lang="en-US" sz="2500" b="1" dirty="0">
                <a:solidFill>
                  <a:srgbClr val="6B4D42"/>
                </a:solidFill>
                <a:latin typeface="Arial" pitchFamily="34" charset="0"/>
                <a:ea typeface="Arial" pitchFamily="34" charset="-122"/>
                <a:cs typeface="Arial" pitchFamily="34" charset="-120"/>
              </a:rPr>
              <a:t>Signs of a healthy family
</a:t>
            </a:r>
            <a:endParaRPr lang="en-US" sz="2500" dirty="0"/>
          </a:p>
        </p:txBody>
      </p:sp>
      <p:sp>
        <p:nvSpPr>
          <p:cNvPr id="9" name="Text 1"/>
          <p:cNvSpPr txBox="1"/>
          <p:nvPr/>
        </p:nvSpPr>
        <p:spPr>
          <a:xfrm>
            <a:off x="-9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19</a:t>
            </a:r>
            <a:endParaRPr lang="en-US" sz="1400" dirty="0"/>
          </a:p>
        </p:txBody>
      </p:sp>
      <p:sp>
        <p:nvSpPr>
          <p:cNvPr id="10" name="Text 2"/>
          <p:cNvSpPr txBox="1"/>
          <p:nvPr/>
        </p:nvSpPr>
        <p:spPr>
          <a:xfrm>
            <a:off x="784500" y="1266325"/>
            <a:ext cx="3086400" cy="1015800"/>
          </a:xfrm>
          <a:prstGeom prst="rect">
            <a:avLst/>
          </a:prstGeom>
          <a:noFill/>
          <a:ln/>
        </p:spPr>
        <p:txBody>
          <a:bodyPr wrap="square" lIns="0" tIns="0" rIns="0" bIns="0" rtlCol="0" anchor="ctr"/>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Без страха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В здоровой семье ребёнок не боится криков, унижения или постоянного сравнения с другими. Дома можно говорить спокойно и быть уверенным, что тебя выслушают.
</a:t>
            </a:r>
            <a:endParaRPr lang="en-US" sz="1100" dirty="0"/>
          </a:p>
        </p:txBody>
      </p:sp>
      <p:sp>
        <p:nvSpPr>
          <p:cNvPr id="11" name="Text 3"/>
          <p:cNvSpPr txBox="1"/>
          <p:nvPr/>
        </p:nvSpPr>
        <p:spPr>
          <a:xfrm>
            <a:off x="797025" y="3861425"/>
            <a:ext cx="3086400" cy="1015800"/>
          </a:xfrm>
          <a:prstGeom prst="rect">
            <a:avLst/>
          </a:prstGeom>
          <a:noFill/>
          <a:ln/>
        </p:spPr>
        <p:txBody>
          <a:bodyPr wrap="square" lIns="0" tIns="0" rIns="0" bIns="0" rtlCol="0" anchor="ctr"/>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Чёткие правила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Понятные правила помогают избежать лишних споров и делают жизнь предсказуемой. Если все знают свои обязанности, дома легче сохранять порядок и спокойную атмосферу.
</a:t>
            </a:r>
            <a:endParaRPr lang="en-US" sz="1100" dirty="0"/>
          </a:p>
        </p:txBody>
      </p:sp>
      <p:sp>
        <p:nvSpPr>
          <p:cNvPr id="12" name="Text 4"/>
          <p:cNvSpPr txBox="1"/>
          <p:nvPr/>
        </p:nvSpPr>
        <p:spPr>
          <a:xfrm>
            <a:off x="784725" y="2560775"/>
            <a:ext cx="3086400" cy="1015800"/>
          </a:xfrm>
          <a:prstGeom prst="rect">
            <a:avLst/>
          </a:prstGeom>
          <a:noFill/>
          <a:ln/>
        </p:spPr>
        <p:txBody>
          <a:bodyPr wrap="square" lIns="0" tIns="0" rIns="0" bIns="0" rtlCol="0" anchor="ctr"/>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Уважение к личности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Каждый член семьи чувствует, что его мнение имеет значение. Любовь не зависит только от оценок или побед, потому что человека ценят не за результат, а за него самого.
</a:t>
            </a:r>
            <a:endParaRPr lang="en-US" sz="1100" dirty="0"/>
          </a:p>
        </p:txBody>
      </p:sp>
      <p:sp>
        <p:nvSpPr>
          <p:cNvPr id="13" name="Text 5"/>
          <p:cNvSpPr txBox="1"/>
          <p:nvPr/>
        </p:nvSpPr>
        <p:spPr>
          <a:xfrm>
            <a:off x="5158475" y="1901800"/>
            <a:ext cx="3086400" cy="1015800"/>
          </a:xfrm>
          <a:prstGeom prst="rect">
            <a:avLst/>
          </a:prstGeom>
          <a:noFill/>
          <a:ln/>
        </p:spPr>
        <p:txBody>
          <a:bodyPr wrap="square" lIns="0" tIns="0" rIns="0" bIns="0" rtlCol="0" anchor="ctr"/>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Право ошибаться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В хорошей семье можно ошибиться, получить совет и исправить ситуацию. Такой подход учит ответственности, а не страху, и помогает детям расти без постоянного напряжения.
</a:t>
            </a:r>
            <a:endParaRPr lang="en-US" sz="1100" dirty="0"/>
          </a:p>
        </p:txBody>
      </p:sp>
      <p:sp>
        <p:nvSpPr>
          <p:cNvPr id="14" name="Text 6"/>
          <p:cNvSpPr txBox="1"/>
          <p:nvPr/>
        </p:nvSpPr>
        <p:spPr>
          <a:xfrm>
            <a:off x="5158475" y="3219750"/>
            <a:ext cx="3086400" cy="1015800"/>
          </a:xfrm>
          <a:prstGeom prst="rect">
            <a:avLst/>
          </a:prstGeom>
          <a:noFill/>
          <a:ln/>
        </p:spPr>
        <p:txBody>
          <a:bodyPr wrap="square" lIns="0" tIns="0" rIns="0" bIns="0" rtlCol="0" anchor="ctr"/>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Поддержка в трудности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Когда у кого-то проблемы, близкие не смеются и не отталкивают, а помогают и остаются рядом. Именно в такие моменты особенно видно, насколько семья надёжна и тёплая.
</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86450" y="1258750"/>
            <a:ext cx="6589200" cy="3223500"/>
          </a:xfrm>
          <a:prstGeom prst="rect">
            <a:avLst/>
          </a:prstGeom>
          <a:noFill/>
          <a:ln/>
        </p:spPr>
        <p:txBody>
          <a:bodyPr wrap="square" lIns="0" tIns="0" rIns="0" bIns="0" rtlCol="0" anchor="t"/>
          <a:lstStyle/>
          <a:p>
            <a:pPr algn="l" indent="0" marL="0">
              <a:lnSpc>
                <a:spcPct val="100000"/>
              </a:lnSpc>
              <a:buNone/>
            </a:pPr>
            <a:r>
              <a:rPr lang="en-US" sz="3200" b="1" dirty="0">
                <a:solidFill>
                  <a:srgbClr val="6B4D42"/>
                </a:solidFill>
                <a:latin typeface="Arial" pitchFamily="34" charset="0"/>
                <a:ea typeface="Arial" pitchFamily="34" charset="-122"/>
                <a:cs typeface="Arial" pitchFamily="34" charset="-120"/>
              </a:rPr>
              <a:t>Ideal family: one model does not fit everyone
</a:t>
            </a:r>
            <a:pPr algn="l" indent="0" marL="0">
              <a:lnSpc>
                <a:spcPct val="100000"/>
              </a:lnSpc>
              <a:buNone/>
            </a:pPr>
            <a:r>
              <a:rPr lang="en-US" sz="3200" dirty="0">
                <a:solidFill>
                  <a:srgbClr val="2A3E5C"/>
                </a:solidFill>
                <a:latin typeface="Arial" pitchFamily="34" charset="0"/>
                <a:ea typeface="Arial" pitchFamily="34" charset="-122"/>
                <a:cs typeface="Arial" pitchFamily="34" charset="-120"/>
              </a:rPr>
              <a:t>
</a:t>
            </a:r>
            <a:pPr algn="l" indent="0" marL="0">
              <a:lnSpc>
                <a:spcPct val="100000"/>
              </a:lnSpc>
              <a:buNone/>
            </a:pPr>
            <a:r>
              <a:rPr lang="en-US" sz="1500" dirty="0">
                <a:solidFill>
                  <a:srgbClr val="000000"/>
                </a:solidFill>
                <a:latin typeface="Arial" pitchFamily="34" charset="0"/>
                <a:ea typeface="Arial" pitchFamily="34" charset="-122"/>
                <a:cs typeface="Arial" pitchFamily="34" charset="-120"/>
              </a:rPr>
              <a:t>Идеальной семьи по одному шаблону не существует: у всех разные привычки и традиции. Но сильную семью всегда объединяют любовь, уважение, доверие, ответственность, поддержка и чувство безопасности.
</a:t>
            </a:r>
            <a:endParaRPr lang="en-US" sz="3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2026-05-30T22:59:21Z</dcterms:created>
  <dcterms:modified xsi:type="dcterms:W3CDTF">2026-05-30T22:59:21Z</dcterms:modified>
</cp:coreProperties>
</file>