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Families: лексика, отношения и культурный контекст
</a:t>
            </a:r>
            <a:endParaRPr lang="en-US" sz="2819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в английском: слова, отношения, традиции и современный контекст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старшекласснику говорить о семье по-английски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семьи регулярно встречается в экзаменах и повседневном общении. Она помогает уверенно рассказывать о личном опыте, сравнивать семейные модели, обсуждать обязанности, ценности и воспитание, а также развивать аргументацию и межкультурное мышление.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по теме семьи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самых частотных слов: family, parents, children, sibling, brother, sister, grandparents и relatives. Эти единицы нужны для простого и точного описания семьи в устной и письменной речи.
</a:t>
            </a:r>
            <a:endParaRPr lang="en-US" sz="1299" dirty="0"/>
          </a:p>
        </p:txBody>
      </p:sp>
      <p:sp>
        <p:nvSpPr>
          <p:cNvPr id="12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семьи
</a:t>
            </a:r>
            <a:pPr algn="l" indent="0" marL="0">
              <a:lnSpc>
                <a:spcPct val="100000"/>
              </a:lnSpc>
              <a:buNone/>
            </a:pPr>
            <a:r>
              <a:rPr lang="en-US" sz="57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сравнения моделей семьи полезны выражения extended family и nuclear family. Они позволяют различать семью в узком составе и более широкий круг родственников, включая несколько поколений.
</a:t>
            </a:r>
            <a:endParaRPr lang="en-US" sz="1252" dirty="0"/>
          </a:p>
        </p:txBody>
      </p:sp>
      <p:sp>
        <p:nvSpPr>
          <p:cNvPr id="13" name="Text 4"/>
          <p:cNvSpPr txBox="1"/>
          <p:nvPr/>
        </p:nvSpPr>
        <p:spPr>
          <a:xfrm>
            <a:off x="6206520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родства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более точной лексике относятся father, mother, son, daughter, aunt, uncle, cousin, nephew и niece. Эти слова помогают избегать неопределённых формулировок и делать описание семьи конкретным.
</a:t>
            </a:r>
            <a:endParaRPr lang="en-US" sz="1299" dirty="0"/>
          </a:p>
        </p:txBody>
      </p:sp>
      <p:sp>
        <p:nvSpPr>
          <p:cNvPr id="14" name="Text 5"/>
          <p:cNvSpPr txBox="1"/>
          <p:nvPr/>
        </p:nvSpPr>
        <p:spPr>
          <a:xfrm>
            <a:off x="2046585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Абстрактная лексика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уровне 11 класса важно использовать слова upbringing, support, responsibility, respect, affection, household и generation. Они позволяют говорить не только о людях, но и о семейных отношениях как системе.
</a:t>
            </a:r>
            <a:endParaRPr lang="en-US" sz="1297" dirty="0"/>
          </a:p>
        </p:txBody>
      </p:sp>
      <p:sp>
        <p:nvSpPr>
          <p:cNvPr id="15" name="Text 6"/>
          <p:cNvSpPr txBox="1"/>
          <p:nvPr/>
        </p:nvSpPr>
        <p:spPr>
          <a:xfrm>
            <a:off x="4804534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лексика особенно полезна в монологе и диалоге: с её помощью можно описать опыт, обязанности и семейные ценности, не повторяя одни и те же простые конструкции.
</a:t>
            </a:r>
            <a:endParaRPr lang="en-US" sz="129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694" y="1406675"/>
            <a:ext cx="3535363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Члены семьи и термины родства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английский язык различает ближайших родственников, расширенную семью и смешанные семейные составы.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точно разграничивает степень родства и разные семейные структуры.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Family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 первая социальная среда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29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поведения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семье ребёнок впервые усваивает правила общения, вежливые формы поведения и представления о допустимом. Здесь закладываются привычки, которые затем влияют на общение в школе и обществе.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033600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учит выражать чувства безопасно и уважительно. Слова care, trust и support помогают описать среду, где человек чувствует защиту, принятие и готовность близких выслушать его.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94129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 и 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повседневные поступки взрослые передают values и manners, а также становятся role model для детей. Ребёнок наблюдает, как решаются конфликты, распределяются обязанности и проявляется взаимное уважение.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33600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ситуации показывают, как семья действует как команда: обсуждает планы, помогает друг другу и поддерживает порядок. Это делает семейные отношения не только личными, но и социально значимыми.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чаще всего связывают с хорошей семьёй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эмоций важны совместные правила, готовность слушать друг друга и распределять обязанности без конфликта.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Доверие, уважение и общение образуют основу семейного благополучия; остальные качества поддерживают эту основу.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и социокультурных материалов по теме Family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строить связный рассказ о семье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монолога по теме Family для устного ответа в 11 классе.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15350"/>
            <a:ext cx="221100" cy="22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37460"/>
            <a:ext cx="221100" cy="176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39660"/>
            <a:ext cx="221100" cy="1768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70775" y="3339660"/>
            <a:ext cx="221100" cy="1768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для описания членов семьи
</a:t>
            </a:r>
            <a:endParaRPr lang="en-US" sz="2716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отношения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caring, kind и supportive помогают описать людей, на которых можно положиться. Они подчёркивают участие, внимательность и готовность помочь без лишних объяснений.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и границы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strict уместно, когда нужно показать требовательность и дисциплину, а honest — когда важна открытость. Такие характеристики помогают описывать не только эмоции, но и стиль воспитания.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в семье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patient и understanding особенно полезны, если речь идёт о конфликтах и умении выслушать друг друга. Они показывают, что хорошие отношения строятся на диалоге, а не на давлении.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людей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сопоставления членов семьи подходят older, younger, similar, different, close и distant. Эти слова позволяют точно описывать возраст, сходство характеров и степень эмоциональной близости.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710" y="1147289"/>
            <a:ext cx="2502930" cy="2062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4435" y="1147289"/>
            <a:ext cx="2502930" cy="206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Воскресный ужин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семьях воскресный ужин становится главным моментом недели. За столом обсуждают новости, планы и школьные дела, а сама встреча создаёт ощущение стабильности и принадлежности к одному кругу.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и 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78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фотоальбомы часто хранят больше, чем изображения. Они соединяют поколения, помогают вспоминать важные события и передавать семейные истории детям, чтобы они чувствовали continuity, а не разрыв между прошлым и настоящим.
</a:t>
            </a:r>
            <a:endParaRPr lang="en-US" sz="1475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визиты
</a:t>
            </a:r>
            <a:pPr algn="l" indent="0" marL="0">
              <a:lnSpc>
                <a:spcPct val="115000"/>
              </a:lnSpc>
              <a:buNone/>
            </a:pPr>
            <a:r>
              <a:rPr lang="en-US" sz="77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Празднование дней рождения, праздничные визиты и семейные встречи делают традицию живой, а не формальной. Такие ритуалы показывают, что близость выражается не только словами, но и регулярным совместным временем.
</a:t>
            </a:r>
            <a:endParaRPr lang="en-US" sz="1446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 и ритуалы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12060" y="1531950"/>
            <a:ext cx="4342780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и выражения для рассказа о семейной жизни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Family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точнее описывать ежедневные дела, отношения и общение внутри семьи.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глаголы делают рассказ о семье конкретным: они показывают действия, эмоции и способы взаимодействия.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9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обязанности и домашние дела
</a:t>
            </a:r>
            <a:endParaRPr lang="en-US" sz="2798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2850" y="1835573"/>
            <a:ext cx="3492890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за что отвечает
</a:t>
            </a:r>
            <a:pPr algn="l" indent="0" marL="0">
              <a:lnSpc>
                <a:spcPct val="100000"/>
              </a:lnSpc>
              <a:buNone/>
            </a:pPr>
            <a:r>
              <a:rPr lang="en-US" sz="56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8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1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семье обязанности обычно распределяются между взрослыми и детьми. К ним относятся cooking, shopping, cleaning и помощь младшим, чтобы домашняя жизнь оставалась организованной и справедливой.
</a:t>
            </a:r>
            <a:endParaRPr lang="en-US" sz="1220" dirty="0"/>
          </a:p>
        </p:txBody>
      </p:sp>
      <p:sp>
        <p:nvSpPr>
          <p:cNvPr id="12" name="Text 3"/>
          <p:cNvSpPr txBox="1"/>
          <p:nvPr/>
        </p:nvSpPr>
        <p:spPr>
          <a:xfrm>
            <a:off x="522850" y="2972223"/>
            <a:ext cx="3492890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9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домашние дела
</a:t>
            </a:r>
            <a:pPr algn="l" indent="0" marL="0">
              <a:lnSpc>
                <a:spcPct val="100000"/>
              </a:lnSpc>
              <a:buNone/>
            </a:pPr>
            <a:r>
              <a:rPr lang="en-US" sz="56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8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старшеклассников тема домашних обязанностей часто связана с поиском баланса между учебой, отдыхом и семейными задачами. Важно уметь объяснить, как распределение дел влияет на повседневный ритм.
</a:t>
            </a:r>
            <a:endParaRPr lang="en-US" sz="1219" dirty="0"/>
          </a:p>
        </p:txBody>
      </p:sp>
      <p:sp>
        <p:nvSpPr>
          <p:cNvPr id="13" name="Text 4"/>
          <p:cNvSpPr txBox="1"/>
          <p:nvPr/>
        </p:nvSpPr>
        <p:spPr>
          <a:xfrm>
            <a:off x="522850" y="4115223"/>
            <a:ext cx="3492890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9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Честное распределение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6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9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обязанности распределяются openly and fairly, family members feel respected and involved. Такой подход помогает избежать конфликтов и делает совместную жизнь более спокойной и предсказуемой.
</a:t>
            </a:r>
            <a:endParaRPr lang="en-US" sz="1229" dirty="0"/>
          </a:p>
        </p:txBody>
      </p:sp>
      <p:sp>
        <p:nvSpPr>
          <p:cNvPr id="14" name="Text 5"/>
          <p:cNvSpPr txBox="1"/>
          <p:nvPr/>
        </p:nvSpPr>
        <p:spPr>
          <a:xfrm>
            <a:off x="4302370" y="1835573"/>
            <a:ext cx="3492890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ответственности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разговора на эту тему особенно полезны слова chores, responsibility, fairness и shared duties. Они помогают показать, что вклад каждого члена семьи важен, даже если он разный по объёму.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302370" y="2972223"/>
            <a:ext cx="3492890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младшим
</a:t>
            </a:r>
            <a:pPr algn="l" indent="0" marL="0">
              <a:lnSpc>
                <a:spcPct val="100000"/>
              </a:lnSpc>
              <a:buNone/>
            </a:pPr>
            <a:r>
              <a:rPr lang="en-US" sz="52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Отдельное внимание обычно уделяется заботе о младших членах семьи: helping with homework, taking care of younger children, organizing the home. Эти действия показывают практическую поддержку, а не только хорошие отношения.
</a:t>
            </a:r>
            <a:endParaRPr lang="en-US" sz="114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типы семей в англоязычной лексике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статистику, а учебную значимость терминов: от наиболее привычных моделей к менее частотным, но не менее важным для нейтрального описания.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типы семей описываются уважительно и без оценочных оттенков; современный английский предпочитает точные, нейтральные формулировки family structure и diverse family forms.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 Family; данные условные, составлены для сравнения лексических моделей.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подростковый возраст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 опора
</a:t>
            </a:r>
            <a:pPr algn="l" indent="0" marL="0">
              <a:lnSpc>
                <a:spcPct val="100000"/>
              </a:lnSpc>
              <a:buNone/>
            </a:pPr>
            <a:r>
              <a:rPr lang="en-US" sz="53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подростковом возрасте семья остается главным источником эмоциональной стабильности. Подросток чаще обращается к близким за советом, поддержкой и ощущением безопасности, особенно в сложных учебных или личных ситуациях.
</a:t>
            </a:r>
            <a:endParaRPr lang="en-US" sz="1148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к самостоятельности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усиливается потребность в свободе и личном пространстве. Поэтому в разговорах о семье часто звучат слова privacy, freedom и trust, которые помогают объяснить потребность в большей автономии.
</a:t>
            </a:r>
            <a:endParaRPr lang="en-US" sz="1070" dirty="0"/>
          </a:p>
        </p:txBody>
      </p:sp>
      <p:sp>
        <p:nvSpPr>
          <p:cNvPr id="12" name="Text 4"/>
          <p:cNvSpPr txBox="1"/>
          <p:nvPr/>
        </p:nvSpPr>
        <p:spPr>
          <a:xfrm>
            <a:off x="3439518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 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curfew, rules и responsibility особенно важна для старшеклассников. Четкие договорённости снижают напряжение, если они понятны обеим сторонам и не воспринимаются как чрезмерный контроль.
</a:t>
            </a:r>
            <a:endParaRPr lang="en-US" sz="1299" dirty="0"/>
          </a:p>
        </p:txBody>
      </p:sp>
      <p:sp>
        <p:nvSpPr>
          <p:cNvPr id="13" name="Text 5"/>
          <p:cNvSpPr txBox="1"/>
          <p:nvPr/>
        </p:nvSpPr>
        <p:spPr>
          <a:xfrm>
            <a:off x="6198029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Уважительный диалог
</a:t>
            </a:r>
            <a:pPr algn="l" indent="0" marL="0">
              <a:lnSpc>
                <a:spcPct val="100000"/>
              </a:lnSpc>
              <a:buNone/>
            </a:pPr>
            <a:r>
              <a:rPr lang="en-US" sz="56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аргументации удобно использовать фразы parents should trust teenagers, teenagers need clear rules и respect in both directions. Такой язык помогает обсуждать семейные разногласия спокойно и убедительно.
</a:t>
            </a:r>
            <a:endParaRPr lang="en-US" sz="122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3717"/>
            <a:ext cx="2662200" cy="1796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5900" y="1093717"/>
            <a:ext cx="2662200" cy="179646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3600" y="1093717"/>
            <a:ext cx="2662200" cy="17964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313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за общим столом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87313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одной семье ужин всегда начинается в одно и то же время: родители возвращаются домой, дети рассказывают о школе, а телефонные разговоры откладываются до конца трапезы. Такой ритуал делает обычный вечер похожим на маленький семейный праздник.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410352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визиты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0352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другой семье главный смысл праздников — собраться вместе с родственниками, даже если они живут далеко. Дом наполняется разговорами, домашней едой и фотографиями из прошлых встреч, а младшие слушают истории старшего поколения.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33391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память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33391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 семьи, где традиция связана не с шумным застольем, а с альбомами, письмами и рассказами о предках. Такие привычки сохраняют связь между поколениями и напоминают, что у каждой семьи есть своя история.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 в разных странах: короткие зарисовки
</a:t>
            </a:r>
            <a:endParaRPr lang="en-US" sz="260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ответ о своей семье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 устного ответа для задания по теме Family: от общего представления к личной оценке и выводам.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7081" y="1406675"/>
            <a:ext cx="3764589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диалога о семье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 разговоре о семье соединяются вопросы, ответы и выражение мнения. Формулы можно использовать в парной работе и на устном экзамене.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готовые модели помогают быстро начать диалог, уточнить мнение собеседника и вежливо согласиться или не согласиться.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устной речи, тема Family.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ценности в литературе и культуре
</a:t>
            </a:r>
            <a:endParaRPr lang="en-US" sz="2604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29" y="183557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о выборе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литературе и кино тема семьи часто раскрывается через выбор между личными желаниями и долгом перед близкими. Такие сюжеты помогают обсудить loyalty, sacrifice и ответственность.
</a:t>
            </a:r>
            <a:endParaRPr lang="en-US" sz="1299" dirty="0"/>
          </a:p>
        </p:txBody>
      </p:sp>
      <p:sp>
        <p:nvSpPr>
          <p:cNvPr id="11" name="Text 3"/>
          <p:cNvSpPr txBox="1"/>
          <p:nvPr/>
        </p:nvSpPr>
        <p:spPr>
          <a:xfrm>
            <a:off x="3452078" y="183557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поколений
</a:t>
            </a:r>
            <a:pPr algn="l" indent="0" marL="0">
              <a:lnSpc>
                <a:spcPct val="100000"/>
              </a:lnSpc>
              <a:buNone/>
            </a:pPr>
            <a:r>
              <a:rPr lang="en-US" sz="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Разногласия между родителями и детьми показывают, как меняются взгляды, привычки и ожидания. Через generational conflict авторы поднимают вопрос взаимопонимания и уважения к разным позициям.
</a:t>
            </a:r>
            <a:endParaRPr lang="en-US" sz="1239" dirty="0"/>
          </a:p>
        </p:txBody>
      </p:sp>
      <p:sp>
        <p:nvSpPr>
          <p:cNvPr id="12" name="Text 4"/>
          <p:cNvSpPr txBox="1"/>
          <p:nvPr/>
        </p:nvSpPr>
        <p:spPr>
          <a:xfrm>
            <a:off x="6218044" y="183557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примирению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историях напряжение не заканчивается разрывом: герои учатся слушать друг друга, признают ошибки и находят reconciliation. Это делает семейную тему особенно жизненной и убедительной.
</a:t>
            </a:r>
            <a:endParaRPr lang="en-US" sz="1299" dirty="0"/>
          </a:p>
        </p:txBody>
      </p:sp>
      <p:sp>
        <p:nvSpPr>
          <p:cNvPr id="13" name="Text 5"/>
          <p:cNvSpPr txBox="1"/>
          <p:nvPr/>
        </p:nvSpPr>
        <p:spPr>
          <a:xfrm>
            <a:off x="2058109" y="3210827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 смыслы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Blood is thicker than water и Home is where the heart is передают ценность близких связей и дома как эмоционального пространства, а не только места проживания.
</a:t>
            </a:r>
            <a:endParaRPr lang="en-US" sz="1299" dirty="0"/>
          </a:p>
        </p:txBody>
      </p:sp>
      <p:sp>
        <p:nvSpPr>
          <p:cNvPr id="14" name="Text 6"/>
          <p:cNvSpPr txBox="1"/>
          <p:nvPr/>
        </p:nvSpPr>
        <p:spPr>
          <a:xfrm>
            <a:off x="4816058" y="3210827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 отражение ценностей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тексты показывают, что семья воспринимается не только как социальная единица, но и как источник идентичности, памяти и устойчивости в меняющемся мире.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для гармонии в семье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обсудить, какие факторы чаще всего называют основой спокойных отношений: они работают только вместе, а не по отдельности.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месте оказываются общение, уважение и доверие; именно они поддерживают сотрудничество и помогают предотвращать конфликты в повседневной жизни.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обсуждения темы Family; значения условные, используются для ранжирования факторов.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2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для написания мини-эссе о семье
</a:t>
            </a:r>
            <a:endParaRPr lang="en-US" sz="2728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 к теме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начала удобно обозначить позицию с помощью firstly и in my opinion. Такие формулы делают текст структурированным и сразу показывают, о чём будет рассуждение.
</a:t>
            </a:r>
            <a:endParaRPr lang="en-US" sz="1299" dirty="0"/>
          </a:p>
        </p:txBody>
      </p:sp>
      <p:sp>
        <p:nvSpPr>
          <p:cNvPr id="12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Аргументы и связки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развивать мысль, полезны moreover, in addition и as a result. Они помогают логично соединять примеры, причины и выводы, не превращая эссе в набор отдельных фраз.
</a:t>
            </a:r>
            <a:endParaRPr lang="en-US" sz="1299" dirty="0"/>
          </a:p>
        </p:txBody>
      </p:sp>
      <p:sp>
        <p:nvSpPr>
          <p:cNvPr id="13" name="Text 4"/>
          <p:cNvSpPr txBox="1"/>
          <p:nvPr/>
        </p:nvSpPr>
        <p:spPr>
          <a:xfrm>
            <a:off x="6206520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мнений
</a:t>
            </a:r>
            <a:pPr algn="l" indent="0" marL="0">
              <a:lnSpc>
                <a:spcPct val="100000"/>
              </a:lnSpc>
              <a:buNone/>
            </a:pPr>
            <a:r>
              <a:rPr lang="en-US" sz="56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however особенно важен, когда нужно показать баланс между независимостью подростка и семейным контролем. Он делает аргументацию более зрелой и убедительной для экзаменационного ответа.
</a:t>
            </a:r>
            <a:endParaRPr lang="en-US" sz="1221" dirty="0"/>
          </a:p>
        </p:txBody>
      </p:sp>
      <p:sp>
        <p:nvSpPr>
          <p:cNvPr id="14" name="Text 5"/>
          <p:cNvSpPr txBox="1"/>
          <p:nvPr/>
        </p:nvSpPr>
        <p:spPr>
          <a:xfrm>
            <a:off x="2046585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Оценочная лексика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essential, beneficial, challenging, close-knit и supportive позволяют точнее выразить отношение к семейным ролям, традициям и поддержке. Такая лексика делает эссе богаче и естественнее.
</a:t>
            </a:r>
            <a:endParaRPr lang="en-US" sz="1299" dirty="0"/>
          </a:p>
        </p:txBody>
      </p:sp>
      <p:sp>
        <p:nvSpPr>
          <p:cNvPr id="15" name="Text 6"/>
          <p:cNvSpPr txBox="1"/>
          <p:nvPr/>
        </p:nvSpPr>
        <p:spPr>
          <a:xfrm>
            <a:off x="4804534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финале удобно использовать in conclusion и коротко подвести итог. Лучше завершать текст не повторением, а обобщением, которое связывает семейные ценности с личным опытом.
</a:t>
            </a:r>
            <a:endParaRPr lang="en-US" sz="129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Family: тема, которая помогает говорить о жизни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семьи объединяет лексику, речь о взаимоотношениях, традициях и культурных различиях. Для старшеклассника это практичный способ говорить связно, убедительно и с уважением к другим моделям семьи.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2026-05-31T17:13:43Z</dcterms:created>
  <dcterms:modified xsi:type="dcterms:W3CDTF">2026-05-31T17:13:43Z</dcterms:modified>
</cp:coreProperties>
</file>