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slideLayout" Target="../slideLayouts/slideLayout1.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eg"/><Relationship Id="rId3" Type="http://schemas.openxmlformats.org/officeDocument/2006/relationships/image" Target="../media/image-4-3.jpeg"/><Relationship Id="rId4" Type="http://schemas.openxmlformats.org/officeDocument/2006/relationships/image" Target="../media/image-4-4.jpe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slideLayout" Target="../slideLayouts/slideLayout1.xml"/><Relationship Id="rId10"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slideLayout" Target="../slideLayouts/slideLayout1.xml"/><Relationship Id="rId10"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jpe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slideLayout" Target="../slideLayouts/slideLayout1.xml"/><Relationship Id="rId10"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jpeg"/><Relationship Id="rId3" Type="http://schemas.openxmlformats.org/officeDocument/2006/relationships/image" Target="../media/image-8-3.jpeg"/><Relationship Id="rId4" Type="http://schemas.openxmlformats.org/officeDocument/2006/relationships/image" Target="../media/image-8-4.jpeg"/><Relationship Id="rId5" Type="http://schemas.openxmlformats.org/officeDocument/2006/relationships/image" Target="../media/image-8-5.png"/><Relationship Id="rId6" Type="http://schemas.openxmlformats.org/officeDocument/2006/relationships/slideLayout" Target="../slideLayouts/slideLayout1.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slideLayout" Target="../slideLayouts/slideLayout1.xml"/><Relationship Id="rId10"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slideLayout" Target="../slideLayouts/slideLayout1.xml"/><Relationship Id="rId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jpeg"/><Relationship Id="rId3" Type="http://schemas.openxmlformats.org/officeDocument/2006/relationships/image" Target="../media/image-12-3.jpeg"/><Relationship Id="rId4" Type="http://schemas.openxmlformats.org/officeDocument/2006/relationships/image" Target="../media/image-12-4.jpeg"/><Relationship Id="rId5" Type="http://schemas.openxmlformats.org/officeDocument/2006/relationships/image" Target="../media/image-12-5.png"/><Relationship Id="rId6" Type="http://schemas.openxmlformats.org/officeDocument/2006/relationships/slideLayout" Target="../slideLayouts/slideLayout1.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jpe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slideLayout" Target="../slideLayouts/slideLayout1.xml"/><Relationship Id="rId10"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slideLayout" Target="../slideLayouts/slideLayout1.xml"/><Relationship Id="rId10"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slideLayout" Target="../slideLayouts/slideLayout1.xml"/><Relationship Id="rId9"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image" Target="../media/image-18-8.png"/><Relationship Id="rId9" Type="http://schemas.openxmlformats.org/officeDocument/2006/relationships/slideLayout" Target="../slideLayouts/slideLayout1.xml"/><Relationship Id="rId10"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image" Target="../media/image-19-8.png"/><Relationship Id="rId9" Type="http://schemas.openxmlformats.org/officeDocument/2006/relationships/slideLayout" Target="../slideLayouts/slideLayout1.xml"/><Relationship Id="rId10"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12500" y="2725406"/>
            <a:ext cx="8486700" cy="2113387"/>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55800" y="288475"/>
            <a:ext cx="5329500" cy="327900"/>
          </a:xfrm>
          <a:prstGeom prst="rect">
            <a:avLst/>
          </a:prstGeom>
          <a:noFill/>
          <a:ln/>
        </p:spPr>
        <p:txBody>
          <a:bodyPr wrap="square" lIns="0" tIns="0" rIns="0" bIns="0" rtlCol="0" anchor="ctr"/>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
</a:t>
            </a:r>
            <a:endParaRPr lang="en-US" sz="1100" dirty="0"/>
          </a:p>
        </p:txBody>
      </p:sp>
      <p:sp>
        <p:nvSpPr>
          <p:cNvPr id="6" name="Text 1"/>
          <p:cNvSpPr txBox="1"/>
          <p:nvPr/>
        </p:nvSpPr>
        <p:spPr>
          <a:xfrm>
            <a:off x="355800" y="1559507"/>
            <a:ext cx="5591700" cy="9237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Праздники веры, которые дарят радость, тепло и добрые семейные традиции.
</a:t>
            </a:r>
            <a:endParaRPr lang="en-US" sz="1400" dirty="0"/>
          </a:p>
        </p:txBody>
      </p:sp>
      <p:sp>
        <p:nvSpPr>
          <p:cNvPr id="7" name="Text 2"/>
          <p:cNvSpPr txBox="1"/>
          <p:nvPr/>
        </p:nvSpPr>
        <p:spPr>
          <a:xfrm>
            <a:off x="355800" y="763925"/>
            <a:ext cx="5591700" cy="673200"/>
          </a:xfrm>
          <a:prstGeom prst="rect">
            <a:avLst/>
          </a:prstGeom>
          <a:noFill/>
          <a:ln/>
        </p:spPr>
        <p:txBody>
          <a:bodyPr wrap="square" lIns="0" tIns="0" rIns="0" bIns="0" rtlCol="0" anchor="ctr"/>
          <a:lstStyle/>
          <a:p>
            <a:pPr algn="l" indent="0" marL="0">
              <a:lnSpc>
                <a:spcPct val="100000"/>
              </a:lnSpc>
              <a:buNone/>
            </a:pPr>
            <a:r>
              <a:rPr lang="en-US" sz="2232" b="1" dirty="0">
                <a:solidFill>
                  <a:srgbClr val="FFFFFF"/>
                </a:solidFill>
                <a:latin typeface="Arial" pitchFamily="34" charset="0"/>
                <a:ea typeface="Arial" pitchFamily="34" charset="-122"/>
                <a:cs typeface="Arial" pitchFamily="34" charset="-120"/>
              </a:rPr>
              <a:t>Христианские праздники: светлые дни, добрые традиции и семейные встречи
</a:t>
            </a:r>
            <a:endParaRPr lang="en-US" sz="2232"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7125" y="720488"/>
            <a:ext cx="3609600" cy="3599025"/>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55800" y="1612750"/>
            <a:ext cx="4414200" cy="673200"/>
          </a:xfrm>
          <a:prstGeom prst="rect">
            <a:avLst/>
          </a:prstGeom>
          <a:noFill/>
          <a:ln/>
        </p:spPr>
        <p:txBody>
          <a:bodyPr wrap="square" lIns="0" tIns="0" rIns="0" bIns="0" rtlCol="0" anchor="ctr"/>
          <a:lstStyle/>
          <a:p>
            <a:pPr algn="l" indent="0" marL="0">
              <a:lnSpc>
                <a:spcPct val="100000"/>
              </a:lnSpc>
              <a:buNone/>
            </a:pPr>
            <a:r>
              <a:rPr lang="en-US" sz="2649" b="1" dirty="0">
                <a:solidFill>
                  <a:srgbClr val="FFFFFF"/>
                </a:solidFill>
                <a:latin typeface="Arial" pitchFamily="34" charset="0"/>
                <a:ea typeface="Arial" pitchFamily="34" charset="-122"/>
                <a:cs typeface="Arial" pitchFamily="34" charset="-120"/>
              </a:rPr>
              <a:t>Зачем нужны христианские праздники
</a:t>
            </a:r>
            <a:endParaRPr lang="en-US" sz="2649" dirty="0"/>
          </a:p>
        </p:txBody>
      </p:sp>
      <p:sp>
        <p:nvSpPr>
          <p:cNvPr id="6" name="Text 1"/>
          <p:cNvSpPr txBox="1"/>
          <p:nvPr/>
        </p:nvSpPr>
        <p:spPr>
          <a:xfrm>
            <a:off x="355800" y="2628900"/>
            <a:ext cx="4414200" cy="9237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Христианские праздники помогают вспоминать важные события, собираться вместе, благодарить за добро и делиться заботой с близкими.
</a:t>
            </a:r>
            <a:endParaRPr lang="en-US" sz="1400" dirty="0"/>
          </a:p>
        </p:txBody>
      </p:sp>
      <p:sp>
        <p:nvSpPr>
          <p:cNvPr id="7" name="Text 2"/>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216700" y="1231112"/>
            <a:ext cx="2704500" cy="2696577"/>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3</a:t>
            </a:r>
            <a:endParaRPr lang="en-US" sz="1000" dirty="0"/>
          </a:p>
        </p:txBody>
      </p:sp>
      <p:sp>
        <p:nvSpPr>
          <p:cNvPr id="10" name="Text 1"/>
          <p:cNvSpPr txBox="1"/>
          <p:nvPr/>
        </p:nvSpPr>
        <p:spPr>
          <a:xfrm>
            <a:off x="355800" y="363700"/>
            <a:ext cx="6355200" cy="534600"/>
          </a:xfrm>
          <a:prstGeom prst="rect">
            <a:avLst/>
          </a:prstGeom>
          <a:noFill/>
          <a:ln/>
        </p:spPr>
        <p:txBody>
          <a:bodyPr wrap="square" lIns="0" tIns="0" rIns="0" bIns="0" rtlCol="0" anchor="ctr"/>
          <a:lstStyle/>
          <a:p>
            <a:pPr algn="l" indent="0" marL="0">
              <a:lnSpc>
                <a:spcPct val="100000"/>
              </a:lnSpc>
              <a:buNone/>
            </a:pPr>
            <a:r>
              <a:rPr lang="en-US" sz="2600" b="1" dirty="0">
                <a:solidFill>
                  <a:srgbClr val="FFFFFF"/>
                </a:solidFill>
                <a:latin typeface="Arial" pitchFamily="34" charset="0"/>
                <a:ea typeface="Arial" pitchFamily="34" charset="-122"/>
                <a:cs typeface="Arial" pitchFamily="34" charset="-120"/>
              </a:rPr>
              <a:t>Рождество Христово
</a:t>
            </a:r>
            <a:endParaRPr lang="en-US" sz="2600" dirty="0"/>
          </a:p>
        </p:txBody>
      </p:sp>
      <p:sp>
        <p:nvSpPr>
          <p:cNvPr id="11" name="Text 2"/>
          <p:cNvSpPr txBox="1"/>
          <p:nvPr/>
        </p:nvSpPr>
        <p:spPr>
          <a:xfrm>
            <a:off x="355800" y="1548725"/>
            <a:ext cx="2624400" cy="13395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Праздник рождения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Рождество Христово посвящено рождению Иисуса Христа. Для верующих это день особой радости, мира и благодарности, когда хочется говорить добрые слова и делать хорошие дела.
</a:t>
            </a:r>
            <a:endParaRPr lang="en-US" sz="1400" dirty="0"/>
          </a:p>
        </p:txBody>
      </p:sp>
      <p:sp>
        <p:nvSpPr>
          <p:cNvPr id="12" name="Text 3"/>
          <p:cNvSpPr txBox="1"/>
          <p:nvPr/>
        </p:nvSpPr>
        <p:spPr>
          <a:xfrm>
            <a:off x="355800" y="2980325"/>
            <a:ext cx="2624400" cy="13395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Когда отмечают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В православной традиции Рождество празднуют 7 января. Во многих других христианских церквях его отмечают 25 декабря, поэтому дата зависит от церковного календаря.
</a:t>
            </a:r>
            <a:endParaRPr lang="en-US" sz="1400" dirty="0"/>
          </a:p>
        </p:txBody>
      </p:sp>
      <p:sp>
        <p:nvSpPr>
          <p:cNvPr id="13" name="Text 4"/>
          <p:cNvSpPr txBox="1"/>
          <p:nvPr/>
        </p:nvSpPr>
        <p:spPr>
          <a:xfrm>
            <a:off x="6093350" y="1548725"/>
            <a:ext cx="2445300" cy="13395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Домашние традиции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К празднику украшают ёлку, ставят вертеп и готовят праздничный стол. В домах звучат колядки, а вся семья старается провести этот вечер вместе.
</a:t>
            </a:r>
            <a:endParaRPr lang="en-US" sz="1400" dirty="0"/>
          </a:p>
        </p:txBody>
      </p:sp>
      <p:sp>
        <p:nvSpPr>
          <p:cNvPr id="14" name="Text 5"/>
          <p:cNvSpPr txBox="1"/>
          <p:nvPr/>
        </p:nvSpPr>
        <p:spPr>
          <a:xfrm>
            <a:off x="6093350" y="2980325"/>
            <a:ext cx="2445300" cy="13395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Светлый смысл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Рождество напоминает о надежде, любви и мире. Это время, когда особенно важно помнить о доброте, помогать другим и радоваться встрече с близкими.
</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470900" y="1315775"/>
            <a:ext cx="3326100" cy="873751"/>
          </a:xfrm>
          <a:prstGeom prst="rect">
            <a:avLst/>
          </a:prstGeom>
        </p:spPr>
      </p:pic>
      <p:pic>
        <p:nvPicPr>
          <p:cNvPr id="4" name="Image 2" descr="preencoded.png">    </p:cNvPr>
          <p:cNvPicPr>
            <a:picLocks noChangeAspect="1"/>
          </p:cNvPicPr>
          <p:nvPr/>
        </p:nvPicPr>
        <p:blipFill>
          <a:blip r:embed="rId3"/>
          <a:stretch>
            <a:fillRect/>
          </a:stretch>
        </p:blipFill>
        <p:spPr>
          <a:xfrm>
            <a:off x="5516300" y="2431422"/>
            <a:ext cx="3310200" cy="872807"/>
          </a:xfrm>
          <a:prstGeom prst="rect">
            <a:avLst/>
          </a:prstGeom>
        </p:spPr>
      </p:pic>
      <p:pic>
        <p:nvPicPr>
          <p:cNvPr id="5" name="Image 3" descr="preencoded.png">    </p:cNvPr>
          <p:cNvPicPr>
            <a:picLocks noChangeAspect="1"/>
          </p:cNvPicPr>
          <p:nvPr/>
        </p:nvPicPr>
        <p:blipFill>
          <a:blip r:embed="rId4"/>
          <a:stretch>
            <a:fillRect/>
          </a:stretch>
        </p:blipFill>
        <p:spPr>
          <a:xfrm>
            <a:off x="5470900" y="3529297"/>
            <a:ext cx="3310200" cy="872807"/>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55800" y="516075"/>
            <a:ext cx="8381100" cy="673200"/>
          </a:xfrm>
          <a:prstGeom prst="rect">
            <a:avLst/>
          </a:prstGeom>
          <a:noFill/>
          <a:ln/>
        </p:spPr>
        <p:txBody>
          <a:bodyPr wrap="square" lIns="0" tIns="0" rIns="0" bIns="0" rtlCol="0" anchor="ctr"/>
          <a:lstStyle/>
          <a:p>
            <a:pPr algn="l" indent="0" marL="0">
              <a:lnSpc>
                <a:spcPct val="100000"/>
              </a:lnSpc>
              <a:buNone/>
            </a:pPr>
            <a:r>
              <a:rPr lang="en-US" sz="3200" b="1" dirty="0">
                <a:solidFill>
                  <a:srgbClr val="FFFFFF"/>
                </a:solidFill>
                <a:latin typeface="Arial" pitchFamily="34" charset="0"/>
                <a:ea typeface="Arial" pitchFamily="34" charset="-122"/>
                <a:cs typeface="Arial" pitchFamily="34" charset="-120"/>
              </a:rPr>
              <a:t>Рождественская звезда и вертеп
</a:t>
            </a:r>
            <a:endParaRPr lang="en-US" sz="3200" dirty="0"/>
          </a:p>
        </p:txBody>
      </p:sp>
      <p:sp>
        <p:nvSpPr>
          <p:cNvPr id="8" name="Text 1"/>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4</a:t>
            </a:r>
            <a:endParaRPr lang="en-US" sz="1000" dirty="0"/>
          </a:p>
        </p:txBody>
      </p:sp>
      <p:sp>
        <p:nvSpPr>
          <p:cNvPr id="9" name="Text 2"/>
          <p:cNvSpPr txBox="1"/>
          <p:nvPr/>
        </p:nvSpPr>
        <p:spPr>
          <a:xfrm>
            <a:off x="355800" y="1299326"/>
            <a:ext cx="5008200" cy="875700"/>
          </a:xfrm>
          <a:prstGeom prst="rect">
            <a:avLst/>
          </a:prstGeom>
          <a:noFill/>
          <a:ln/>
        </p:spPr>
        <p:txBody>
          <a:bodyPr wrap="square" lIns="0" tIns="0" rIns="0" bIns="0" rtlCol="0" anchor="t"/>
          <a:lstStyle/>
          <a:p>
            <a:pPr algn="l" indent="0" marL="0">
              <a:lnSpc>
                <a:spcPct val="100000"/>
              </a:lnSpc>
              <a:buNone/>
            </a:pPr>
            <a:r>
              <a:rPr lang="en-US" sz="1477" b="1" dirty="0">
                <a:solidFill>
                  <a:srgbClr val="FFFFFF"/>
                </a:solidFill>
                <a:latin typeface="Arial" pitchFamily="34" charset="0"/>
                <a:ea typeface="Arial" pitchFamily="34" charset="-122"/>
                <a:cs typeface="Arial" pitchFamily="34" charset="-120"/>
              </a:rPr>
              <a:t>Звезда, которая ведёт к чуду
</a:t>
            </a:r>
            <a:pPr algn="l" indent="0" marL="0">
              <a:lnSpc>
                <a:spcPct val="100000"/>
              </a:lnSpc>
              <a:buNone/>
            </a:pPr>
            <a:r>
              <a:rPr lang="en-US" sz="1477"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84" dirty="0">
                <a:solidFill>
                  <a:srgbClr val="FFFFFF"/>
                </a:solidFill>
                <a:latin typeface="Arial" pitchFamily="34" charset="0"/>
                <a:ea typeface="Arial" pitchFamily="34" charset="-122"/>
                <a:cs typeface="Arial" pitchFamily="34" charset="-120"/>
              </a:rPr>
              <a:t>Вифлеемская звезда — один из самых узнаваемых рождественских образов. Она напоминает о чудесном событии, связанном с рождением Иисуса Христа. Её часто изображают яркой и сияющей, словно она сама приглашает к радостной встрече праздника.
</a:t>
            </a:r>
            <a:endParaRPr lang="en-US" sz="1477" dirty="0"/>
          </a:p>
        </p:txBody>
      </p:sp>
      <p:sp>
        <p:nvSpPr>
          <p:cNvPr id="10" name="Text 3"/>
          <p:cNvSpPr txBox="1"/>
          <p:nvPr/>
        </p:nvSpPr>
        <p:spPr>
          <a:xfrm>
            <a:off x="355800" y="2415201"/>
            <a:ext cx="5008200" cy="875700"/>
          </a:xfrm>
          <a:prstGeom prst="rect">
            <a:avLst/>
          </a:prstGeom>
          <a:noFill/>
          <a:ln/>
        </p:spPr>
        <p:txBody>
          <a:bodyPr wrap="square" lIns="0" tIns="0" rIns="0" bIns="0" rtlCol="0" anchor="t"/>
          <a:lstStyle/>
          <a:p>
            <a:pPr algn="l" indent="0" marL="0">
              <a:lnSpc>
                <a:spcPct val="100000"/>
              </a:lnSpc>
              <a:buNone/>
            </a:pPr>
            <a:r>
              <a:rPr lang="en-US" sz="1477" b="1" dirty="0">
                <a:solidFill>
                  <a:srgbClr val="FFFFFF"/>
                </a:solidFill>
                <a:latin typeface="Arial" pitchFamily="34" charset="0"/>
                <a:ea typeface="Arial" pitchFamily="34" charset="-122"/>
                <a:cs typeface="Arial" pitchFamily="34" charset="-120"/>
              </a:rPr>
              <a:t>Вертеп у домашней ёлки
</a:t>
            </a:r>
            <a:pPr algn="l" indent="0" marL="0">
              <a:lnSpc>
                <a:spcPct val="100000"/>
              </a:lnSpc>
              <a:buNone/>
            </a:pPr>
            <a:r>
              <a:rPr lang="en-US" sz="1477"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84" dirty="0">
                <a:solidFill>
                  <a:srgbClr val="FFFFFF"/>
                </a:solidFill>
                <a:latin typeface="Arial" pitchFamily="34" charset="0"/>
                <a:ea typeface="Arial" pitchFamily="34" charset="-122"/>
                <a:cs typeface="Arial" pitchFamily="34" charset="-120"/>
              </a:rPr>
              <a:t>Вертеп показывает пещеру или ясли, где, по преданию, родился Младенец Христос. Его делают из фигурок, бумаги или дерева, чтобы дети могли лучше представить рождественскую историю. Такой образ делает праздник особенно тёплым и понятным.
</a:t>
            </a:r>
            <a:endParaRPr lang="en-US" sz="1477" dirty="0"/>
          </a:p>
        </p:txBody>
      </p:sp>
      <p:sp>
        <p:nvSpPr>
          <p:cNvPr id="11" name="Text 4"/>
          <p:cNvSpPr txBox="1"/>
          <p:nvPr/>
        </p:nvSpPr>
        <p:spPr>
          <a:xfrm>
            <a:off x="355800" y="3531076"/>
            <a:ext cx="5008200" cy="875700"/>
          </a:xfrm>
          <a:prstGeom prst="rect">
            <a:avLst/>
          </a:prstGeom>
          <a:noFill/>
          <a:ln/>
        </p:spPr>
        <p:txBody>
          <a:bodyPr wrap="square" lIns="0" tIns="0" rIns="0" bIns="0" rtlCol="0" anchor="t"/>
          <a:lstStyle/>
          <a:p>
            <a:pPr algn="l" indent="0" marL="0">
              <a:lnSpc>
                <a:spcPct val="100000"/>
              </a:lnSpc>
              <a:buNone/>
            </a:pPr>
            <a:r>
              <a:rPr lang="en-US" sz="1629" b="1" dirty="0">
                <a:solidFill>
                  <a:srgbClr val="FFFFFF"/>
                </a:solidFill>
                <a:latin typeface="Arial" pitchFamily="34" charset="0"/>
                <a:ea typeface="Arial" pitchFamily="34" charset="-122"/>
                <a:cs typeface="Arial" pitchFamily="34" charset="-120"/>
              </a:rPr>
              <a:t>Колядки и детские сценки
</a:t>
            </a:r>
            <a:pPr algn="l" indent="0" marL="0">
              <a:lnSpc>
                <a:spcPct val="100000"/>
              </a:lnSpc>
              <a:buNone/>
            </a:pPr>
            <a:r>
              <a:rPr lang="en-US" sz="1629"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86" dirty="0">
                <a:solidFill>
                  <a:srgbClr val="FFFFFF"/>
                </a:solidFill>
                <a:latin typeface="Arial" pitchFamily="34" charset="0"/>
                <a:ea typeface="Arial" pitchFamily="34" charset="-122"/>
                <a:cs typeface="Arial" pitchFamily="34" charset="-120"/>
              </a:rPr>
              <a:t>На Рождество поют колядки — весёлые песни с добрыми пожеланиями. Дети часто участвуют в небольших сценках, поздравляют взрослых и получают угощения. Получается праздник, где чудо, музыка и улыбки идут рядом.
</a:t>
            </a:r>
            <a:endParaRPr lang="en-US" sz="1629"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956637" y="1308500"/>
            <a:ext cx="2779075" cy="30114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5</a:t>
            </a:r>
            <a:endParaRPr lang="en-US" sz="1000" dirty="0"/>
          </a:p>
        </p:txBody>
      </p:sp>
      <p:sp>
        <p:nvSpPr>
          <p:cNvPr id="11" name="Text 1"/>
          <p:cNvSpPr txBox="1"/>
          <p:nvPr/>
        </p:nvSpPr>
        <p:spPr>
          <a:xfrm>
            <a:off x="355800" y="363700"/>
            <a:ext cx="5723700" cy="673200"/>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Крещение Господне
</a:t>
            </a:r>
            <a:endParaRPr lang="en-US" sz="2400" dirty="0"/>
          </a:p>
        </p:txBody>
      </p:sp>
      <p:sp>
        <p:nvSpPr>
          <p:cNvPr id="12" name="Text 2"/>
          <p:cNvSpPr txBox="1"/>
          <p:nvPr/>
        </p:nvSpPr>
        <p:spPr>
          <a:xfrm>
            <a:off x="1403657" y="1256092"/>
            <a:ext cx="4419600" cy="7299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Дата праздника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Крещение Господне отмечают 19 января. Этот день напоминает о крещении Иисуса Христа в реке Иордан и связан с важным событием в христианской истории.
</a:t>
            </a:r>
            <a:endParaRPr lang="en-US" sz="1200" dirty="0"/>
          </a:p>
        </p:txBody>
      </p:sp>
      <p:sp>
        <p:nvSpPr>
          <p:cNvPr id="13" name="Text 3"/>
          <p:cNvSpPr txBox="1"/>
          <p:nvPr/>
        </p:nvSpPr>
        <p:spPr>
          <a:xfrm>
            <a:off x="1403657" y="2096906"/>
            <a:ext cx="4419600" cy="7299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Святая вода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Главным символом праздника считается освящённая вода. Её набирают в храме, бережно приносят домой и хранят с уважением, как знак чистоты, веры и особой благодати.
</a:t>
            </a:r>
            <a:endParaRPr lang="en-US" sz="1200" dirty="0"/>
          </a:p>
        </p:txBody>
      </p:sp>
      <p:sp>
        <p:nvSpPr>
          <p:cNvPr id="14" name="Text 4"/>
          <p:cNvSpPr txBox="1"/>
          <p:nvPr/>
        </p:nvSpPr>
        <p:spPr>
          <a:xfrm>
            <a:off x="1394069" y="2972841"/>
            <a:ext cx="4419600" cy="7299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Значение для верующих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Крещение напоминает о новом начале и о духовной чистоте. В этот день люди стараются быть особенно внимательными к своим мыслям, словам и поступкам.
</a:t>
            </a:r>
            <a:endParaRPr lang="en-US" sz="1200" dirty="0"/>
          </a:p>
        </p:txBody>
      </p:sp>
      <p:sp>
        <p:nvSpPr>
          <p:cNvPr id="15" name="Text 5"/>
          <p:cNvSpPr txBox="1"/>
          <p:nvPr/>
        </p:nvSpPr>
        <p:spPr>
          <a:xfrm>
            <a:off x="1403657" y="3848790"/>
            <a:ext cx="4419600" cy="7299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Зимний характер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Праздник приходится на середину зимы, поэтому он часто выглядит очень снежным и холодным. Но для верующих он остаётся светлым, потому что связан с надеждой и верой.
</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160405" y="1056050"/>
            <a:ext cx="2823089" cy="30366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6</a:t>
            </a:r>
            <a:endParaRPr lang="en-US" sz="1000" dirty="0"/>
          </a:p>
        </p:txBody>
      </p:sp>
      <p:sp>
        <p:nvSpPr>
          <p:cNvPr id="11" name="Text 1"/>
          <p:cNvSpPr txBox="1"/>
          <p:nvPr/>
        </p:nvSpPr>
        <p:spPr>
          <a:xfrm>
            <a:off x="355800" y="363700"/>
            <a:ext cx="6355200" cy="534600"/>
          </a:xfrm>
          <a:prstGeom prst="rect">
            <a:avLst/>
          </a:prstGeom>
          <a:noFill/>
          <a:ln/>
        </p:spPr>
        <p:txBody>
          <a:bodyPr wrap="square" lIns="0" tIns="0" rIns="0" bIns="0" rtlCol="0" anchor="ctr"/>
          <a:lstStyle/>
          <a:p>
            <a:pPr algn="l" indent="0" marL="0">
              <a:lnSpc>
                <a:spcPct val="100000"/>
              </a:lnSpc>
              <a:buNone/>
            </a:pPr>
            <a:r>
              <a:rPr lang="en-US" sz="2349" b="1" dirty="0">
                <a:solidFill>
                  <a:srgbClr val="FFFFFF"/>
                </a:solidFill>
                <a:latin typeface="Arial" pitchFamily="34" charset="0"/>
                <a:ea typeface="Arial" pitchFamily="34" charset="-122"/>
                <a:cs typeface="Arial" pitchFamily="34" charset="-120"/>
              </a:rPr>
              <a:t>Святая вода и зимние традиции Крещения
</a:t>
            </a:r>
            <a:endParaRPr lang="en-US" sz="2349" dirty="0"/>
          </a:p>
        </p:txBody>
      </p:sp>
      <p:sp>
        <p:nvSpPr>
          <p:cNvPr id="12" name="Text 2"/>
          <p:cNvSpPr txBox="1"/>
          <p:nvPr/>
        </p:nvSpPr>
        <p:spPr>
          <a:xfrm>
            <a:off x="355800" y="1548725"/>
            <a:ext cx="2624400" cy="13395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Особая святыня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Освящённая вода для верующих — не просто вода, а знак праздника и напоминание о Божьей помощи. К ней относятся бережно и с уважением, как к святыне.
</a:t>
            </a:r>
            <a:endParaRPr lang="en-US" sz="1400" dirty="0"/>
          </a:p>
        </p:txBody>
      </p:sp>
      <p:sp>
        <p:nvSpPr>
          <p:cNvPr id="13" name="Text 3"/>
          <p:cNvSpPr txBox="1"/>
          <p:nvPr/>
        </p:nvSpPr>
        <p:spPr>
          <a:xfrm>
            <a:off x="355800" y="2980325"/>
            <a:ext cx="2624400" cy="13395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Осторожность прежде всего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В некоторых местах взрослые окунаются в прорубь, но это делают только по правилам безопасности. Для детей важнее помнить, что здоровье и осторожность всегда на первом месте.
</a:t>
            </a:r>
            <a:endParaRPr lang="en-US" sz="1400" dirty="0"/>
          </a:p>
        </p:txBody>
      </p:sp>
      <p:sp>
        <p:nvSpPr>
          <p:cNvPr id="14" name="Text 4"/>
          <p:cNvSpPr txBox="1"/>
          <p:nvPr/>
        </p:nvSpPr>
        <p:spPr>
          <a:xfrm>
            <a:off x="6230993" y="1548725"/>
            <a:ext cx="2445300" cy="13395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Доброта и спокойствие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Крещение — это не только зимний обряд, но и время тихих добрых мыслей. В этот день стараются молиться, помогать дома и быть внимательнее к близким.
</a:t>
            </a:r>
            <a:endParaRPr lang="en-US" sz="1400" dirty="0"/>
          </a:p>
        </p:txBody>
      </p:sp>
      <p:sp>
        <p:nvSpPr>
          <p:cNvPr id="15" name="Text 5"/>
          <p:cNvSpPr txBox="1"/>
          <p:nvPr/>
        </p:nvSpPr>
        <p:spPr>
          <a:xfrm>
            <a:off x="6230993" y="2980325"/>
            <a:ext cx="2445300" cy="13395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Мороз и свет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Праздник часто проходит в сильный мороз, поэтому его легко узнать по снежному воздуху и ледяным узорам. Но в памяти он остаётся очень светлым и радостным.
</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06600" y="3171464"/>
            <a:ext cx="8381700" cy="1514272"/>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7</a:t>
            </a:r>
            <a:endParaRPr lang="en-US" sz="1000" dirty="0"/>
          </a:p>
        </p:txBody>
      </p:sp>
      <p:sp>
        <p:nvSpPr>
          <p:cNvPr id="11" name="Text 1"/>
          <p:cNvSpPr txBox="1"/>
          <p:nvPr/>
        </p:nvSpPr>
        <p:spPr>
          <a:xfrm>
            <a:off x="355800" y="363700"/>
            <a:ext cx="6669000" cy="673200"/>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Пасха — главный праздник христиан
</a:t>
            </a:r>
            <a:endParaRPr lang="en-US" sz="2400" dirty="0"/>
          </a:p>
        </p:txBody>
      </p:sp>
      <p:sp>
        <p:nvSpPr>
          <p:cNvPr id="12" name="Text 2"/>
          <p:cNvSpPr txBox="1"/>
          <p:nvPr/>
        </p:nvSpPr>
        <p:spPr>
          <a:xfrm>
            <a:off x="354927" y="1984214"/>
            <a:ext cx="1989252" cy="9924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Радостная весть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Пасха посвящена воскресению Иисуса Христа. Для христиан это самый радостный праздник, потому что он напоминает: жизнь и добро сильнее смерти и уныния.
</a:t>
            </a:r>
            <a:endParaRPr lang="en-US" sz="1100" dirty="0"/>
          </a:p>
        </p:txBody>
      </p:sp>
      <p:sp>
        <p:nvSpPr>
          <p:cNvPr id="13" name="Text 3"/>
          <p:cNvSpPr txBox="1"/>
          <p:nvPr/>
        </p:nvSpPr>
        <p:spPr>
          <a:xfrm>
            <a:off x="2502996" y="1983867"/>
            <a:ext cx="1989252" cy="9924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Праздничные угощения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К Пасхе готовят крашеные яйца, куличи и творожную пасху. Эти угощения украшают праздничный стол и создают ощущение большого семейного торжества.
</a:t>
            </a:r>
            <a:endParaRPr lang="en-US" sz="1100" dirty="0"/>
          </a:p>
        </p:txBody>
      </p:sp>
      <p:sp>
        <p:nvSpPr>
          <p:cNvPr id="14" name="Text 4"/>
          <p:cNvSpPr txBox="1"/>
          <p:nvPr/>
        </p:nvSpPr>
        <p:spPr>
          <a:xfrm>
            <a:off x="4651040" y="1983867"/>
            <a:ext cx="1989252" cy="9924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Приветствие праздника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В Пасху люди говорят друг другу: «Христос воскрес!» — и отвечают: «Воистину воскрес!». Эти слова помогают сразу почувствовать особую радость дня.
</a:t>
            </a:r>
            <a:endParaRPr lang="en-US" sz="1100" dirty="0"/>
          </a:p>
        </p:txBody>
      </p:sp>
      <p:sp>
        <p:nvSpPr>
          <p:cNvPr id="15" name="Text 5"/>
          <p:cNvSpPr txBox="1"/>
          <p:nvPr/>
        </p:nvSpPr>
        <p:spPr>
          <a:xfrm>
            <a:off x="6799097" y="1983867"/>
            <a:ext cx="1989252" cy="9924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Тепло семьи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Пасха часто проходит в кругу родных. В этот день стараются делиться добрыми словами, угощением и хорошим настроением, чтобы праздник стал по-настоящему светлым.
</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084825" y="1348500"/>
            <a:ext cx="5742000" cy="925225"/>
          </a:xfrm>
          <a:prstGeom prst="rect">
            <a:avLst/>
          </a:prstGeom>
        </p:spPr>
      </p:pic>
      <p:pic>
        <p:nvPicPr>
          <p:cNvPr id="4" name="Image 2" descr="preencoded.png">    </p:cNvPr>
          <p:cNvPicPr>
            <a:picLocks noChangeAspect="1"/>
          </p:cNvPicPr>
          <p:nvPr/>
        </p:nvPicPr>
        <p:blipFill>
          <a:blip r:embed="rId3"/>
          <a:stretch>
            <a:fillRect/>
          </a:stretch>
        </p:blipFill>
        <p:spPr>
          <a:xfrm>
            <a:off x="3084825" y="2450761"/>
            <a:ext cx="5742000" cy="925225"/>
          </a:xfrm>
          <a:prstGeom prst="rect">
            <a:avLst/>
          </a:prstGeom>
        </p:spPr>
      </p:pic>
      <p:pic>
        <p:nvPicPr>
          <p:cNvPr id="5" name="Image 3" descr="preencoded.png">    </p:cNvPr>
          <p:cNvPicPr>
            <a:picLocks noChangeAspect="1"/>
          </p:cNvPicPr>
          <p:nvPr/>
        </p:nvPicPr>
        <p:blipFill>
          <a:blip r:embed="rId4"/>
          <a:stretch>
            <a:fillRect/>
          </a:stretch>
        </p:blipFill>
        <p:spPr>
          <a:xfrm>
            <a:off x="3084825" y="3553011"/>
            <a:ext cx="5742000" cy="925225"/>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55800" y="516075"/>
            <a:ext cx="8381100" cy="601800"/>
          </a:xfrm>
          <a:prstGeom prst="rect">
            <a:avLst/>
          </a:prstGeom>
          <a:noFill/>
          <a:ln/>
        </p:spPr>
        <p:txBody>
          <a:bodyPr wrap="square" lIns="0" tIns="0" rIns="0" bIns="0" rtlCol="0" anchor="t"/>
          <a:lstStyle/>
          <a:p>
            <a:pPr algn="l" indent="0" marL="0">
              <a:lnSpc>
                <a:spcPct val="100000"/>
              </a:lnSpc>
              <a:buNone/>
            </a:pPr>
            <a:r>
              <a:rPr lang="en-US" sz="3200" b="1" dirty="0">
                <a:solidFill>
                  <a:srgbClr val="FFFFFF"/>
                </a:solidFill>
                <a:latin typeface="Arial" pitchFamily="34" charset="0"/>
                <a:ea typeface="Arial" pitchFamily="34" charset="-122"/>
                <a:cs typeface="Arial" pitchFamily="34" charset="-120"/>
              </a:rPr>
              <a:t>Пасхальные символы
</a:t>
            </a:r>
            <a:endParaRPr lang="en-US" sz="3200" dirty="0"/>
          </a:p>
        </p:txBody>
      </p:sp>
      <p:sp>
        <p:nvSpPr>
          <p:cNvPr id="8" name="Text 1"/>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8</a:t>
            </a:r>
            <a:endParaRPr lang="en-US" sz="1000" dirty="0"/>
          </a:p>
        </p:txBody>
      </p:sp>
      <p:sp>
        <p:nvSpPr>
          <p:cNvPr id="9" name="Text 2"/>
          <p:cNvSpPr txBox="1"/>
          <p:nvPr/>
        </p:nvSpPr>
        <p:spPr>
          <a:xfrm>
            <a:off x="355800" y="1347974"/>
            <a:ext cx="2153400" cy="926275"/>
          </a:xfrm>
          <a:prstGeom prst="rect">
            <a:avLst/>
          </a:prstGeom>
          <a:noFill/>
          <a:ln/>
        </p:spPr>
        <p:txBody>
          <a:bodyPr wrap="square" lIns="0" tIns="0" rIns="0" bIns="0" rtlCol="0" anchor="t"/>
          <a:lstStyle/>
          <a:p>
            <a:pPr algn="l" indent="0" marL="0">
              <a:lnSpc>
                <a:spcPct val="100000"/>
              </a:lnSpc>
              <a:buNone/>
            </a:pPr>
            <a:r>
              <a:rPr lang="en-US" sz="1257" b="1" dirty="0">
                <a:solidFill>
                  <a:srgbClr val="FFFFFF"/>
                </a:solidFill>
                <a:latin typeface="Arial" pitchFamily="34" charset="0"/>
                <a:ea typeface="Arial" pitchFamily="34" charset="-122"/>
                <a:cs typeface="Arial" pitchFamily="34" charset="-120"/>
              </a:rPr>
              <a:t>Яйцо как знак новой жизни
</a:t>
            </a:r>
            <a:pPr algn="l" indent="0" marL="0">
              <a:lnSpc>
                <a:spcPct val="100000"/>
              </a:lnSpc>
              <a:buNone/>
            </a:pPr>
            <a:r>
              <a:rPr lang="en-US" sz="677"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70" dirty="0">
                <a:solidFill>
                  <a:srgbClr val="FFFFFF"/>
                </a:solidFill>
                <a:latin typeface="Arial" pitchFamily="34" charset="0"/>
                <a:ea typeface="Arial" pitchFamily="34" charset="-122"/>
                <a:cs typeface="Arial" pitchFamily="34" charset="-120"/>
              </a:rPr>
              <a:t>Пасхальное яйцо напоминает о новой жизни и радостном обновлении. Его красят в разные цвета, чаще всего в яркие и праздничные. Для детей это ещё и весёлый подарок, который приятно дарить и получать.
</a:t>
            </a:r>
            <a:endParaRPr lang="en-US" sz="1257" dirty="0"/>
          </a:p>
        </p:txBody>
      </p:sp>
      <p:sp>
        <p:nvSpPr>
          <p:cNvPr id="10" name="Text 3"/>
          <p:cNvSpPr txBox="1"/>
          <p:nvPr/>
        </p:nvSpPr>
        <p:spPr>
          <a:xfrm>
            <a:off x="355800" y="2450235"/>
            <a:ext cx="2153400" cy="926275"/>
          </a:xfrm>
          <a:prstGeom prst="rect">
            <a:avLst/>
          </a:prstGeom>
          <a:noFill/>
          <a:ln/>
        </p:spPr>
        <p:txBody>
          <a:bodyPr wrap="square" lIns="0" tIns="0" rIns="0" bIns="0" rtlCol="0" anchor="t"/>
          <a:lstStyle/>
          <a:p>
            <a:pPr algn="l" indent="0" marL="0">
              <a:lnSpc>
                <a:spcPct val="100000"/>
              </a:lnSpc>
              <a:buNone/>
            </a:pPr>
            <a:r>
              <a:rPr lang="en-US" sz="1173" b="1" dirty="0">
                <a:solidFill>
                  <a:srgbClr val="FFFFFF"/>
                </a:solidFill>
                <a:latin typeface="Arial" pitchFamily="34" charset="0"/>
                <a:ea typeface="Arial" pitchFamily="34" charset="-122"/>
                <a:cs typeface="Arial" pitchFamily="34" charset="-120"/>
              </a:rPr>
              <a:t>Кулич на праздничном столе
</a:t>
            </a:r>
            <a:pPr algn="l" indent="0" marL="0">
              <a:lnSpc>
                <a:spcPct val="100000"/>
              </a:lnSpc>
              <a:buNone/>
            </a:pPr>
            <a:r>
              <a:rPr lang="en-US" sz="632"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12" dirty="0">
                <a:solidFill>
                  <a:srgbClr val="FFFFFF"/>
                </a:solidFill>
                <a:latin typeface="Arial" pitchFamily="34" charset="0"/>
                <a:ea typeface="Arial" pitchFamily="34" charset="-122"/>
                <a:cs typeface="Arial" pitchFamily="34" charset="-120"/>
              </a:rPr>
              <a:t>Кулич — высокий сладкий хлеб, который ставят в центр пасхального стола. Он связан с семейным угощением и общим праздником. Когда рядом стоят кулич, яйца и улыбки, стол выглядит по-настоящему торжественно.
</a:t>
            </a:r>
            <a:endParaRPr lang="en-US" sz="1173" dirty="0"/>
          </a:p>
        </p:txBody>
      </p:sp>
      <p:sp>
        <p:nvSpPr>
          <p:cNvPr id="11" name="Text 4"/>
          <p:cNvSpPr txBox="1"/>
          <p:nvPr/>
        </p:nvSpPr>
        <p:spPr>
          <a:xfrm>
            <a:off x="355800" y="3552485"/>
            <a:ext cx="2153400" cy="926275"/>
          </a:xfrm>
          <a:prstGeom prst="rect">
            <a:avLst/>
          </a:prstGeom>
          <a:noFill/>
          <a:ln/>
        </p:spPr>
        <p:txBody>
          <a:bodyPr wrap="square" lIns="0" tIns="0" rIns="0" bIns="0" rtlCol="0" anchor="t"/>
          <a:lstStyle/>
          <a:p>
            <a:pPr algn="l" indent="0" marL="0">
              <a:lnSpc>
                <a:spcPct val="100000"/>
              </a:lnSpc>
              <a:buNone/>
            </a:pPr>
            <a:r>
              <a:rPr lang="en-US" sz="1281" b="1" dirty="0">
                <a:solidFill>
                  <a:srgbClr val="FFFFFF"/>
                </a:solidFill>
                <a:latin typeface="Arial" pitchFamily="34" charset="0"/>
                <a:ea typeface="Arial" pitchFamily="34" charset="-122"/>
                <a:cs typeface="Arial" pitchFamily="34" charset="-120"/>
              </a:rPr>
              <a:t>Колокола и красный цвет
</a:t>
            </a:r>
            <a:pPr algn="l" indent="0" marL="0">
              <a:lnSpc>
                <a:spcPct val="100000"/>
              </a:lnSpc>
              <a:buNone/>
            </a:pPr>
            <a:r>
              <a:rPr lang="en-US" sz="69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87" dirty="0">
                <a:solidFill>
                  <a:srgbClr val="FFFFFF"/>
                </a:solidFill>
                <a:latin typeface="Arial" pitchFamily="34" charset="0"/>
                <a:ea typeface="Arial" pitchFamily="34" charset="-122"/>
                <a:cs typeface="Arial" pitchFamily="34" charset="-120"/>
              </a:rPr>
              <a:t>На Пасху в храмах звучат колокола и торжественные песнопения, а красный цвет часто напоминает о празднике. Он делает оформление особенно ярким и праздничным. Такой день запоминается как громкий, светлый и радостный.
</a:t>
            </a:r>
            <a:endParaRPr lang="en-US" sz="128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8975" y="1736099"/>
            <a:ext cx="2586300" cy="1396500"/>
          </a:xfrm>
          <a:prstGeom prst="rect">
            <a:avLst/>
          </a:prstGeom>
          <a:noFill/>
          <a:ln/>
        </p:spPr>
        <p:txBody>
          <a:bodyPr wrap="square" lIns="0" tIns="0" rIns="0" bIns="0" rtlCol="0" anchor="t"/>
          <a:lstStyle/>
          <a:p>
            <a:pPr algn="l" indent="0" marL="0">
              <a:lnSpc>
                <a:spcPct val="100000"/>
              </a:lnSpc>
              <a:buNone/>
            </a:pPr>
            <a:r>
              <a:rPr lang="en-US" sz="1800" b="1" dirty="0">
                <a:solidFill>
                  <a:srgbClr val="FFFFFF"/>
                </a:solidFill>
                <a:latin typeface="Arial" pitchFamily="34" charset="0"/>
                <a:ea typeface="Arial" pitchFamily="34" charset="-122"/>
                <a:cs typeface="Arial" pitchFamily="34" charset="-120"/>
              </a:rPr>
              <a:t>За неделю до Пасхи
</a:t>
            </a:r>
            <a:pPr algn="l" indent="0" marL="0">
              <a:lnSpc>
                <a:spcPct val="100000"/>
              </a:lnSpc>
              <a:buNone/>
            </a:pPr>
            <a:r>
              <a:rPr lang="en-US" sz="18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Вербное воскресенье отмечают за неделю до Пасхи. Этот день открывает последние дни перед главным христианским праздником и настраивает людей на ожидание радостного события.
</a:t>
            </a:r>
            <a:endParaRPr lang="en-US" sz="1800" dirty="0"/>
          </a:p>
        </p:txBody>
      </p:sp>
      <p:sp>
        <p:nvSpPr>
          <p:cNvPr id="7" name="Text 1"/>
          <p:cNvSpPr txBox="1"/>
          <p:nvPr/>
        </p:nvSpPr>
        <p:spPr>
          <a:xfrm>
            <a:off x="4572025" y="1736099"/>
            <a:ext cx="2586300" cy="1396500"/>
          </a:xfrm>
          <a:prstGeom prst="rect">
            <a:avLst/>
          </a:prstGeom>
          <a:noFill/>
          <a:ln/>
        </p:spPr>
        <p:txBody>
          <a:bodyPr wrap="square" lIns="0" tIns="0" rIns="0" bIns="0" rtlCol="0" anchor="t"/>
          <a:lstStyle/>
          <a:p>
            <a:pPr algn="l" indent="0" marL="0">
              <a:lnSpc>
                <a:spcPct val="100000"/>
              </a:lnSpc>
              <a:buNone/>
            </a:pPr>
            <a:r>
              <a:rPr lang="en-US" sz="1753" b="1" dirty="0">
                <a:solidFill>
                  <a:srgbClr val="FFFFFF"/>
                </a:solidFill>
                <a:latin typeface="Arial" pitchFamily="34" charset="0"/>
                <a:ea typeface="Arial" pitchFamily="34" charset="-122"/>
                <a:cs typeface="Arial" pitchFamily="34" charset="-120"/>
              </a:rPr>
              <a:t>Вход в Иерусалим
</a:t>
            </a:r>
            <a:pPr algn="l" indent="0" marL="0">
              <a:lnSpc>
                <a:spcPct val="100000"/>
              </a:lnSpc>
              <a:buNone/>
            </a:pPr>
            <a:r>
              <a:rPr lang="en-US" sz="1753"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68" dirty="0">
                <a:solidFill>
                  <a:srgbClr val="FFFFFF"/>
                </a:solidFill>
                <a:latin typeface="Arial" pitchFamily="34" charset="0"/>
                <a:ea typeface="Arial" pitchFamily="34" charset="-122"/>
                <a:cs typeface="Arial" pitchFamily="34" charset="-120"/>
              </a:rPr>
              <a:t>Праздник связан с входом Иисуса Христа в Иерусалим. В православной традиции вместо пальмовых ветвей используют вербу, которая весной первой распускается и выглядит очень живо.
</a:t>
            </a:r>
            <a:endParaRPr lang="en-US" sz="1753" dirty="0"/>
          </a:p>
        </p:txBody>
      </p:sp>
      <p:sp>
        <p:nvSpPr>
          <p:cNvPr id="8" name="Text 2"/>
          <p:cNvSpPr txBox="1"/>
          <p:nvPr/>
        </p:nvSpPr>
        <p:spPr>
          <a:xfrm>
            <a:off x="355800" y="516075"/>
            <a:ext cx="6400500" cy="673200"/>
          </a:xfrm>
          <a:prstGeom prst="rect">
            <a:avLst/>
          </a:prstGeom>
          <a:noFill/>
          <a:ln/>
        </p:spPr>
        <p:txBody>
          <a:bodyPr wrap="square" lIns="0" tIns="0" rIns="0" bIns="0" rtlCol="0" anchor="ctr"/>
          <a:lstStyle/>
          <a:p>
            <a:pPr algn="l" indent="0" marL="0">
              <a:lnSpc>
                <a:spcPct val="100000"/>
              </a:lnSpc>
              <a:buNone/>
            </a:pPr>
            <a:r>
              <a:rPr lang="en-US" sz="3300" b="1" dirty="0">
                <a:solidFill>
                  <a:srgbClr val="FFFFFF"/>
                </a:solidFill>
                <a:latin typeface="Arial" pitchFamily="34" charset="0"/>
                <a:ea typeface="Arial" pitchFamily="34" charset="-122"/>
                <a:cs typeface="Arial" pitchFamily="34" charset="-120"/>
              </a:rPr>
              <a:t>Вербное воскресенье
</a:t>
            </a:r>
            <a:endParaRPr lang="en-US" sz="3300" dirty="0"/>
          </a:p>
        </p:txBody>
      </p:sp>
      <p:sp>
        <p:nvSpPr>
          <p:cNvPr id="9" name="Text 3"/>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956637" y="1308500"/>
            <a:ext cx="2779075" cy="30114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10</a:t>
            </a:r>
            <a:endParaRPr lang="en-US" sz="1000" dirty="0"/>
          </a:p>
        </p:txBody>
      </p:sp>
      <p:sp>
        <p:nvSpPr>
          <p:cNvPr id="11" name="Text 1"/>
          <p:cNvSpPr txBox="1"/>
          <p:nvPr/>
        </p:nvSpPr>
        <p:spPr>
          <a:xfrm>
            <a:off x="355800" y="363700"/>
            <a:ext cx="5723700" cy="673200"/>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Вознесение Господне
</a:t>
            </a:r>
            <a:endParaRPr lang="en-US" sz="2400" dirty="0"/>
          </a:p>
        </p:txBody>
      </p:sp>
      <p:sp>
        <p:nvSpPr>
          <p:cNvPr id="12" name="Text 2"/>
          <p:cNvSpPr txBox="1"/>
          <p:nvPr/>
        </p:nvSpPr>
        <p:spPr>
          <a:xfrm>
            <a:off x="1403657" y="1256092"/>
            <a:ext cx="4419600" cy="7299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Когда празднуют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Вознесение Господне отмечают через 40 дней после Пасхи. Эта дата помогает связать праздник с событиями после воскресения Иисуса Христа и напоминает о пути учеников.
</a:t>
            </a:r>
            <a:endParaRPr lang="en-US" sz="1200" dirty="0"/>
          </a:p>
        </p:txBody>
      </p:sp>
      <p:sp>
        <p:nvSpPr>
          <p:cNvPr id="13" name="Text 3"/>
          <p:cNvSpPr txBox="1"/>
          <p:nvPr/>
        </p:nvSpPr>
        <p:spPr>
          <a:xfrm>
            <a:off x="1403657" y="2096906"/>
            <a:ext cx="4419600" cy="7299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Что вспоминают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Праздник связан с тем, что Иисус Христос вознёсся на небо. Для христиан это важный день памяти, в котором есть спокойствие, вера и надежда.
</a:t>
            </a:r>
            <a:endParaRPr lang="en-US" sz="1200" dirty="0"/>
          </a:p>
        </p:txBody>
      </p:sp>
      <p:sp>
        <p:nvSpPr>
          <p:cNvPr id="14" name="Text 4"/>
          <p:cNvSpPr txBox="1"/>
          <p:nvPr/>
        </p:nvSpPr>
        <p:spPr>
          <a:xfrm>
            <a:off x="1394069" y="2972841"/>
            <a:ext cx="4419600" cy="7299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Смысл надежды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Вознесение напоминает, что жизнь не заканчивается только земными делами. Ученики Христа продолжили жить с верой, а значит, добрые поступки остаются особенно важными.
</a:t>
            </a:r>
            <a:endParaRPr lang="en-US" sz="1200" dirty="0"/>
          </a:p>
        </p:txBody>
      </p:sp>
      <p:sp>
        <p:nvSpPr>
          <p:cNvPr id="15" name="Text 5"/>
          <p:cNvSpPr txBox="1"/>
          <p:nvPr/>
        </p:nvSpPr>
        <p:spPr>
          <a:xfrm>
            <a:off x="1403657" y="3848790"/>
            <a:ext cx="4419600" cy="7299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Для сердца и души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Этот праздник помогает задуматься о том, что нужно быть терпеливым, добрым и смелым. Он звучит тихо, но очень тепло, как хорошее напоминание о верности и надежде.
</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216700" y="1231112"/>
            <a:ext cx="2704500" cy="2696577"/>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11</a:t>
            </a:r>
            <a:endParaRPr lang="en-US" sz="1000" dirty="0"/>
          </a:p>
        </p:txBody>
      </p:sp>
      <p:sp>
        <p:nvSpPr>
          <p:cNvPr id="10" name="Text 1"/>
          <p:cNvSpPr txBox="1"/>
          <p:nvPr/>
        </p:nvSpPr>
        <p:spPr>
          <a:xfrm>
            <a:off x="355800" y="363700"/>
            <a:ext cx="6355200" cy="534600"/>
          </a:xfrm>
          <a:prstGeom prst="rect">
            <a:avLst/>
          </a:prstGeom>
          <a:noFill/>
          <a:ln/>
        </p:spPr>
        <p:txBody>
          <a:bodyPr wrap="square" lIns="0" tIns="0" rIns="0" bIns="0" rtlCol="0" anchor="ctr"/>
          <a:lstStyle/>
          <a:p>
            <a:pPr algn="l" indent="0" marL="0">
              <a:lnSpc>
                <a:spcPct val="100000"/>
              </a:lnSpc>
              <a:buNone/>
            </a:pPr>
            <a:r>
              <a:rPr lang="en-US" sz="2600" b="1" dirty="0">
                <a:solidFill>
                  <a:srgbClr val="FFFFFF"/>
                </a:solidFill>
                <a:latin typeface="Arial" pitchFamily="34" charset="0"/>
                <a:ea typeface="Arial" pitchFamily="34" charset="-122"/>
                <a:cs typeface="Arial" pitchFamily="34" charset="-120"/>
              </a:rPr>
              <a:t>Троица
</a:t>
            </a:r>
            <a:endParaRPr lang="en-US" sz="2600" dirty="0"/>
          </a:p>
        </p:txBody>
      </p:sp>
      <p:sp>
        <p:nvSpPr>
          <p:cNvPr id="11" name="Text 2"/>
          <p:cNvSpPr txBox="1"/>
          <p:nvPr/>
        </p:nvSpPr>
        <p:spPr>
          <a:xfrm>
            <a:off x="355800" y="1548725"/>
            <a:ext cx="2624400" cy="13395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Праздник Пятидесятницы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Троица празднуется через 50 дней после Пасхи и ещё называется Пятидесятницей. В этот день христиане вспоминают сошествие Святого Духа и радостно благодарят Бога за жизнь и веру.
</a:t>
            </a:r>
            <a:endParaRPr lang="en-US" sz="1400" dirty="0"/>
          </a:p>
        </p:txBody>
      </p:sp>
      <p:sp>
        <p:nvSpPr>
          <p:cNvPr id="12" name="Text 3"/>
          <p:cNvSpPr txBox="1"/>
          <p:nvPr/>
        </p:nvSpPr>
        <p:spPr>
          <a:xfrm>
            <a:off x="355800" y="2980325"/>
            <a:ext cx="2624400" cy="13395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Зелёное убранство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К Троице храмы и дома украшают свежей зеленью, берёзовыми ветками и цветами. Такое убранство напоминает о весне, обновлении природы и светлой праздничной радости.
</a:t>
            </a:r>
            <a:endParaRPr lang="en-US" sz="1400" dirty="0"/>
          </a:p>
        </p:txBody>
      </p:sp>
      <p:sp>
        <p:nvSpPr>
          <p:cNvPr id="13" name="Text 4"/>
          <p:cNvSpPr txBox="1"/>
          <p:nvPr/>
        </p:nvSpPr>
        <p:spPr>
          <a:xfrm>
            <a:off x="6093350" y="1548725"/>
            <a:ext cx="2445300" cy="13395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Берёза и трава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Особенно часто в этот день используют берёзовые ветви, потому что они выглядят очень по-весеннему. В некоторых храмах пол устилают травой, и помещение словно становится зелёным садом.
</a:t>
            </a:r>
            <a:endParaRPr lang="en-US" sz="1400" dirty="0"/>
          </a:p>
        </p:txBody>
      </p:sp>
      <p:sp>
        <p:nvSpPr>
          <p:cNvPr id="14" name="Text 5"/>
          <p:cNvSpPr txBox="1"/>
          <p:nvPr/>
        </p:nvSpPr>
        <p:spPr>
          <a:xfrm>
            <a:off x="6093350" y="2980325"/>
            <a:ext cx="2445300" cy="13395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Радость обновления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Зелёный цвет на Троицу символизирует новую жизнь, надежду и мир. Праздник помогает людям почувствовать, что вера может приносить в сердце спокойствие, тепло и добрые мысли.
</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470900" y="1315775"/>
            <a:ext cx="3326100" cy="873751"/>
          </a:xfrm>
          <a:prstGeom prst="rect">
            <a:avLst/>
          </a:prstGeom>
        </p:spPr>
      </p:pic>
      <p:pic>
        <p:nvPicPr>
          <p:cNvPr id="4" name="Image 2" descr="preencoded.png">    </p:cNvPr>
          <p:cNvPicPr>
            <a:picLocks noChangeAspect="1"/>
          </p:cNvPicPr>
          <p:nvPr/>
        </p:nvPicPr>
        <p:blipFill>
          <a:blip r:embed="rId3"/>
          <a:stretch>
            <a:fillRect/>
          </a:stretch>
        </p:blipFill>
        <p:spPr>
          <a:xfrm>
            <a:off x="5516300" y="2431422"/>
            <a:ext cx="3310200" cy="872807"/>
          </a:xfrm>
          <a:prstGeom prst="rect">
            <a:avLst/>
          </a:prstGeom>
        </p:spPr>
      </p:pic>
      <p:pic>
        <p:nvPicPr>
          <p:cNvPr id="5" name="Image 3" descr="preencoded.png">    </p:cNvPr>
          <p:cNvPicPr>
            <a:picLocks noChangeAspect="1"/>
          </p:cNvPicPr>
          <p:nvPr/>
        </p:nvPicPr>
        <p:blipFill>
          <a:blip r:embed="rId4"/>
          <a:stretch>
            <a:fillRect/>
          </a:stretch>
        </p:blipFill>
        <p:spPr>
          <a:xfrm>
            <a:off x="5470900" y="3529297"/>
            <a:ext cx="3310200" cy="872807"/>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55800" y="516075"/>
            <a:ext cx="8381100" cy="673200"/>
          </a:xfrm>
          <a:prstGeom prst="rect">
            <a:avLst/>
          </a:prstGeom>
          <a:noFill/>
          <a:ln/>
        </p:spPr>
        <p:txBody>
          <a:bodyPr wrap="square" lIns="0" tIns="0" rIns="0" bIns="0" rtlCol="0" anchor="ctr"/>
          <a:lstStyle/>
          <a:p>
            <a:pPr algn="l" indent="0" marL="0">
              <a:lnSpc>
                <a:spcPct val="100000"/>
              </a:lnSpc>
              <a:buNone/>
            </a:pPr>
            <a:r>
              <a:rPr lang="en-US" sz="3088" b="1" dirty="0">
                <a:solidFill>
                  <a:srgbClr val="FFFFFF"/>
                </a:solidFill>
                <a:latin typeface="Arial" pitchFamily="34" charset="0"/>
                <a:ea typeface="Arial" pitchFamily="34" charset="-122"/>
                <a:cs typeface="Arial" pitchFamily="34" charset="-120"/>
              </a:rPr>
              <a:t>Почему на Троицу вокруг так много зелени
</a:t>
            </a:r>
            <a:endParaRPr lang="en-US" sz="3088" dirty="0"/>
          </a:p>
        </p:txBody>
      </p:sp>
      <p:sp>
        <p:nvSpPr>
          <p:cNvPr id="8" name="Text 1"/>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12</a:t>
            </a:r>
            <a:endParaRPr lang="en-US" sz="1000" dirty="0"/>
          </a:p>
        </p:txBody>
      </p:sp>
      <p:sp>
        <p:nvSpPr>
          <p:cNvPr id="9" name="Text 2"/>
          <p:cNvSpPr txBox="1"/>
          <p:nvPr/>
        </p:nvSpPr>
        <p:spPr>
          <a:xfrm>
            <a:off x="355800" y="1299326"/>
            <a:ext cx="5008200" cy="875700"/>
          </a:xfrm>
          <a:prstGeom prst="rect">
            <a:avLst/>
          </a:prstGeom>
          <a:noFill/>
          <a:ln/>
        </p:spPr>
        <p:txBody>
          <a:bodyPr wrap="square" lIns="0" tIns="0" rIns="0" bIns="0" rtlCol="0" anchor="t"/>
          <a:lstStyle/>
          <a:p>
            <a:pPr algn="l" indent="0" marL="0">
              <a:lnSpc>
                <a:spcPct val="100000"/>
              </a:lnSpc>
              <a:buNone/>
            </a:pPr>
            <a:r>
              <a:rPr lang="en-US" sz="1723" b="1" dirty="0">
                <a:solidFill>
                  <a:srgbClr val="FFFFFF"/>
                </a:solidFill>
                <a:latin typeface="Arial" pitchFamily="34" charset="0"/>
                <a:ea typeface="Arial" pitchFamily="34" charset="-122"/>
                <a:cs typeface="Arial" pitchFamily="34" charset="-120"/>
              </a:rPr>
              <a:t>Храм, как весенний сад
</a:t>
            </a:r>
            <a:pPr algn="l" indent="0" marL="0">
              <a:lnSpc>
                <a:spcPct val="100000"/>
              </a:lnSpc>
              <a:buNone/>
            </a:pPr>
            <a:r>
              <a:rPr lang="en-US" sz="1723"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48" dirty="0">
                <a:solidFill>
                  <a:srgbClr val="FFFFFF"/>
                </a:solidFill>
                <a:latin typeface="Arial" pitchFamily="34" charset="0"/>
                <a:ea typeface="Arial" pitchFamily="34" charset="-122"/>
                <a:cs typeface="Arial" pitchFamily="34" charset="-120"/>
              </a:rPr>
              <a:t>В день Троицы храм часто украшен так, будто в него заглянула сама весна. Пол устилают травой, рядом ставят веточки берёзы и живые цветы. От этого праздник выглядит особенно свежим и светлым.
</a:t>
            </a:r>
            <a:endParaRPr lang="en-US" sz="1723" dirty="0"/>
          </a:p>
        </p:txBody>
      </p:sp>
      <p:sp>
        <p:nvSpPr>
          <p:cNvPr id="10" name="Text 3"/>
          <p:cNvSpPr txBox="1"/>
          <p:nvPr/>
        </p:nvSpPr>
        <p:spPr>
          <a:xfrm>
            <a:off x="355800" y="2415201"/>
            <a:ext cx="5008200" cy="875700"/>
          </a:xfrm>
          <a:prstGeom prst="rect">
            <a:avLst/>
          </a:prstGeom>
          <a:noFill/>
          <a:ln/>
        </p:spPr>
        <p:txBody>
          <a:bodyPr wrap="square" lIns="0" tIns="0" rIns="0" bIns="0" rtlCol="0" anchor="t"/>
          <a:lstStyle/>
          <a:p>
            <a:pPr algn="l" indent="0" marL="0">
              <a:lnSpc>
                <a:spcPct val="100000"/>
              </a:lnSpc>
              <a:buNone/>
            </a:pPr>
            <a:r>
              <a:rPr lang="en-US" sz="1659" b="1" dirty="0">
                <a:solidFill>
                  <a:srgbClr val="FFFFFF"/>
                </a:solidFill>
                <a:latin typeface="Arial" pitchFamily="34" charset="0"/>
                <a:ea typeface="Arial" pitchFamily="34" charset="-122"/>
                <a:cs typeface="Arial" pitchFamily="34" charset="-120"/>
              </a:rPr>
              <a:t>Берёзовые ветки у дома
</a:t>
            </a:r>
            <a:pPr algn="l" indent="0" marL="0">
              <a:lnSpc>
                <a:spcPct val="100000"/>
              </a:lnSpc>
              <a:buNone/>
            </a:pPr>
            <a:r>
              <a:rPr lang="en-US" sz="1659"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6" dirty="0">
                <a:solidFill>
                  <a:srgbClr val="FFFFFF"/>
                </a:solidFill>
                <a:latin typeface="Arial" pitchFamily="34" charset="0"/>
                <a:ea typeface="Arial" pitchFamily="34" charset="-122"/>
                <a:cs typeface="Arial" pitchFamily="34" charset="-120"/>
              </a:rPr>
              <a:t>Люди приносят домой зелёные ветви, чтобы сохранить ощущение праздника и напомнить себе о красоте природы. Берёза в русской традиции давно связана с теплом, чистотой и мягким весенним настроением.
</a:t>
            </a:r>
            <a:endParaRPr lang="en-US" sz="1659" dirty="0"/>
          </a:p>
        </p:txBody>
      </p:sp>
      <p:sp>
        <p:nvSpPr>
          <p:cNvPr id="11" name="Text 4"/>
          <p:cNvSpPr txBox="1"/>
          <p:nvPr/>
        </p:nvSpPr>
        <p:spPr>
          <a:xfrm>
            <a:off x="355800" y="3531076"/>
            <a:ext cx="5008200" cy="875700"/>
          </a:xfrm>
          <a:prstGeom prst="rect">
            <a:avLst/>
          </a:prstGeom>
          <a:noFill/>
          <a:ln/>
        </p:spPr>
        <p:txBody>
          <a:bodyPr wrap="square" lIns="0" tIns="0" rIns="0" bIns="0" rtlCol="0" anchor="t"/>
          <a:lstStyle/>
          <a:p>
            <a:pPr algn="l" indent="0" marL="0">
              <a:lnSpc>
                <a:spcPct val="100000"/>
              </a:lnSpc>
              <a:buNone/>
            </a:pPr>
            <a:r>
              <a:rPr lang="en-US" sz="1723" b="1" dirty="0">
                <a:solidFill>
                  <a:srgbClr val="FFFFFF"/>
                </a:solidFill>
                <a:latin typeface="Arial" pitchFamily="34" charset="0"/>
                <a:ea typeface="Arial" pitchFamily="34" charset="-122"/>
                <a:cs typeface="Arial" pitchFamily="34" charset="-120"/>
              </a:rPr>
              <a:t>Цвет, который говорит без слов
</a:t>
            </a:r>
            <a:pPr algn="l" indent="0" marL="0">
              <a:lnSpc>
                <a:spcPct val="100000"/>
              </a:lnSpc>
              <a:buNone/>
            </a:pPr>
            <a:r>
              <a:rPr lang="en-US" sz="1723"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48" dirty="0">
                <a:solidFill>
                  <a:srgbClr val="FFFFFF"/>
                </a:solidFill>
                <a:latin typeface="Arial" pitchFamily="34" charset="0"/>
                <a:ea typeface="Arial" pitchFamily="34" charset="-122"/>
                <a:cs typeface="Arial" pitchFamily="34" charset="-120"/>
              </a:rPr>
              <a:t>Зелёный цвет на Троицу легко заметить в храме, во дворе и в праздничных украшениях. Он напоминает о новой жизни, радости и спокойствии, поэтому день кажется особенно добрым и уютным.
</a:t>
            </a:r>
            <a:endParaRPr lang="en-US" sz="1723"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06600" y="3171464"/>
            <a:ext cx="8381700" cy="1514272"/>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13</a:t>
            </a:r>
            <a:endParaRPr lang="en-US" sz="1000" dirty="0"/>
          </a:p>
        </p:txBody>
      </p:sp>
      <p:sp>
        <p:nvSpPr>
          <p:cNvPr id="11" name="Text 1"/>
          <p:cNvSpPr txBox="1"/>
          <p:nvPr/>
        </p:nvSpPr>
        <p:spPr>
          <a:xfrm>
            <a:off x="355800" y="363700"/>
            <a:ext cx="6669000" cy="673200"/>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Благовещение
</a:t>
            </a:r>
            <a:endParaRPr lang="en-US" sz="2400" dirty="0"/>
          </a:p>
        </p:txBody>
      </p:sp>
      <p:sp>
        <p:nvSpPr>
          <p:cNvPr id="12" name="Text 2"/>
          <p:cNvSpPr txBox="1"/>
          <p:nvPr/>
        </p:nvSpPr>
        <p:spPr>
          <a:xfrm>
            <a:off x="354927" y="1984214"/>
            <a:ext cx="1989252" cy="9924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Добрая весть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Благовещение отмечают 7 апреля. По церковному преданию, ангел сообщил Деве Марии о рождении Иисуса Христа. Этот день напоминает о великой радости, доверии и надежде.
</a:t>
            </a:r>
            <a:endParaRPr lang="en-US" sz="1100" dirty="0"/>
          </a:p>
        </p:txBody>
      </p:sp>
      <p:sp>
        <p:nvSpPr>
          <p:cNvPr id="13" name="Text 3"/>
          <p:cNvSpPr txBox="1"/>
          <p:nvPr/>
        </p:nvSpPr>
        <p:spPr>
          <a:xfrm>
            <a:off x="2502996" y="1983867"/>
            <a:ext cx="1989252" cy="9924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Смирение и вера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Праздник учит спокойно и с верой принимать важные события. В образе Девы Марии христиане видят пример смирения, доброты и готовности слушать Божью волю.
</a:t>
            </a:r>
            <a:endParaRPr lang="en-US" sz="1100" dirty="0"/>
          </a:p>
        </p:txBody>
      </p:sp>
      <p:sp>
        <p:nvSpPr>
          <p:cNvPr id="14" name="Text 4"/>
          <p:cNvSpPr txBox="1"/>
          <p:nvPr/>
        </p:nvSpPr>
        <p:spPr>
          <a:xfrm>
            <a:off x="4651040" y="1983867"/>
            <a:ext cx="1989252" cy="9924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Встреча весны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В народной традиции Благовещение часто связывают с приходом тепла и пробуждением природы. Люди замечали первые весенние признаки и радовались светлому, мягкому настроению этого дня.
</a:t>
            </a:r>
            <a:endParaRPr lang="en-US" sz="1100" dirty="0"/>
          </a:p>
        </p:txBody>
      </p:sp>
      <p:sp>
        <p:nvSpPr>
          <p:cNvPr id="15" name="Text 5"/>
          <p:cNvSpPr txBox="1"/>
          <p:nvPr/>
        </p:nvSpPr>
        <p:spPr>
          <a:xfrm>
            <a:off x="6799097" y="1983867"/>
            <a:ext cx="1989252" cy="9924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Праздник надежды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Благовещение называют днём доброй новости. Оно напоминает, что после ожидания приходит радость, а после тёмных дней обязательно наступает светлый и тёплый период.
</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87788" y="1451264"/>
            <a:ext cx="589050" cy="673200"/>
          </a:xfrm>
          <a:prstGeom prst="rect">
            <a:avLst/>
          </a:prstGeom>
        </p:spPr>
      </p:pic>
      <p:pic>
        <p:nvPicPr>
          <p:cNvPr id="4" name="Image 2" descr="preencoded.png">    </p:cNvPr>
          <p:cNvPicPr>
            <a:picLocks noChangeAspect="1"/>
          </p:cNvPicPr>
          <p:nvPr/>
        </p:nvPicPr>
        <p:blipFill>
          <a:blip r:embed="rId3"/>
          <a:stretch>
            <a:fillRect/>
          </a:stretch>
        </p:blipFill>
        <p:spPr>
          <a:xfrm>
            <a:off x="2548895" y="1495864"/>
            <a:ext cx="657000" cy="584000"/>
          </a:xfrm>
          <a:prstGeom prst="rect">
            <a:avLst/>
          </a:prstGeom>
        </p:spPr>
      </p:pic>
      <p:pic>
        <p:nvPicPr>
          <p:cNvPr id="5" name="Image 3" descr="preencoded.png">    </p:cNvPr>
          <p:cNvPicPr>
            <a:picLocks noChangeAspect="1"/>
          </p:cNvPicPr>
          <p:nvPr/>
        </p:nvPicPr>
        <p:blipFill>
          <a:blip r:embed="rId4"/>
          <a:stretch>
            <a:fillRect/>
          </a:stretch>
        </p:blipFill>
        <p:spPr>
          <a:xfrm>
            <a:off x="4777953" y="1451264"/>
            <a:ext cx="589050" cy="673200"/>
          </a:xfrm>
          <a:prstGeom prst="rect">
            <a:avLst/>
          </a:prstGeom>
        </p:spPr>
      </p:pic>
      <p:pic>
        <p:nvPicPr>
          <p:cNvPr id="6" name="Image 4" descr="preencoded.png">    </p:cNvPr>
          <p:cNvPicPr>
            <a:picLocks noChangeAspect="1"/>
          </p:cNvPicPr>
          <p:nvPr/>
        </p:nvPicPr>
        <p:blipFill>
          <a:blip r:embed="rId5"/>
          <a:stretch>
            <a:fillRect/>
          </a:stretch>
        </p:blipFill>
        <p:spPr>
          <a:xfrm>
            <a:off x="6939061" y="1495864"/>
            <a:ext cx="657000" cy="5840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55800" y="516075"/>
            <a:ext cx="5938800" cy="540000"/>
          </a:xfrm>
          <a:prstGeom prst="rect">
            <a:avLst/>
          </a:prstGeom>
          <a:noFill/>
          <a:ln/>
        </p:spPr>
        <p:txBody>
          <a:bodyPr wrap="square" lIns="0" tIns="0" rIns="0" bIns="0" rtlCol="0" anchor="ctr"/>
          <a:lstStyle/>
          <a:p>
            <a:pPr algn="l" indent="0" marL="0">
              <a:lnSpc>
                <a:spcPct val="100000"/>
              </a:lnSpc>
              <a:buNone/>
            </a:pPr>
            <a:r>
              <a:rPr lang="en-US" sz="3200" b="1" dirty="0">
                <a:solidFill>
                  <a:srgbClr val="FFFFFF"/>
                </a:solidFill>
                <a:latin typeface="Arial" pitchFamily="34" charset="0"/>
                <a:ea typeface="Arial" pitchFamily="34" charset="-122"/>
                <a:cs typeface="Arial" pitchFamily="34" charset="-120"/>
              </a:rPr>
              <a:t>Сретение Господне
</a:t>
            </a:r>
            <a:endParaRPr lang="en-US" sz="3200" dirty="0"/>
          </a:p>
        </p:txBody>
      </p:sp>
      <p:sp>
        <p:nvSpPr>
          <p:cNvPr id="9" name="Text 1"/>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14</a:t>
            </a:r>
            <a:endParaRPr lang="en-US" sz="1000" dirty="0"/>
          </a:p>
        </p:txBody>
      </p:sp>
      <p:sp>
        <p:nvSpPr>
          <p:cNvPr id="10" name="Text 2"/>
          <p:cNvSpPr txBox="1"/>
          <p:nvPr/>
        </p:nvSpPr>
        <p:spPr>
          <a:xfrm>
            <a:off x="355800" y="2403564"/>
            <a:ext cx="1847100" cy="2091300"/>
          </a:xfrm>
          <a:prstGeom prst="rect">
            <a:avLst/>
          </a:prstGeom>
          <a:noFill/>
          <a:ln/>
        </p:spPr>
        <p:txBody>
          <a:bodyPr wrap="square" lIns="0" tIns="0" rIns="0" bIns="0" rtlCol="0" anchor="t"/>
          <a:lstStyle/>
          <a:p>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Встреча в храме
</a:t>
            </a:r>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Сретение связано со встречей младенца Иисуса с праведным Симеоном. Этот момент напоминает о долгожданной встрече, мудрости и радости, которую приносит вера.
</a:t>
            </a:r>
            <a:endParaRPr lang="en-US" sz="1600" dirty="0"/>
          </a:p>
        </p:txBody>
      </p:sp>
      <p:sp>
        <p:nvSpPr>
          <p:cNvPr id="11" name="Text 3"/>
          <p:cNvSpPr txBox="1"/>
          <p:nvPr/>
        </p:nvSpPr>
        <p:spPr>
          <a:xfrm>
            <a:off x="2548895" y="2403564"/>
            <a:ext cx="1847100" cy="2091300"/>
          </a:xfrm>
          <a:prstGeom prst="rect">
            <a:avLst/>
          </a:prstGeom>
          <a:noFill/>
          <a:ln/>
        </p:spPr>
        <p:txBody>
          <a:bodyPr wrap="square" lIns="0" tIns="0" rIns="0" bIns="0" rtlCol="0" anchor="t"/>
          <a:lstStyle/>
          <a:p>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Старое и новое
</a:t>
            </a:r>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Праздник показывает, как встречаются опыт старших и надежда молодых. В нём соединяются память, ожидание и светлая уверенность, что добро обязательно сохранится.
</a:t>
            </a:r>
            <a:endParaRPr lang="en-US" sz="1600" dirty="0"/>
          </a:p>
        </p:txBody>
      </p:sp>
      <p:sp>
        <p:nvSpPr>
          <p:cNvPr id="12" name="Text 4"/>
          <p:cNvSpPr txBox="1"/>
          <p:nvPr/>
        </p:nvSpPr>
        <p:spPr>
          <a:xfrm>
            <a:off x="4743978" y="2403564"/>
            <a:ext cx="1847100" cy="2091300"/>
          </a:xfrm>
          <a:prstGeom prst="rect">
            <a:avLst/>
          </a:prstGeom>
          <a:noFill/>
          <a:ln/>
        </p:spPr>
        <p:txBody>
          <a:bodyPr wrap="square" lIns="0" tIns="0" rIns="0" bIns="0" rtlCol="0" anchor="t"/>
          <a:lstStyle/>
          <a:p>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Свечи света
</a:t>
            </a:r>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В церкви в этот день освящают свечи. Поэтому Сретение часто называют праздником света: огонь свечи напоминает людям о тепле, молитве и Божьей помощи.
</a:t>
            </a:r>
            <a:endParaRPr lang="en-US" sz="1600" dirty="0"/>
          </a:p>
        </p:txBody>
      </p:sp>
      <p:sp>
        <p:nvSpPr>
          <p:cNvPr id="13" name="Text 5"/>
          <p:cNvSpPr txBox="1"/>
          <p:nvPr/>
        </p:nvSpPr>
        <p:spPr>
          <a:xfrm>
            <a:off x="6939061" y="2403564"/>
            <a:ext cx="1847100" cy="2091300"/>
          </a:xfrm>
          <a:prstGeom prst="rect">
            <a:avLst/>
          </a:prstGeom>
          <a:noFill/>
          <a:ln/>
        </p:spPr>
        <p:txBody>
          <a:bodyPr wrap="square" lIns="0" tIns="0" rIns="0" bIns="0" rtlCol="0" anchor="t"/>
          <a:lstStyle/>
          <a:p>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Надежда для сердца
</a:t>
            </a:r>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Сретение помогает задуматься о внутреннем свете человека. Праздник учит встречать новый день спокойно, с благодарностью и верой в хорошее.
</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160405" y="1056050"/>
            <a:ext cx="2823089" cy="30366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15</a:t>
            </a:r>
            <a:endParaRPr lang="en-US" sz="1000" dirty="0"/>
          </a:p>
        </p:txBody>
      </p:sp>
      <p:sp>
        <p:nvSpPr>
          <p:cNvPr id="11" name="Text 1"/>
          <p:cNvSpPr txBox="1"/>
          <p:nvPr/>
        </p:nvSpPr>
        <p:spPr>
          <a:xfrm>
            <a:off x="355800" y="363700"/>
            <a:ext cx="6355200" cy="534600"/>
          </a:xfrm>
          <a:prstGeom prst="rect">
            <a:avLst/>
          </a:prstGeom>
          <a:noFill/>
          <a:ln/>
        </p:spPr>
        <p:txBody>
          <a:bodyPr wrap="square" lIns="0" tIns="0" rIns="0" bIns="0" rtlCol="0" anchor="ctr"/>
          <a:lstStyle/>
          <a:p>
            <a:pPr algn="l" indent="0" marL="0">
              <a:lnSpc>
                <a:spcPct val="100000"/>
              </a:lnSpc>
              <a:buNone/>
            </a:pPr>
            <a:r>
              <a:rPr lang="en-US" sz="2600" b="1" dirty="0">
                <a:solidFill>
                  <a:srgbClr val="FFFFFF"/>
                </a:solidFill>
                <a:latin typeface="Arial" pitchFamily="34" charset="0"/>
                <a:ea typeface="Arial" pitchFamily="34" charset="-122"/>
                <a:cs typeface="Arial" pitchFamily="34" charset="-120"/>
              </a:rPr>
              <a:t>Августовские Спасы
</a:t>
            </a:r>
            <a:endParaRPr lang="en-US" sz="2600" dirty="0"/>
          </a:p>
        </p:txBody>
      </p:sp>
      <p:sp>
        <p:nvSpPr>
          <p:cNvPr id="12" name="Text 2"/>
          <p:cNvSpPr txBox="1"/>
          <p:nvPr/>
        </p:nvSpPr>
        <p:spPr>
          <a:xfrm>
            <a:off x="355800" y="1548725"/>
            <a:ext cx="2624400" cy="13395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Медовый Спас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Первым в августе приходит Медовый Спас. В этот день благодарят за мёд нового сбора, а на столе появляются ароматные угощения. Праздник звучит сладко, как ложка мёда с чаем.
</a:t>
            </a:r>
            <a:endParaRPr lang="en-US" sz="1400" dirty="0"/>
          </a:p>
        </p:txBody>
      </p:sp>
      <p:sp>
        <p:nvSpPr>
          <p:cNvPr id="13" name="Text 3"/>
          <p:cNvSpPr txBox="1"/>
          <p:nvPr/>
        </p:nvSpPr>
        <p:spPr>
          <a:xfrm>
            <a:off x="355800" y="2980325"/>
            <a:ext cx="2624400" cy="13395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Яблочный Спас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Яблочный Спас особенно любим в семьях. На праздник освящают яблоки, а потом угощают ими родных и друзей. Этот день напоминает о щедрости сада и добром настроении урожая.
</a:t>
            </a:r>
            <a:endParaRPr lang="en-US" sz="1400" dirty="0"/>
          </a:p>
        </p:txBody>
      </p:sp>
      <p:sp>
        <p:nvSpPr>
          <p:cNvPr id="14" name="Text 4"/>
          <p:cNvSpPr txBox="1"/>
          <p:nvPr/>
        </p:nvSpPr>
        <p:spPr>
          <a:xfrm>
            <a:off x="6230993" y="1548725"/>
            <a:ext cx="2445300" cy="13395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Ореховый Спас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Ореховый Спас завершает августовский праздничный ряд. Он связан с благодарностью за плоды земли и с домашними запасами на осень. Люди делятся орехами и добрыми пожеланиями.
</a:t>
            </a:r>
            <a:endParaRPr lang="en-US" sz="1400" dirty="0"/>
          </a:p>
        </p:txBody>
      </p:sp>
      <p:sp>
        <p:nvSpPr>
          <p:cNvPr id="15" name="Text 5"/>
          <p:cNvSpPr txBox="1"/>
          <p:nvPr/>
        </p:nvSpPr>
        <p:spPr>
          <a:xfrm>
            <a:off x="6230993" y="2980325"/>
            <a:ext cx="2445300" cy="13395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Подарки урожая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Все три Спаса объединяет радость от собранного урожая. В эти дни в домах особенно ценят простые угощения, семейное общение и благодарность за всё, что подарило лето.
</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5800" y="1535343"/>
            <a:ext cx="8381100" cy="290481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5800" y="516075"/>
            <a:ext cx="5891700" cy="465900"/>
          </a:xfrm>
          <a:prstGeom prst="rect">
            <a:avLst/>
          </a:prstGeom>
          <a:noFill/>
          <a:ln/>
        </p:spPr>
        <p:txBody>
          <a:bodyPr wrap="square" lIns="0" tIns="0" rIns="0" bIns="0" rtlCol="0" anchor="t"/>
          <a:lstStyle/>
          <a:p>
            <a:pPr algn="l" indent="0" marL="0">
              <a:lnSpc>
                <a:spcPct val="100000"/>
              </a:lnSpc>
              <a:buNone/>
            </a:pPr>
            <a:r>
              <a:rPr lang="en-US" sz="2477" b="1" dirty="0">
                <a:solidFill>
                  <a:srgbClr val="FFFFFF"/>
                </a:solidFill>
                <a:latin typeface="Arial" pitchFamily="34" charset="0"/>
                <a:ea typeface="Arial" pitchFamily="34" charset="-122"/>
                <a:cs typeface="Arial" pitchFamily="34" charset="-120"/>
              </a:rPr>
              <a:t>Как проходит христианский праздник
</a:t>
            </a:r>
            <a:endParaRPr lang="en-US" sz="2477" dirty="0"/>
          </a:p>
        </p:txBody>
      </p:sp>
      <p:sp>
        <p:nvSpPr>
          <p:cNvPr id="7" name="Text 1"/>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16</a:t>
            </a:r>
            <a:endParaRPr lang="en-US" sz="1000" dirty="0"/>
          </a:p>
        </p:txBody>
      </p:sp>
      <p:sp>
        <p:nvSpPr>
          <p:cNvPr id="8" name="Text 2"/>
          <p:cNvSpPr txBox="1"/>
          <p:nvPr/>
        </p:nvSpPr>
        <p:spPr>
          <a:xfrm>
            <a:off x="355800" y="1023131"/>
            <a:ext cx="5891700" cy="208500"/>
          </a:xfrm>
          <a:prstGeom prst="rect">
            <a:avLst/>
          </a:prstGeom>
          <a:noFill/>
          <a:ln/>
        </p:spPr>
        <p:txBody>
          <a:bodyPr wrap="square" lIns="0" tIns="0" rIns="0" bIns="0" rtlCol="0" anchor="t"/>
          <a:lstStyle/>
          <a:p>
            <a:pPr algn="l" indent="0" marL="0">
              <a:lnSpc>
                <a:spcPct val="100000"/>
              </a:lnSpc>
              <a:buNone/>
            </a:pPr>
            <a:r>
              <a:rPr lang="en-US" sz="878" b="1" dirty="0">
                <a:solidFill>
                  <a:srgbClr val="FFFFFF"/>
                </a:solidFill>
                <a:latin typeface="Arial" pitchFamily="34" charset="0"/>
                <a:ea typeface="Arial" pitchFamily="34" charset="-122"/>
                <a:cs typeface="Arial" pitchFamily="34" charset="-120"/>
              </a:rPr>
              <a:t>Последовательность показывает общий ход праздника: от подготовки к добрым делам после торжества.
</a:t>
            </a:r>
            <a:endParaRPr lang="en-US" sz="878"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216700" y="1231112"/>
            <a:ext cx="2704500" cy="2696577"/>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17</a:t>
            </a:r>
            <a:endParaRPr lang="en-US" sz="1000" dirty="0"/>
          </a:p>
        </p:txBody>
      </p:sp>
      <p:sp>
        <p:nvSpPr>
          <p:cNvPr id="10" name="Text 1"/>
          <p:cNvSpPr txBox="1"/>
          <p:nvPr/>
        </p:nvSpPr>
        <p:spPr>
          <a:xfrm>
            <a:off x="355800" y="363700"/>
            <a:ext cx="6355200" cy="534600"/>
          </a:xfrm>
          <a:prstGeom prst="rect">
            <a:avLst/>
          </a:prstGeom>
          <a:noFill/>
          <a:ln/>
        </p:spPr>
        <p:txBody>
          <a:bodyPr wrap="square" lIns="0" tIns="0" rIns="0" bIns="0" rtlCol="0" anchor="ctr"/>
          <a:lstStyle/>
          <a:p>
            <a:pPr algn="l" indent="0" marL="0">
              <a:lnSpc>
                <a:spcPct val="100000"/>
              </a:lnSpc>
              <a:buNone/>
            </a:pPr>
            <a:r>
              <a:rPr lang="en-US" sz="2600" b="1" dirty="0">
                <a:solidFill>
                  <a:srgbClr val="FFFFFF"/>
                </a:solidFill>
                <a:latin typeface="Arial" pitchFamily="34" charset="0"/>
                <a:ea typeface="Arial" pitchFamily="34" charset="-122"/>
                <a:cs typeface="Arial" pitchFamily="34" charset="-120"/>
              </a:rPr>
              <a:t>Праздник в семье и в школе
</a:t>
            </a:r>
            <a:endParaRPr lang="en-US" sz="2600" dirty="0"/>
          </a:p>
        </p:txBody>
      </p:sp>
      <p:sp>
        <p:nvSpPr>
          <p:cNvPr id="11" name="Text 2"/>
          <p:cNvSpPr txBox="1"/>
          <p:nvPr/>
        </p:nvSpPr>
        <p:spPr>
          <a:xfrm>
            <a:off x="355800" y="1548725"/>
            <a:ext cx="2624400" cy="13395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Открытки и рисунки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Дети готовят открытки, рисуют символы праздника и украшают класс. Такие занятия помогают лучше запомнить традиции и делают ожидание праздника весёлым и творческим.
</a:t>
            </a:r>
            <a:endParaRPr lang="en-US" sz="1400" dirty="0"/>
          </a:p>
        </p:txBody>
      </p:sp>
      <p:sp>
        <p:nvSpPr>
          <p:cNvPr id="12" name="Text 3"/>
          <p:cNvSpPr txBox="1"/>
          <p:nvPr/>
        </p:nvSpPr>
        <p:spPr>
          <a:xfrm>
            <a:off x="355800" y="2980325"/>
            <a:ext cx="2624400" cy="13395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Стихи и рассказы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На школьных занятиях ребята учат стихи и слушают короткие рассказы о смысле праздника. Так им легче понять, почему этот день считают важным и радостным.
</a:t>
            </a:r>
            <a:endParaRPr lang="en-US" sz="1400" dirty="0"/>
          </a:p>
        </p:txBody>
      </p:sp>
      <p:sp>
        <p:nvSpPr>
          <p:cNvPr id="13" name="Text 4"/>
          <p:cNvSpPr txBox="1"/>
          <p:nvPr/>
        </p:nvSpPr>
        <p:spPr>
          <a:xfrm>
            <a:off x="6093350" y="1548725"/>
            <a:ext cx="2445300" cy="13395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Семейный стол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Дома взрослые готовят особые блюда, а дети помогают накрывать стол. За общим угощением семья спокойно разговаривает, вспоминает традиции и проводит время вместе.
</a:t>
            </a:r>
            <a:endParaRPr lang="en-US" sz="1400" dirty="0"/>
          </a:p>
        </p:txBody>
      </p:sp>
      <p:sp>
        <p:nvSpPr>
          <p:cNvPr id="14" name="Text 5"/>
          <p:cNvSpPr txBox="1"/>
          <p:nvPr/>
        </p:nvSpPr>
        <p:spPr>
          <a:xfrm>
            <a:off x="6093350" y="2980325"/>
            <a:ext cx="2445300" cy="13395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Внимание к близким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Праздник становится теплее, когда люди навещают родственников, звонят бабушкам и дедушкам и говорят добрые слова. Такое внимание дороже любого самого большого торта.
</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160405" y="1056050"/>
            <a:ext cx="2823089" cy="30366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18</a:t>
            </a:r>
            <a:endParaRPr lang="en-US" sz="1000" dirty="0"/>
          </a:p>
        </p:txBody>
      </p:sp>
      <p:sp>
        <p:nvSpPr>
          <p:cNvPr id="11" name="Text 1"/>
          <p:cNvSpPr txBox="1"/>
          <p:nvPr/>
        </p:nvSpPr>
        <p:spPr>
          <a:xfrm>
            <a:off x="355800" y="363700"/>
            <a:ext cx="6355200" cy="534600"/>
          </a:xfrm>
          <a:prstGeom prst="rect">
            <a:avLst/>
          </a:prstGeom>
          <a:noFill/>
          <a:ln/>
        </p:spPr>
        <p:txBody>
          <a:bodyPr wrap="square" lIns="0" tIns="0" rIns="0" bIns="0" rtlCol="0" anchor="ctr"/>
          <a:lstStyle/>
          <a:p>
            <a:pPr algn="l" indent="0" marL="0">
              <a:lnSpc>
                <a:spcPct val="100000"/>
              </a:lnSpc>
              <a:buNone/>
            </a:pPr>
            <a:r>
              <a:rPr lang="en-US" sz="2102" b="1" dirty="0">
                <a:solidFill>
                  <a:srgbClr val="FFFFFF"/>
                </a:solidFill>
                <a:latin typeface="Arial" pitchFamily="34" charset="0"/>
                <a:ea typeface="Arial" pitchFamily="34" charset="-122"/>
                <a:cs typeface="Arial" pitchFamily="34" charset="-120"/>
              </a:rPr>
              <a:t>Чем христианские праздники похожи и чем отличаются
</a:t>
            </a:r>
            <a:endParaRPr lang="en-US" sz="2102" dirty="0"/>
          </a:p>
        </p:txBody>
      </p:sp>
      <p:sp>
        <p:nvSpPr>
          <p:cNvPr id="12" name="Text 2"/>
          <p:cNvSpPr txBox="1"/>
          <p:nvPr/>
        </p:nvSpPr>
        <p:spPr>
          <a:xfrm>
            <a:off x="355800" y="1548725"/>
            <a:ext cx="2624400" cy="13395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Общее в праздниках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Все христианские праздники связаны с верой, молитвой и благодарностью. Они помогают людям вспомнить о добре, надежде и важности заботы о близких.
</a:t>
            </a:r>
            <a:endParaRPr lang="en-US" sz="1400" dirty="0"/>
          </a:p>
        </p:txBody>
      </p:sp>
      <p:sp>
        <p:nvSpPr>
          <p:cNvPr id="13" name="Text 3"/>
          <p:cNvSpPr txBox="1"/>
          <p:nvPr/>
        </p:nvSpPr>
        <p:spPr>
          <a:xfrm>
            <a:off x="355800" y="2980325"/>
            <a:ext cx="2624400" cy="13395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Разные события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У каждого праздника своё главное событие. Рождество говорит о рождении Христа, Пасха — о Его воскресении, а Троица напоминает о Святом Духе.
</a:t>
            </a:r>
            <a:endParaRPr lang="en-US" sz="1400" dirty="0"/>
          </a:p>
        </p:txBody>
      </p:sp>
      <p:sp>
        <p:nvSpPr>
          <p:cNvPr id="14" name="Text 4"/>
          <p:cNvSpPr txBox="1"/>
          <p:nvPr/>
        </p:nvSpPr>
        <p:spPr>
          <a:xfrm>
            <a:off x="6230993" y="1548725"/>
            <a:ext cx="2445300" cy="13395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Свои даты и знаки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Праздники отмечают в разные дни года, и у каждого есть свои символы. Где-то звучат колядки, где-то несут свечи, а где-то дом украшают зеленью.
</a:t>
            </a:r>
            <a:endParaRPr lang="en-US" sz="1400" dirty="0"/>
          </a:p>
        </p:txBody>
      </p:sp>
      <p:sp>
        <p:nvSpPr>
          <p:cNvPr id="15" name="Text 5"/>
          <p:cNvSpPr txBox="1"/>
          <p:nvPr/>
        </p:nvSpPr>
        <p:spPr>
          <a:xfrm>
            <a:off x="6230993" y="2980325"/>
            <a:ext cx="2445300" cy="13395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Свое настроение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Одни праздники полны тихой радости, другие — торжественного света, третьи — весенней свежести. Но все они объединяют людей и делают календарь ярче.
</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956637" y="1308500"/>
            <a:ext cx="2779075" cy="30114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8428050" y="4578600"/>
            <a:ext cx="308700" cy="2763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19</a:t>
            </a:r>
            <a:endParaRPr lang="en-US" sz="1000" dirty="0"/>
          </a:p>
        </p:txBody>
      </p:sp>
      <p:sp>
        <p:nvSpPr>
          <p:cNvPr id="11" name="Text 1"/>
          <p:cNvSpPr txBox="1"/>
          <p:nvPr/>
        </p:nvSpPr>
        <p:spPr>
          <a:xfrm>
            <a:off x="355800" y="363700"/>
            <a:ext cx="5723700" cy="673200"/>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Что объединяет людей в праздничные дни
</a:t>
            </a:r>
            <a:endParaRPr lang="en-US" sz="2400" dirty="0"/>
          </a:p>
        </p:txBody>
      </p:sp>
      <p:sp>
        <p:nvSpPr>
          <p:cNvPr id="12" name="Text 2"/>
          <p:cNvSpPr txBox="1"/>
          <p:nvPr/>
        </p:nvSpPr>
        <p:spPr>
          <a:xfrm>
            <a:off x="1403657" y="1256092"/>
            <a:ext cx="4419600" cy="7299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Тёплые слова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В праздничные дни люди чаще здороваются с улыбкой, говорят добрые пожелания и благодарят друг друга. Такие простые слова создают ощущение заботы и душевного тепла.
</a:t>
            </a:r>
            <a:endParaRPr lang="en-US" sz="1200" dirty="0"/>
          </a:p>
        </p:txBody>
      </p:sp>
      <p:sp>
        <p:nvSpPr>
          <p:cNvPr id="13" name="Text 3"/>
          <p:cNvSpPr txBox="1"/>
          <p:nvPr/>
        </p:nvSpPr>
        <p:spPr>
          <a:xfrm>
            <a:off x="1403657" y="2096906"/>
            <a:ext cx="4419600" cy="7299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Подарки и угощения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Маленькие подарки, домашняя выпечка и угощения помогают поделиться радостью. Праздник становится приятнее, когда хочется порадовать не только себя, но и других.
</a:t>
            </a:r>
            <a:endParaRPr lang="en-US" sz="1200" dirty="0"/>
          </a:p>
        </p:txBody>
      </p:sp>
      <p:sp>
        <p:nvSpPr>
          <p:cNvPr id="14" name="Text 4"/>
          <p:cNvSpPr txBox="1"/>
          <p:nvPr/>
        </p:nvSpPr>
        <p:spPr>
          <a:xfrm>
            <a:off x="1394069" y="2972841"/>
            <a:ext cx="4419600" cy="7299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Помощь старшим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Христианские праздники напоминают о внимании к пожилым людям, соседям и тем, кому нужна поддержка. Доброе дело делает праздник по-настоящему светлым и запоминающимся.
</a:t>
            </a:r>
            <a:endParaRPr lang="en-US" sz="1200" dirty="0"/>
          </a:p>
        </p:txBody>
      </p:sp>
      <p:sp>
        <p:nvSpPr>
          <p:cNvPr id="15" name="Text 5"/>
          <p:cNvSpPr txBox="1"/>
          <p:nvPr/>
        </p:nvSpPr>
        <p:spPr>
          <a:xfrm>
            <a:off x="1403657" y="3848790"/>
            <a:ext cx="4419600" cy="7299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Радость вместе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Когда семья и друзья собираются вместе, праздник звучит особенно весело. Совместная радость помогает людям чувствовать себя ближе и дружнее, словно одна большая команда.
</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776138" y="1306500"/>
            <a:ext cx="5591700" cy="782400"/>
          </a:xfrm>
          <a:prstGeom prst="rect">
            <a:avLst/>
          </a:prstGeom>
          <a:noFill/>
          <a:ln/>
        </p:spPr>
        <p:txBody>
          <a:bodyPr wrap="square" lIns="0" tIns="0" rIns="0" bIns="0" rtlCol="0" anchor="ctr"/>
          <a:lstStyle/>
          <a:p>
            <a:pPr algn="ctr" indent="0" marL="0">
              <a:lnSpc>
                <a:spcPct val="100000"/>
              </a:lnSpc>
              <a:buNone/>
            </a:pPr>
            <a:r>
              <a:rPr lang="en-US" sz="3078" b="1" dirty="0">
                <a:solidFill>
                  <a:srgbClr val="FFFFFF"/>
                </a:solidFill>
                <a:latin typeface="Arial" pitchFamily="34" charset="0"/>
                <a:ea typeface="Arial" pitchFamily="34" charset="-122"/>
                <a:cs typeface="Arial" pitchFamily="34" charset="-120"/>
              </a:rPr>
              <a:t>Праздники, которые учат добру
</a:t>
            </a:r>
            <a:endParaRPr lang="en-US" sz="3078" dirty="0"/>
          </a:p>
        </p:txBody>
      </p:sp>
      <p:sp>
        <p:nvSpPr>
          <p:cNvPr id="5" name="Text 1"/>
          <p:cNvSpPr txBox="1"/>
          <p:nvPr/>
        </p:nvSpPr>
        <p:spPr>
          <a:xfrm>
            <a:off x="1776150" y="2515140"/>
            <a:ext cx="5591700" cy="1399200"/>
          </a:xfrm>
          <a:prstGeom prst="rect">
            <a:avLst/>
          </a:prstGeom>
          <a:noFill/>
          <a:ln/>
        </p:spPr>
        <p:txBody>
          <a:bodyPr wrap="square" lIns="0" tIns="0" rIns="0" bIns="0" rtlCol="0" anchor="t"/>
          <a:lstStyle/>
          <a:p>
            <a:pPr algn="ctr" indent="0" marL="0">
              <a:lnSpc>
                <a:spcPct val="100000"/>
              </a:lnSpc>
              <a:buNone/>
            </a:pPr>
            <a:r>
              <a:rPr lang="en-US" sz="1400" b="1" dirty="0">
                <a:solidFill>
                  <a:srgbClr val="FFFFFF"/>
                </a:solidFill>
                <a:latin typeface="Arial" pitchFamily="34" charset="0"/>
                <a:ea typeface="Arial" pitchFamily="34" charset="-122"/>
                <a:cs typeface="Arial" pitchFamily="34" charset="-120"/>
              </a:rPr>
              <a:t>Христианские праздники делают год светлее и добрее. Они напоминают о вере, любви, благодарности и заботе о близких, а ещё собирают семьи и сохраняют красивые традиции.
</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2026-05-26T05:43:34Z</dcterms:created>
  <dcterms:modified xsi:type="dcterms:W3CDTF">2026-05-26T05:43:34Z</dcterms:modified>
</cp:coreProperties>
</file>