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00" y="105054"/>
            <a:ext cx="8941500" cy="49335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510100" y="1272150"/>
            <a:ext cx="6132000" cy="23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Франция XVIII века и начало революции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Французское общество XVIII века: кризисы, идеи, народное движение.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2567700" y="392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4050" y="1481241"/>
            <a:ext cx="3552000" cy="31392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272150"/>
            <a:ext cx="4200900" cy="35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второй половине XVIII века во Франции проживало около 28 миллионов человек. Общество делилось на сословия, а абсолютная монархия контролировала власть и наследование должностей.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 перед революцией: мощное государство и слоистое общество
</a:t>
            </a:r>
            <a:endParaRPr lang="en-US" sz="2563" dirty="0"/>
          </a:p>
        </p:txBody>
      </p:sp>
      <p:sp>
        <p:nvSpPr>
          <p:cNvPr id="7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4050" y="1481241"/>
            <a:ext cx="3552000" cy="31392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272150"/>
            <a:ext cx="4200900" cy="145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Абсолютная монархия означала полную власть короля без ограничения других органов. Людовик XVI правил в период нарастания долгов и общественного недовольства.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Абсолютизм и роль Людовика XVI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306750" y="3140525"/>
            <a:ext cx="4200900" cy="145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Попытки Людовика XVI провести реформы провалились из-за сопротивления знати и духовенства, что усугубило политический кризис и подготовило почву для революции.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3131"/>
            <a:ext cx="3904200" cy="19482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36075" y="1173256"/>
            <a:ext cx="3904200" cy="194828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Финансовый кризис во Франции: причины и последствия
</a:t>
            </a:r>
            <a:endParaRPr lang="en-US" sz="2563" dirty="0"/>
          </a:p>
        </p:txBody>
      </p:sp>
      <p:sp>
        <p:nvSpPr>
          <p:cNvPr id="9" name="Text 2"/>
          <p:cNvSpPr txBox="1"/>
          <p:nvPr/>
        </p:nvSpPr>
        <p:spPr>
          <a:xfrm>
            <a:off x="307650" y="3209025"/>
            <a:ext cx="39042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Господство долгов и расходов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1789 году государственный долг превысил 4 миллиарда ливров. Большую часть бюджета занимало содержание армии, дворца и проценты по займам, что истощало казну.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36075" y="3209025"/>
            <a:ext cx="39042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Несправедливое налоговое давление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Основное налоговое бремя легло на третье сословие — крестьян, ремесленников и буржуа, тогда как дворянство и духовенство были освобождены от большинства налогов.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609490"/>
            <a:ext cx="4759500" cy="221982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общества: сословия и их особенности
</a:t>
            </a:r>
            <a:endParaRPr lang="en-US" sz="2731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сословия Франции, их численность, права и обязанности в XVIII веке.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Основное налоговое бремя и обязательства лежали на третьем сословии — большинстве населения.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Демографические и экономические данные Франции XVIII века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Социально-экономический кризис перед революцией
</a:t>
            </a:r>
            <a:endParaRPr lang="en-US" sz="2563" dirty="0"/>
          </a:p>
        </p:txBody>
      </p:sp>
      <p:sp>
        <p:nvSpPr>
          <p:cNvPr id="9" name="Text 2"/>
          <p:cNvSpPr txBox="1"/>
          <p:nvPr/>
        </p:nvSpPr>
        <p:spPr>
          <a:xfrm>
            <a:off x="796350" y="13357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населения до 28 миллионов вызвал увеличение спроса на продовольствие при ограниченном урожае и росте цен на хлеб.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054600" y="1335700"/>
            <a:ext cx="36279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Засухи и неурожаи 1780-х годов ухудшили положение крестьян, усилив голод и бедность в провинциях.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796350" y="3339125"/>
            <a:ext cx="73191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Безработица и дефицит рабочих мест среди горожан вызывали недовольство и социальную напряжённость по всей стране.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разнообразие третьего сословия
</a:t>
            </a:r>
            <a:endParaRPr lang="en-US" sz="2950" dirty="0"/>
          </a:p>
        </p:txBody>
      </p:sp>
      <p:sp>
        <p:nvSpPr>
          <p:cNvPr id="5" name="Text 2"/>
          <p:cNvSpPr txBox="1"/>
          <p:nvPr/>
        </p:nvSpPr>
        <p:spPr>
          <a:xfrm>
            <a:off x="306750" y="1373250"/>
            <a:ext cx="392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Крестьяне составляли крупнейшую часть, испытывая давление налогов и нехватку земли для жизни и труда.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306750" y="3059650"/>
            <a:ext cx="392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Буржуазия стремилась к политическим свободам и возможности ведения бизнеса без ограничений.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4700050" y="1373250"/>
            <a:ext cx="41124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Ремесленники и наёмные рабочие жили в городах с невысокими доходами и отсутствием социальной поддержки.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4700050" y="3059650"/>
            <a:ext cx="41124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Разнородность группы усложняла её политические требования и участвовала в различных формах протеста против старого порядка.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88612" y="1169600"/>
            <a:ext cx="4759500" cy="280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89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1,3 млрд ливров
</a:t>
            </a:r>
            <a:pPr algn="ctr" indent="0" marL="0">
              <a:lnSpc>
                <a:spcPct val="100000"/>
              </a:lnSpc>
              <a:buNone/>
            </a:pPr>
            <a:r>
              <a:rPr lang="en-US" sz="142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столько было потрачено на поддержку американской революции, что резко увеличило государственный долг Франции.
</a:t>
            </a:r>
            <a:endParaRPr lang="en-US" sz="8896" dirty="0"/>
          </a:p>
        </p:txBody>
      </p:sp>
      <p:sp>
        <p:nvSpPr>
          <p:cNvPr id="6" name="Text 2"/>
          <p:cNvSpPr txBox="1"/>
          <p:nvPr/>
        </p:nvSpPr>
        <p:spPr>
          <a:xfrm>
            <a:off x="5777163" y="1020850"/>
            <a:ext cx="31086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во Французско-индийской войне и поддержка американских колоний обострили финансовый кризис и усилили давление на экономику.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финансовые отчёты Франции XVIII века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Попытки реформ и нарастание кризиса
</a:t>
            </a:r>
            <a:endParaRPr lang="en-US" sz="3200" dirty="0"/>
          </a:p>
        </p:txBody>
      </p:sp>
      <p:sp>
        <p:nvSpPr>
          <p:cNvPr id="13" name="Text 2"/>
          <p:cNvSpPr txBox="1"/>
          <p:nvPr/>
        </p:nvSpPr>
        <p:spPr>
          <a:xfrm>
            <a:off x="606471" y="2077625"/>
            <a:ext cx="16797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1776 год — Министерство Некера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344251" y="2944223"/>
            <a:ext cx="16227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5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Жак Некер предлагал реформы, в том числе введение налогов для знати, но столкнулся с сопротивлением элит.
</a:t>
            </a:r>
            <a:endParaRPr lang="en-US" sz="1255" dirty="0"/>
          </a:p>
        </p:txBody>
      </p:sp>
      <p:sp>
        <p:nvSpPr>
          <p:cNvPr id="15" name="Text 4"/>
          <p:cNvSpPr txBox="1"/>
          <p:nvPr/>
        </p:nvSpPr>
        <p:spPr>
          <a:xfrm>
            <a:off x="2845871" y="2077625"/>
            <a:ext cx="16797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1783 год — Финансовый отчёт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2583651" y="2944223"/>
            <a:ext cx="16227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3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Обнародование реального размера государственного долга вызвало волну обеспокоенности и требования изменений.
</a:t>
            </a:r>
            <a:endParaRPr lang="en-US" sz="1303" dirty="0"/>
          </a:p>
        </p:txBody>
      </p:sp>
      <p:sp>
        <p:nvSpPr>
          <p:cNvPr id="17" name="Text 6"/>
          <p:cNvSpPr txBox="1"/>
          <p:nvPr/>
        </p:nvSpPr>
        <p:spPr>
          <a:xfrm>
            <a:off x="5085271" y="2077625"/>
            <a:ext cx="16797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1787 год — Попытки Калонна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4823051" y="2944223"/>
            <a:ext cx="16227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2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Министр финансов Калонн предложил сокращение расходов и новые налоги, но реформы заблокировали парламенты и сословия.
</a:t>
            </a:r>
            <a:endParaRPr lang="en-US" sz="1232" dirty="0"/>
          </a:p>
        </p:txBody>
      </p:sp>
      <p:sp>
        <p:nvSpPr>
          <p:cNvPr id="19" name="Text 8"/>
          <p:cNvSpPr txBox="1"/>
          <p:nvPr/>
        </p:nvSpPr>
        <p:spPr>
          <a:xfrm>
            <a:off x="7324671" y="2077625"/>
            <a:ext cx="16797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1788 год — Отказ короля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7062451" y="2944223"/>
            <a:ext cx="16227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9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Людовик XVI отказался от реформ под давлением дворянства, что усилило политическую нестабильность и общественное недовольство.
</a:t>
            </a:r>
            <a:endParaRPr lang="en-US" sz="1199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27944" y="4229420"/>
            <a:ext cx="521700" cy="4173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64431" y="4206233"/>
            <a:ext cx="521700" cy="4637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200906" y="4229420"/>
            <a:ext cx="521700" cy="41736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13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2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Трансформация социальной структуры Франции
</a:t>
            </a:r>
            <a:endParaRPr lang="en-US" sz="2725" dirty="0"/>
          </a:p>
        </p:txBody>
      </p:sp>
      <p:sp>
        <p:nvSpPr>
          <p:cNvPr id="14" name="Text 2"/>
          <p:cNvSpPr txBox="1"/>
          <p:nvPr/>
        </p:nvSpPr>
        <p:spPr>
          <a:xfrm>
            <a:off x="401068" y="1587500"/>
            <a:ext cx="23850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заметно выросли, что способствовало развитию торговли и накоплению капитала среди новых социальных слоёв.
</a:t>
            </a:r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городского населения
</a:t>
            </a:r>
            <a:endParaRPr lang="en-US" sz="1600" dirty="0"/>
          </a:p>
        </p:txBody>
      </p:sp>
      <p:sp>
        <p:nvSpPr>
          <p:cNvPr id="15" name="Text 3"/>
          <p:cNvSpPr txBox="1"/>
          <p:nvPr/>
        </p:nvSpPr>
        <p:spPr>
          <a:xfrm>
            <a:off x="3337555" y="1587500"/>
            <a:ext cx="23850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предприятия требовали рабочую силу, увеличивая число наёмных работников с разным уровнем квалификации.
</a:t>
            </a:r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мануфактур
</a:t>
            </a:r>
            <a:endParaRPr lang="en-US" sz="1600" dirty="0"/>
          </a:p>
        </p:txBody>
      </p:sp>
      <p:sp>
        <p:nvSpPr>
          <p:cNvPr id="16" name="Text 4"/>
          <p:cNvSpPr txBox="1"/>
          <p:nvPr/>
        </p:nvSpPr>
        <p:spPr>
          <a:xfrm>
            <a:off x="6274030" y="1587500"/>
            <a:ext cx="23850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получили возможности для благосостояния, другие столкнулись с безработицей и бедностью, что усилило социальное напряжение.
</a:t>
            </a:r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социального расслоения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8279" y="0"/>
            <a:ext cx="4364943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1806016"/>
            <a:ext cx="4200900" cy="12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Критика власти и церковных догм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Философы Просвещения выступали против произвола монархии и доминирующей роли церкви. Вольтер открыто критиковал несправедливость и призывал к свободе мысли и религии.
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306750" y="311075"/>
            <a:ext cx="4200900" cy="133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философских идей Просвещения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3219598"/>
            <a:ext cx="4200900" cy="12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Теории свободы и равенства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Монтескье предложил разделение властей для предотвращения тирании. Руссо говорил о народном суверенитете и равенстве всех граждан перед законом, что подрывало старые основы общества.
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551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 американской революции вдохновили французов на борьбу за права граждан и разработку конституционных основ управления государством.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американской революции
</a:t>
            </a:r>
            <a:endParaRPr lang="en-US" sz="3200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за независимость США доказала возможность борьбы с монархией и создания республики с разделением властей и гражданскими свободами.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34309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 оказывала политическую и финансовую поддержку колониям, что обострило ее собственные экономические проблемы и стимулировало мысли о реформе внутри страны.
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301067"/>
            <a:ext cx="9144000" cy="18395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9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Политический кризис и созыв Генеральных штатов
</a:t>
            </a:r>
            <a:endParaRPr lang="en-US" sz="2597" dirty="0"/>
          </a:p>
        </p:txBody>
      </p:sp>
      <p:sp>
        <p:nvSpPr>
          <p:cNvPr id="9" name="Text 2"/>
          <p:cNvSpPr txBox="1"/>
          <p:nvPr/>
        </p:nvSpPr>
        <p:spPr>
          <a:xfrm>
            <a:off x="796350" y="13865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Нарастающее недовольство третьего сословия из-за налогового бремени и ограничений в политике побудило короля призвать Генеральные штаты, впервые со времен XVI века.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142838" y="13865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Отказ знати и духовенства идти на уступки вылился в кризис доверия и стал катализатором начала масштабных политических перемен и революционных событий.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8279" y="0"/>
            <a:ext cx="4364943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1876200"/>
            <a:ext cx="4200900" cy="12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Представители третьего сословия 17 июня 1789 года объявили себя Национальным собранием, заявив о праве представлять весь народ Франции и вести реформы.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306750" y="311075"/>
            <a:ext cx="4200900" cy="133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8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Национального собрания и Клятва в зале для игры в мяч
</a:t>
            </a:r>
            <a:endParaRPr lang="en-US" sz="2628" dirty="0"/>
          </a:p>
        </p:txBody>
      </p:sp>
      <p:sp>
        <p:nvSpPr>
          <p:cNvPr id="8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3289783"/>
            <a:ext cx="4200900" cy="12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 июня участники произнесли клятву не расходиться до принятия новой Конституции, демонстрируя полную решимость изменить структуру власти и общества.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3256"/>
            <a:ext cx="3904200" cy="19482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36075" y="1173131"/>
            <a:ext cx="3904200" cy="194828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5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Штурм Бастилии — символ начала революции
</a:t>
            </a:r>
            <a:endParaRPr lang="en-US" sz="2859" dirty="0"/>
          </a:p>
        </p:txBody>
      </p:sp>
      <p:sp>
        <p:nvSpPr>
          <p:cNvPr id="10" name="Text 2"/>
          <p:cNvSpPr txBox="1"/>
          <p:nvPr/>
        </p:nvSpPr>
        <p:spPr>
          <a:xfrm>
            <a:off x="626350" y="3209025"/>
            <a:ext cx="35856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Осада крепости и символ королевской власти
</a:t>
            </a:r>
            <a:pPr algn="l" indent="0" marL="0">
              <a:lnSpc>
                <a:spcPct val="100000"/>
              </a:lnSpc>
              <a:buNone/>
            </a:pPr>
            <a:r>
              <a:rPr lang="en-US" sz="134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 июля 1789 года парижане штурмовали Бастилию, считавшуюся тюрьмой и символом тирании. Это было неожиданное, но решительное действие народа, показавшее отвращение к старому режиму.
</a:t>
            </a:r>
            <a:endParaRPr lang="en-US" sz="1347" dirty="0"/>
          </a:p>
        </p:txBody>
      </p:sp>
      <p:sp>
        <p:nvSpPr>
          <p:cNvPr id="11" name="Text 3"/>
          <p:cNvSpPr txBox="1"/>
          <p:nvPr/>
        </p:nvSpPr>
        <p:spPr>
          <a:xfrm>
            <a:off x="5154700" y="3209025"/>
            <a:ext cx="35856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события на весь Французский король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Захват крепости породил волну восстаний по всей стране. Бастилия стала символом народного единства в борьбе за свободу и начала эпоху серьезных перемен.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29400" y="1317425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ночь с 4 на 5 августа 1789 года были ликвидированы все феодальные привилегии, обязывавшие крестьян и других подданных к повинностям.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Отмена феодальных привилегий и реформы августа 1789 года
</a:t>
            </a:r>
            <a:endParaRPr lang="en-US" sz="2563" dirty="0"/>
          </a:p>
        </p:txBody>
      </p:sp>
      <p:sp>
        <p:nvSpPr>
          <p:cNvPr id="7" name="Text 3"/>
          <p:cNvSpPr txBox="1"/>
          <p:nvPr/>
        </p:nvSpPr>
        <p:spPr>
          <a:xfrm>
            <a:off x="829400" y="3134708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Упразднены барские повинности и особые судебные права знати и духовенства, что символизировало начало равенства всех перед законом.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4572000" y="1317425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расширили права третьего сословия и укрепили позиции Национального собрания в процессе преобразований общества.
</a:t>
            </a:r>
            <a:endParaRPr lang="en-US" sz="1600" dirty="0"/>
          </a:p>
        </p:txBody>
      </p:sp>
      <p:sp>
        <p:nvSpPr>
          <p:cNvPr id="9" name="Text 5"/>
          <p:cNvSpPr txBox="1"/>
          <p:nvPr/>
        </p:nvSpPr>
        <p:spPr>
          <a:xfrm>
            <a:off x="4572000" y="3134708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меры стали фундаментом для дальнейших демократических реформ и минимизировали юридическое разделение граждан по сословиям.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1238" y="1221875"/>
            <a:ext cx="2575925" cy="35406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Декларация прав человека и гражданина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221875"/>
            <a:ext cx="2576100" cy="3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демократических принципов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 августа 1789 года была принята Декларация, закрепившая свободу личности, равенство перед законом и неприкосновенность собственности каждого гражданина.
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283950" y="1221875"/>
            <a:ext cx="2576100" cy="3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 законодательство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Документ провозгласил свободу слова и печати, а также верховенство народа, став главной основой для будущих политических реформ во Франции.
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2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Интересы и позиции участников революции
</a:t>
            </a:r>
            <a:endParaRPr lang="en-US" sz="3028" dirty="0"/>
          </a:p>
        </p:txBody>
      </p:sp>
      <p:sp>
        <p:nvSpPr>
          <p:cNvPr id="9" name="Text 2"/>
          <p:cNvSpPr txBox="1"/>
          <p:nvPr/>
        </p:nvSpPr>
        <p:spPr>
          <a:xfrm>
            <a:off x="1574686" y="2002650"/>
            <a:ext cx="1272900" cy="11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96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Требования буржуазии
</a:t>
            </a:r>
            <a:pPr algn="ctr" indent="0" marL="0">
              <a:lnSpc>
                <a:spcPct val="100000"/>
              </a:lnSpc>
              <a:buNone/>
            </a:pPr>
            <a:r>
              <a:rPr lang="en-US" sz="896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Буржуазия настаивала на политических свободах и равных экономических возможностях в рамках нового государства с ограниченной монархией.
</a:t>
            </a:r>
            <a:endParaRPr lang="en-US" sz="896" dirty="0"/>
          </a:p>
        </p:txBody>
      </p:sp>
      <p:sp>
        <p:nvSpPr>
          <p:cNvPr id="10" name="Text 3"/>
          <p:cNvSpPr txBox="1"/>
          <p:nvPr/>
        </p:nvSpPr>
        <p:spPr>
          <a:xfrm>
            <a:off x="3795298" y="2919092"/>
            <a:ext cx="1272900" cy="11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37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Желания крестьян
</a:t>
            </a:r>
            <a:pPr algn="ctr" indent="0" marL="0">
              <a:lnSpc>
                <a:spcPct val="100000"/>
              </a:lnSpc>
              <a:buNone/>
            </a:pPr>
            <a:r>
              <a:rPr lang="en-US" sz="937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Крестьяне боролись за отмену феодальных повинностей и за справедливое распределение земель для улучшения своего положения.
</a:t>
            </a:r>
            <a:endParaRPr lang="en-US" sz="937" dirty="0"/>
          </a:p>
        </p:txBody>
      </p:sp>
      <p:sp>
        <p:nvSpPr>
          <p:cNvPr id="11" name="Text 4"/>
          <p:cNvSpPr txBox="1"/>
          <p:nvPr/>
        </p:nvSpPr>
        <p:spPr>
          <a:xfrm>
            <a:off x="6015901" y="2002650"/>
            <a:ext cx="1272900" cy="11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рабочих и горожан
</a:t>
            </a:r>
            <a:pPr algn="ctr" indent="0" marL="0">
              <a:lnSpc>
                <a:spcPct val="100000"/>
              </a:lnSpc>
              <a:buNone/>
            </a:pPr>
            <a:r>
              <a:rPr lang="en-US" sz="95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Рабочие стремились к улучшению условий труда, повышению заработной платы и социальной защите в условиях растущего городского населения.
</a:t>
            </a:r>
            <a:endParaRPr lang="en-US" sz="95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551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Обострилось противостояние между политическими группировками, что привело к усилению внутреннего и внешнего конфликта Франции.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Радикализация революции и первые последствия
</a:t>
            </a:r>
            <a:endParaRPr lang="en-US" sz="2659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Национализация церковных земель стала важным шагом в расширении государственной власти и снижении влияния религиозных институтов.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3018900" y="2209000"/>
            <a:ext cx="31218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Введены новые законы, направленные на укрепление революционных норм и подавление оппозиции, что вызвало рост репрессий.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15975" y="1323600"/>
            <a:ext cx="6298800" cy="26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Итоговые выводы о начале революции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Французская революция стала результатом глубокого кризиса и стремления народа к справедливости. Первые реформы заложили основы нового общества, вдохновлённого идеями свободы и равенства.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2026-05-10T16:24:19Z</dcterms:created>
  <dcterms:modified xsi:type="dcterms:W3CDTF">2026-05-10T16:24:19Z</dcterms:modified>
</cp:coreProperties>
</file>