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jpe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image" Target="../media/image-15-6.jpe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image" Target="../media/image-19-12.png"/><Relationship Id="rId13" Type="http://schemas.openxmlformats.org/officeDocument/2006/relationships/slideLayout" Target="../slideLayouts/slideLayout1.xml"/><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13006" y="-86600"/>
            <a:ext cx="4683737" cy="5282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29650" y="1650650"/>
            <a:ext cx="5344200" cy="1902900"/>
          </a:xfrm>
          <a:prstGeom prst="rect">
            <a:avLst/>
          </a:prstGeom>
          <a:noFill/>
          <a:ln/>
        </p:spPr>
        <p:txBody>
          <a:bodyPr wrap="square" lIns="0" tIns="0" rIns="0" bIns="0" rtlCol="0" anchor="t"/>
          <a:lstStyle/>
          <a:p>
            <a:pPr algn="l" indent="0" marL="0">
              <a:lnSpc>
                <a:spcPct val="90000"/>
              </a:lnSpc>
              <a:buNone/>
            </a:pPr>
            <a:r>
              <a:rPr lang="en-US" sz="3885" b="1" dirty="0">
                <a:solidFill>
                  <a:srgbClr val="F3F3F3"/>
                </a:solidFill>
                <a:latin typeface="Arial" pitchFamily="34" charset="0"/>
                <a:ea typeface="Arial" pitchFamily="34" charset="-122"/>
                <a:cs typeface="Arial" pitchFamily="34" charset="-120"/>
              </a:rPr>
              <a:t>Saving the Earth: тема урока английского языка в 8 классе
</a:t>
            </a:r>
            <a:pPr algn="l" indent="0" marL="0">
              <a:lnSpc>
                <a:spcPct val="90000"/>
              </a:lnSpc>
              <a:buNone/>
            </a:pPr>
            <a:r>
              <a:rPr lang="en-US" sz="1813" b="1" dirty="0">
                <a:solidFill>
                  <a:srgbClr val="F3F3F3"/>
                </a:solidFill>
                <a:latin typeface="Arial" pitchFamily="34" charset="0"/>
                <a:ea typeface="Arial" pitchFamily="34" charset="-122"/>
                <a:cs typeface="Arial" pitchFamily="34" charset="-120"/>
              </a:rPr>
              <a:t>
</a:t>
            </a:r>
            <a:pPr algn="l" indent="0" marL="0">
              <a:lnSpc>
                <a:spcPct val="90000"/>
              </a:lnSpc>
              <a:buNone/>
            </a:pPr>
            <a:r>
              <a:rPr lang="en-US" sz="1468" b="1" dirty="0">
                <a:solidFill>
                  <a:srgbClr val="F3F3F3"/>
                </a:solidFill>
                <a:latin typeface="Arial" pitchFamily="34" charset="0"/>
                <a:ea typeface="Arial" pitchFamily="34" charset="-122"/>
                <a:cs typeface="Arial" pitchFamily="34" charset="-120"/>
              </a:rPr>
              <a:t>Учимся говорить о том, как беречь Землю, на английском языке.
</a:t>
            </a:r>
            <a:endParaRPr lang="en-US" sz="3885" dirty="0"/>
          </a:p>
        </p:txBody>
      </p:sp>
      <p:sp>
        <p:nvSpPr>
          <p:cNvPr id="7" name="Text 1"/>
          <p:cNvSpPr txBox="1"/>
          <p:nvPr/>
        </p:nvSpPr>
        <p:spPr>
          <a:xfrm>
            <a:off x="1108325" y="4290225"/>
            <a:ext cx="4400100" cy="463200"/>
          </a:xfrm>
          <a:prstGeom prst="rect">
            <a:avLst/>
          </a:prstGeom>
          <a:noFill/>
          <a:ln/>
        </p:spPr>
        <p:txBody>
          <a:bodyPr wrap="square" lIns="0" tIns="0" rIns="0" bIns="0" rtlCol="0" anchor="ctr"/>
          <a:lstStyle/>
          <a:p>
            <a:pPr algn="l" indent="0" marL="0">
              <a:lnSpc>
                <a:spcPct val="90000"/>
              </a:lnSpc>
              <a:buNone/>
            </a:pPr>
            <a:r>
              <a:rPr lang="en-US" sz="1300" dirty="0">
                <a:solidFill>
                  <a:srgbClr val="F3F3F3"/>
                </a:solidFill>
                <a:latin typeface="Arial" pitchFamily="34" charset="0"/>
                <a:ea typeface="Arial" pitchFamily="34" charset="-122"/>
                <a:cs typeface="Arial" pitchFamily="34" charset="-120"/>
              </a:rPr>
              <a:t>
</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4701" y="627950"/>
            <a:ext cx="3479599" cy="3999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2</a:t>
            </a:r>
            <a:endParaRPr lang="en-US" sz="900" dirty="0"/>
          </a:p>
        </p:txBody>
      </p:sp>
      <p:sp>
        <p:nvSpPr>
          <p:cNvPr id="5" name="Text 1"/>
          <p:cNvSpPr txBox="1"/>
          <p:nvPr/>
        </p:nvSpPr>
        <p:spPr>
          <a:xfrm>
            <a:off x="4649725" y="1391425"/>
            <a:ext cx="4050900" cy="2736900"/>
          </a:xfrm>
          <a:prstGeom prst="rect">
            <a:avLst/>
          </a:prstGeom>
          <a:noFill/>
          <a:ln/>
        </p:spPr>
        <p:txBody>
          <a:bodyPr wrap="square" lIns="0" tIns="0" rIns="0" bIns="0" rtlCol="0" anchor="t"/>
          <a:lstStyle/>
          <a:p>
            <a:pPr algn="l" indent="0" marL="0">
              <a:lnSpc>
                <a:spcPct val="100000"/>
              </a:lnSpc>
              <a:buNone/>
            </a:pPr>
            <a:r>
              <a:rPr lang="en-US" sz="2600" b="1" dirty="0">
                <a:solidFill>
                  <a:srgbClr val="F3F3F3"/>
                </a:solidFill>
                <a:latin typeface="Arial" pitchFamily="34" charset="0"/>
                <a:ea typeface="Arial" pitchFamily="34" charset="-122"/>
                <a:cs typeface="Arial" pitchFamily="34" charset="-120"/>
              </a:rPr>
              <a:t>Почему экология важна на уроках английского
</a:t>
            </a:r>
            <a:pPr algn="l" indent="0" marL="0">
              <a:lnSpc>
                <a:spcPct val="80000"/>
              </a:lnSpc>
              <a:buNone/>
            </a:pPr>
            <a:r>
              <a:rPr lang="en-US" sz="1200" dirty="0">
                <a:solidFill>
                  <a:srgbClr val="F3F3F3"/>
                </a:solidFill>
                <a:latin typeface="Arial" pitchFamily="34" charset="0"/>
                <a:ea typeface="Arial" pitchFamily="34" charset="-122"/>
                <a:cs typeface="Arial" pitchFamily="34" charset="-120"/>
              </a:rPr>
              <a:t>Экологическая тема часто встречается в учебниках, чтении и диалогах. Она помогает использовать слова environment, rubbish, waste, planet, climate и protect, а также учиться объяснять мнение и сравнивать действия по-английски.
</a:t>
            </a:r>
            <a:endParaRPr lang="en-US"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03150" y="3066076"/>
            <a:ext cx="2234100" cy="1941747"/>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1629025" y="185200"/>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212121"/>
                </a:solidFill>
                <a:latin typeface="Arial" pitchFamily="34" charset="0"/>
                <a:ea typeface="Arial" pitchFamily="34" charset="-122"/>
                <a:cs typeface="Arial" pitchFamily="34" charset="-120"/>
              </a:rPr>
              <a:t>Основные экологические проблемы в современной жизни
</a:t>
            </a:r>
            <a:endParaRPr lang="en-US" sz="2600" dirty="0"/>
          </a:p>
        </p:txBody>
      </p:sp>
      <p:sp>
        <p:nvSpPr>
          <p:cNvPr id="11"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3</a:t>
            </a:r>
            <a:endParaRPr lang="en-US" sz="900" dirty="0"/>
          </a:p>
        </p:txBody>
      </p:sp>
      <p:sp>
        <p:nvSpPr>
          <p:cNvPr id="12" name="Text 2"/>
          <p:cNvSpPr txBox="1"/>
          <p:nvPr/>
        </p:nvSpPr>
        <p:spPr>
          <a:xfrm>
            <a:off x="574525" y="1936650"/>
            <a:ext cx="2234100" cy="984900"/>
          </a:xfrm>
          <a:prstGeom prst="rect">
            <a:avLst/>
          </a:prstGeom>
          <a:noFill/>
          <a:ln/>
        </p:spPr>
        <p:txBody>
          <a:bodyPr wrap="square" lIns="0" tIns="0" rIns="0" bIns="0" rtlCol="0" anchor="t"/>
          <a:lstStyle/>
          <a:p>
            <a:pPr algn="l" indent="0" marL="0">
              <a:lnSpc>
                <a:spcPct val="100000"/>
              </a:lnSpc>
              <a:buNone/>
            </a:pPr>
            <a:r>
              <a:rPr lang="en-US" sz="1181" b="1" dirty="0">
                <a:solidFill>
                  <a:srgbClr val="212121"/>
                </a:solidFill>
                <a:latin typeface="Arial" pitchFamily="34" charset="0"/>
                <a:ea typeface="Arial" pitchFamily="34" charset="-122"/>
                <a:cs typeface="Arial" pitchFamily="34" charset="-120"/>
              </a:rPr>
              <a:t>Загрязнение воздуха
</a:t>
            </a:r>
            <a:pPr algn="l" indent="0" marL="0">
              <a:lnSpc>
                <a:spcPct val="100000"/>
              </a:lnSpc>
              <a:buNone/>
            </a:pPr>
            <a:r>
              <a:rPr lang="en-US" sz="545"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999" dirty="0">
                <a:solidFill>
                  <a:srgbClr val="212121"/>
                </a:solidFill>
                <a:latin typeface="Arial" pitchFamily="34" charset="0"/>
                <a:ea typeface="Arial" pitchFamily="34" charset="-122"/>
                <a:cs typeface="Arial" pitchFamily="34" charset="-120"/>
              </a:rPr>
              <a:t>Автомобили, фабрики и дым от сжигания топлива ухудшают качество воздуха. Это влияет на самочувствие людей, особенно в больших городах, и делает окружающую среду менее безопасной.
</a:t>
            </a:r>
            <a:endParaRPr lang="en-US" sz="1181" dirty="0"/>
          </a:p>
        </p:txBody>
      </p:sp>
      <p:sp>
        <p:nvSpPr>
          <p:cNvPr id="13" name="Text 3"/>
          <p:cNvSpPr txBox="1"/>
          <p:nvPr/>
        </p:nvSpPr>
        <p:spPr>
          <a:xfrm>
            <a:off x="3338825" y="1936650"/>
            <a:ext cx="2234100" cy="9849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Загрязнение воды
</a:t>
            </a:r>
            <a:pPr algn="l" indent="0" marL="0">
              <a:lnSpc>
                <a:spcPct val="100000"/>
              </a:lnSpc>
              <a:buNone/>
            </a:pPr>
            <a:r>
              <a:rPr lang="en-US" sz="600"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Отходы, пластик и грязные стоки попадают в реки и моря. Из-за этого страдают рыбы, птицы и другие живые организмы, а чистой воды становится меньше.
</a:t>
            </a:r>
            <a:endParaRPr lang="en-US" sz="1300" dirty="0"/>
          </a:p>
        </p:txBody>
      </p:sp>
      <p:sp>
        <p:nvSpPr>
          <p:cNvPr id="14" name="Text 4"/>
          <p:cNvSpPr txBox="1"/>
          <p:nvPr/>
        </p:nvSpPr>
        <p:spPr>
          <a:xfrm>
            <a:off x="574525" y="3925325"/>
            <a:ext cx="2234100" cy="10830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Вырубка лесов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Когда деревья вырубают, исчезают зелёные зоны и места обитания животных. Леса помогают природе сохранять равновесие, поэтому их защита особенно важна.
</a:t>
            </a:r>
            <a:endParaRPr lang="en-US" sz="1300" dirty="0"/>
          </a:p>
        </p:txBody>
      </p:sp>
      <p:sp>
        <p:nvSpPr>
          <p:cNvPr id="15" name="Text 5"/>
          <p:cNvSpPr txBox="1"/>
          <p:nvPr/>
        </p:nvSpPr>
        <p:spPr>
          <a:xfrm>
            <a:off x="3290688" y="3925325"/>
            <a:ext cx="2234100" cy="10830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Изменение климата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Climate change связано с ростом выбросов и неразумным использованием ресурсов. Оно влияет на погоду, природу и жизнь людей, а последствия затрагивают весь мир.
</a:t>
            </a:r>
            <a:endParaRPr lang="en-US" sz="1300" dirty="0"/>
          </a:p>
        </p:txBody>
      </p:sp>
      <p:sp>
        <p:nvSpPr>
          <p:cNvPr id="16" name="Text 6"/>
          <p:cNvSpPr txBox="1"/>
          <p:nvPr/>
        </p:nvSpPr>
        <p:spPr>
          <a:xfrm>
            <a:off x="6103113" y="1936650"/>
            <a:ext cx="2234100" cy="984900"/>
          </a:xfrm>
          <a:prstGeom prst="rect">
            <a:avLst/>
          </a:prstGeom>
          <a:noFill/>
          <a:ln/>
        </p:spPr>
        <p:txBody>
          <a:bodyPr wrap="square" lIns="0" tIns="0" rIns="0" bIns="0" rtlCol="0" anchor="t"/>
          <a:lstStyle/>
          <a:p>
            <a:pPr algn="l" indent="0" marL="0">
              <a:lnSpc>
                <a:spcPct val="100000"/>
              </a:lnSpc>
              <a:buNone/>
            </a:pPr>
            <a:r>
              <a:rPr lang="en-US" sz="1267" b="1" dirty="0">
                <a:solidFill>
                  <a:srgbClr val="212121"/>
                </a:solidFill>
                <a:latin typeface="Arial" pitchFamily="34" charset="0"/>
                <a:ea typeface="Arial" pitchFamily="34" charset="-122"/>
                <a:cs typeface="Arial" pitchFamily="34" charset="-120"/>
              </a:rPr>
              <a:t>Мусор на улицах
</a:t>
            </a:r>
            <a:pPr algn="l" indent="0" marL="0">
              <a:lnSpc>
                <a:spcPct val="100000"/>
              </a:lnSpc>
              <a:buNone/>
            </a:pPr>
            <a:r>
              <a:rPr lang="en-US" sz="585"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072" dirty="0">
                <a:solidFill>
                  <a:srgbClr val="212121"/>
                </a:solidFill>
                <a:latin typeface="Arial" pitchFamily="34" charset="0"/>
                <a:ea typeface="Arial" pitchFamily="34" charset="-122"/>
                <a:cs typeface="Arial" pitchFamily="34" charset="-120"/>
              </a:rPr>
              <a:t>Littering делает дворы, парки и берега рек неопрятными и опасными. Брошенный мусор разлагается долго, а часть отходов может попасть в почву и воду.
</a:t>
            </a:r>
            <a:endParaRPr lang="en-US" sz="126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027925" y="2974562"/>
            <a:ext cx="2661600" cy="174147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629025" y="185200"/>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How human activity affects the planet
</a:t>
            </a:r>
            <a:endParaRPr lang="en-US" sz="2600" dirty="0"/>
          </a:p>
        </p:txBody>
      </p:sp>
      <p:sp>
        <p:nvSpPr>
          <p:cNvPr id="10"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4</a:t>
            </a:r>
            <a:endParaRPr lang="en-US" sz="900" dirty="0"/>
          </a:p>
        </p:txBody>
      </p:sp>
      <p:sp>
        <p:nvSpPr>
          <p:cNvPr id="11" name="Text 2"/>
          <p:cNvSpPr txBox="1"/>
          <p:nvPr/>
        </p:nvSpPr>
        <p:spPr>
          <a:xfrm>
            <a:off x="520275" y="1462450"/>
            <a:ext cx="2373900" cy="11445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Города и транспорт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Рост городов приводит к большему числу машин, пробок и выбросов. В результате воздух становится грязнее, а нагрузка на природу постоянно увеличивается.
</a:t>
            </a:r>
            <a:endParaRPr lang="en-US" sz="1300" dirty="0"/>
          </a:p>
        </p:txBody>
      </p:sp>
      <p:sp>
        <p:nvSpPr>
          <p:cNvPr id="12" name="Text 3"/>
          <p:cNvSpPr txBox="1"/>
          <p:nvPr/>
        </p:nvSpPr>
        <p:spPr>
          <a:xfrm>
            <a:off x="3347601" y="1462481"/>
            <a:ext cx="2373900" cy="11445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Фабрики и отходы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Заводы производят много полезных вещей, но одновременно создают дым и отходы. Если мусор не перерабатывать, он накапливается и загрязняет землю и воду.
</a:t>
            </a:r>
            <a:endParaRPr lang="en-US" sz="1300" dirty="0"/>
          </a:p>
        </p:txBody>
      </p:sp>
      <p:sp>
        <p:nvSpPr>
          <p:cNvPr id="13" name="Text 4"/>
          <p:cNvSpPr txBox="1"/>
          <p:nvPr/>
        </p:nvSpPr>
        <p:spPr>
          <a:xfrm>
            <a:off x="520275" y="3412183"/>
            <a:ext cx="2373900" cy="11445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Вторичная переработка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Бумагу можно переработать, если она чистая и сухая. Стекло и металл тоже подходят для переработки, поэтому сортировка помогает экономить ресурсы.
</a:t>
            </a:r>
            <a:endParaRPr lang="en-US" sz="1300" dirty="0"/>
          </a:p>
        </p:txBody>
      </p:sp>
      <p:sp>
        <p:nvSpPr>
          <p:cNvPr id="14" name="Text 5"/>
          <p:cNvSpPr txBox="1"/>
          <p:nvPr/>
        </p:nvSpPr>
        <p:spPr>
          <a:xfrm>
            <a:off x="3347601" y="3412183"/>
            <a:ext cx="2373900" cy="11445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Нагрузка на природу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Чем больше мы потребляем, тем сильнее воздействие на планету. Простые изменения в привычках помогают уменьшить количество мусора и сохранить природные ресурсы.
</a:t>
            </a:r>
            <a:endParaRPr lang="en-US" sz="1300" dirty="0"/>
          </a:p>
        </p:txBody>
      </p:sp>
      <p:sp>
        <p:nvSpPr>
          <p:cNvPr id="15" name="Text 6"/>
          <p:cNvSpPr txBox="1"/>
          <p:nvPr/>
        </p:nvSpPr>
        <p:spPr>
          <a:xfrm>
            <a:off x="6174926" y="1462481"/>
            <a:ext cx="2373900" cy="11445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Одноразовые вещи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Одноразовая упаковка и посуда удобны, но быстро превращаются в мусор. Особенно медленно разлагается пластик, поэтому он остаётся в природе очень долго.
</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0700" y="1230052"/>
            <a:ext cx="4007700" cy="2830647"/>
          </a:xfrm>
          <a:prstGeom prst="rect">
            <a:avLst/>
          </a:prstGeom>
        </p:spPr>
      </p:pic>
      <p:sp>
        <p:nvSpPr>
          <p:cNvPr id="5" name="Text 0"/>
          <p:cNvSpPr txBox="1"/>
          <p:nvPr/>
        </p:nvSpPr>
        <p:spPr>
          <a:xfrm>
            <a:off x="645600" y="197125"/>
            <a:ext cx="7852800" cy="737400"/>
          </a:xfrm>
          <a:prstGeom prst="rect">
            <a:avLst/>
          </a:prstGeom>
          <a:noFill/>
          <a:ln/>
        </p:spPr>
        <p:txBody>
          <a:bodyPr wrap="square" lIns="0" tIns="0" rIns="0" bIns="0" rtlCol="0" anchor="ctr"/>
          <a:lstStyle/>
          <a:p>
            <a:pPr algn="ctr" indent="0" marL="0">
              <a:lnSpc>
                <a:spcPct val="100000"/>
              </a:lnSpc>
              <a:buNone/>
            </a:pPr>
            <a:r>
              <a:rPr lang="en-US" sz="2600" b="1" dirty="0">
                <a:solidFill>
                  <a:srgbClr val="F3F3F3"/>
                </a:solidFill>
                <a:latin typeface="Arial" pitchFamily="34" charset="0"/>
                <a:ea typeface="Arial" pitchFamily="34" charset="-122"/>
                <a:cs typeface="Arial" pitchFamily="34" charset="-120"/>
              </a:rPr>
              <a:t>Everyday actions that help the Earth
</a:t>
            </a:r>
            <a:endParaRPr lang="en-US" sz="2600" dirty="0"/>
          </a:p>
        </p:txBody>
      </p:sp>
      <p:sp>
        <p:nvSpPr>
          <p:cNvPr id="6" name="Text 1"/>
          <p:cNvSpPr txBox="1"/>
          <p:nvPr/>
        </p:nvSpPr>
        <p:spPr>
          <a:xfrm>
            <a:off x="921300" y="1596275"/>
            <a:ext cx="2758800" cy="918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Ежедневные действия становятся особенно полезными, когда их повторяют дома и в школе.
</a:t>
            </a:r>
            <a:endParaRPr lang="en-US" sz="1200" dirty="0"/>
          </a:p>
        </p:txBody>
      </p:sp>
      <p:sp>
        <p:nvSpPr>
          <p:cNvPr id="7" name="Text 2"/>
          <p:cNvSpPr txBox="1"/>
          <p:nvPr/>
        </p:nvSpPr>
        <p:spPr>
          <a:xfrm>
            <a:off x="921300" y="2848700"/>
            <a:ext cx="2758800" cy="996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Самый заметный результат дают привычки, которые легко выполнять каждый день и соблюдать всей семьёй или классом.
</a:t>
            </a:r>
            <a:endParaRPr lang="en-US" sz="1200" dirty="0"/>
          </a:p>
        </p:txBody>
      </p:sp>
      <p:sp>
        <p:nvSpPr>
          <p:cNvPr id="8" name="Text 3"/>
          <p:cNvSpPr txBox="1"/>
          <p:nvPr/>
        </p:nvSpPr>
        <p:spPr>
          <a:xfrm>
            <a:off x="4490700" y="4142575"/>
            <a:ext cx="4381800" cy="302400"/>
          </a:xfrm>
          <a:prstGeom prst="rect">
            <a:avLst/>
          </a:prstGeom>
          <a:noFill/>
          <a:ln/>
        </p:spPr>
        <p:txBody>
          <a:bodyPr wrap="square" lIns="0" tIns="0" rIns="0" bIns="0" rtlCol="0" anchor="t"/>
          <a:lstStyle/>
          <a:p>
            <a:pPr algn="l" indent="0" marL="0">
              <a:lnSpc>
                <a:spcPct val="115000"/>
              </a:lnSpc>
              <a:buNone/>
            </a:pPr>
            <a:r>
              <a:rPr lang="en-US" sz="1034" dirty="0">
                <a:solidFill>
                  <a:srgbClr val="E0D3A2"/>
                </a:solidFill>
                <a:latin typeface="Arial" pitchFamily="34" charset="0"/>
                <a:ea typeface="Arial" pitchFamily="34" charset="-122"/>
                <a:cs typeface="Arial" pitchFamily="34" charset="-120"/>
              </a:rPr>
              <a:t>Учебный материал по теме экологии; условная оценка полезности действий для учебной диаграммы
</a:t>
            </a:r>
            <a:endParaRPr lang="en-US" sz="1034" dirty="0"/>
          </a:p>
        </p:txBody>
      </p:sp>
      <p:sp>
        <p:nvSpPr>
          <p:cNvPr id="9" name="Text 4"/>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6</a:t>
            </a:r>
            <a:endParaRPr lang="en-US" sz="900" dirty="0"/>
          </a:p>
        </p:txBody>
      </p:sp>
      <p:sp>
        <p:nvSpPr>
          <p:cNvPr id="9" name="Text 1"/>
          <p:cNvSpPr txBox="1"/>
          <p:nvPr/>
        </p:nvSpPr>
        <p:spPr>
          <a:xfrm>
            <a:off x="792300" y="627725"/>
            <a:ext cx="3686100" cy="498000"/>
          </a:xfrm>
          <a:prstGeom prst="rect">
            <a:avLst/>
          </a:prstGeom>
          <a:noFill/>
          <a:ln/>
        </p:spPr>
        <p:txBody>
          <a:bodyPr wrap="square" lIns="0" tIns="0" rIns="0" bIns="0" rtlCol="0" anchor="ctr"/>
          <a:lstStyle/>
          <a:p>
            <a:pPr algn="l" indent="0" marL="0">
              <a:lnSpc>
                <a:spcPct val="100000"/>
              </a:lnSpc>
              <a:buNone/>
            </a:pPr>
            <a:r>
              <a:rPr lang="en-US" sz="1900" b="1" dirty="0">
                <a:solidFill>
                  <a:srgbClr val="F3F3F3"/>
                </a:solidFill>
                <a:latin typeface="Arial" pitchFamily="34" charset="0"/>
                <a:ea typeface="Arial" pitchFamily="34" charset="-122"/>
                <a:cs typeface="Arial" pitchFamily="34" charset="-120"/>
              </a:rPr>
              <a:t>Saving water at home and at school
</a:t>
            </a:r>
            <a:endParaRPr lang="en-US" sz="1900" dirty="0"/>
          </a:p>
        </p:txBody>
      </p:sp>
      <p:sp>
        <p:nvSpPr>
          <p:cNvPr id="10" name="Text 2"/>
          <p:cNvSpPr txBox="1"/>
          <p:nvPr/>
        </p:nvSpPr>
        <p:spPr>
          <a:xfrm>
            <a:off x="867000" y="1580275"/>
            <a:ext cx="3353100" cy="9915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Закрывать кран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Turn off the tap while brushing your teeth. Это простое действие помогает не тратить воду зря и легко превращается в полезную ежедневную привычку.
</a:t>
            </a:r>
            <a:endParaRPr lang="en-US" sz="1300" dirty="0"/>
          </a:p>
        </p:txBody>
      </p:sp>
      <p:sp>
        <p:nvSpPr>
          <p:cNvPr id="11" name="Text 3"/>
          <p:cNvSpPr txBox="1"/>
          <p:nvPr/>
        </p:nvSpPr>
        <p:spPr>
          <a:xfrm>
            <a:off x="5361725" y="1562575"/>
            <a:ext cx="3353100" cy="9915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Принимать короткий душ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Short showers use less water than long baths. Такой выбор особенно удобен дома и показывает, что экономить ресурсы можно без сложных усилий.
</a:t>
            </a:r>
            <a:endParaRPr lang="en-US" sz="1300" dirty="0"/>
          </a:p>
        </p:txBody>
      </p:sp>
      <p:sp>
        <p:nvSpPr>
          <p:cNvPr id="12" name="Text 4"/>
          <p:cNvSpPr txBox="1"/>
          <p:nvPr/>
        </p:nvSpPr>
        <p:spPr>
          <a:xfrm>
            <a:off x="867000" y="3131775"/>
            <a:ext cx="3353100" cy="9915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Устранять протечки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Leaking taps can waste a huge amount of water over time. Если вовремя починить кран, можно сохранить тысячи литров и снизить лишние потери.
</a:t>
            </a:r>
            <a:endParaRPr lang="en-US" sz="1300" dirty="0"/>
          </a:p>
        </p:txBody>
      </p:sp>
      <p:sp>
        <p:nvSpPr>
          <p:cNvPr id="13" name="Text 5"/>
          <p:cNvSpPr txBox="1"/>
          <p:nvPr/>
        </p:nvSpPr>
        <p:spPr>
          <a:xfrm>
            <a:off x="5361725" y="3131775"/>
            <a:ext cx="3353100" cy="9915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Использовать воду повторно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Water left after washing vegetables can be used for plants. Это помогает бережнее относиться к ресурсам и учит использовать вещи разумно.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0675" y="2074232"/>
            <a:ext cx="4007700" cy="1597186"/>
          </a:xfrm>
          <a:prstGeom prst="rect">
            <a:avLst/>
          </a:prstGeom>
        </p:spPr>
      </p:pic>
      <p:sp>
        <p:nvSpPr>
          <p:cNvPr id="5" name="Text 0"/>
          <p:cNvSpPr txBox="1"/>
          <p:nvPr/>
        </p:nvSpPr>
        <p:spPr>
          <a:xfrm>
            <a:off x="645600" y="197125"/>
            <a:ext cx="7852800" cy="737400"/>
          </a:xfrm>
          <a:prstGeom prst="rect">
            <a:avLst/>
          </a:prstGeom>
          <a:noFill/>
          <a:ln/>
        </p:spPr>
        <p:txBody>
          <a:bodyPr wrap="square" lIns="0" tIns="0" rIns="0" bIns="0" rtlCol="0" anchor="ctr"/>
          <a:lstStyle/>
          <a:p>
            <a:pPr algn="l" indent="0" marL="0">
              <a:lnSpc>
                <a:spcPct val="100000"/>
              </a:lnSpc>
              <a:buNone/>
            </a:pPr>
            <a:r>
              <a:rPr lang="en-US" sz="2600" b="1" dirty="0">
                <a:solidFill>
                  <a:srgbClr val="F3F3F3"/>
                </a:solidFill>
                <a:latin typeface="Arial" pitchFamily="34" charset="0"/>
                <a:ea typeface="Arial" pitchFamily="34" charset="-122"/>
                <a:cs typeface="Arial" pitchFamily="34" charset="-120"/>
              </a:rPr>
              <a:t>Ways to save electricity
</a:t>
            </a:r>
            <a:endParaRPr lang="en-US" sz="2600" dirty="0"/>
          </a:p>
        </p:txBody>
      </p:sp>
      <p:sp>
        <p:nvSpPr>
          <p:cNvPr id="6" name="Text 1"/>
          <p:cNvSpPr txBox="1"/>
          <p:nvPr/>
        </p:nvSpPr>
        <p:spPr>
          <a:xfrm>
            <a:off x="645600" y="1736425"/>
            <a:ext cx="3077700" cy="1067100"/>
          </a:xfrm>
          <a:prstGeom prst="rect">
            <a:avLst/>
          </a:prstGeom>
          <a:noFill/>
          <a:ln/>
        </p:spPr>
        <p:txBody>
          <a:bodyPr wrap="square" lIns="0" tIns="0" rIns="0" bIns="0" rtlCol="0" anchor="t"/>
          <a:lstStyle/>
          <a:p>
            <a:pPr algn="l" indent="0" marL="0">
              <a:lnSpc>
                <a:spcPct val="80000"/>
              </a:lnSpc>
              <a:buNone/>
            </a:pPr>
            <a:r>
              <a:rPr lang="en-US" sz="1200" dirty="0">
                <a:solidFill>
                  <a:srgbClr val="F3F3F3"/>
                </a:solidFill>
                <a:latin typeface="Arial" pitchFamily="34" charset="0"/>
                <a:ea typeface="Arial" pitchFamily="34" charset="-122"/>
                <a:cs typeface="Arial" pitchFamily="34" charset="-120"/>
              </a:rPr>
              <a:t>Сравнение показывает, что простые действия помогают уменьшить расход энергии дома и в школе.
</a:t>
            </a:r>
            <a:endParaRPr lang="en-US" sz="1200" dirty="0"/>
          </a:p>
        </p:txBody>
      </p:sp>
      <p:sp>
        <p:nvSpPr>
          <p:cNvPr id="7" name="Text 2"/>
          <p:cNvSpPr txBox="1"/>
          <p:nvPr/>
        </p:nvSpPr>
        <p:spPr>
          <a:xfrm>
            <a:off x="645600" y="2942225"/>
            <a:ext cx="3077700" cy="1067100"/>
          </a:xfrm>
          <a:prstGeom prst="rect">
            <a:avLst/>
          </a:prstGeom>
          <a:noFill/>
          <a:ln/>
        </p:spPr>
        <p:txBody>
          <a:bodyPr wrap="square" lIns="0" tIns="0" rIns="0" bIns="0" rtlCol="0" anchor="t"/>
          <a:lstStyle/>
          <a:p>
            <a:pPr algn="l" indent="0" marL="0">
              <a:lnSpc>
                <a:spcPct val="80000"/>
              </a:lnSpc>
              <a:buNone/>
            </a:pPr>
            <a:r>
              <a:rPr lang="en-US" sz="1200" dirty="0">
                <a:solidFill>
                  <a:srgbClr val="F3F3F3"/>
                </a:solidFill>
                <a:latin typeface="Arial" pitchFamily="34" charset="0"/>
                <a:ea typeface="Arial" pitchFamily="34" charset="-122"/>
                <a:cs typeface="Arial" pitchFamily="34" charset="-120"/>
              </a:rPr>
              <a:t>Небольшие действия по отдельности кажутся незначительными, но вместе они заметно снижают расход электричества и количество лишних потерь.
</a:t>
            </a:r>
            <a:endParaRPr lang="en-US" sz="1200" dirty="0"/>
          </a:p>
        </p:txBody>
      </p:sp>
      <p:sp>
        <p:nvSpPr>
          <p:cNvPr id="8" name="Text 3"/>
          <p:cNvSpPr txBox="1"/>
          <p:nvPr/>
        </p:nvSpPr>
        <p:spPr>
          <a:xfrm>
            <a:off x="645600" y="4598225"/>
            <a:ext cx="2758800" cy="302400"/>
          </a:xfrm>
          <a:prstGeom prst="rect">
            <a:avLst/>
          </a:prstGeom>
          <a:noFill/>
          <a:ln/>
        </p:spPr>
        <p:txBody>
          <a:bodyPr wrap="square" lIns="0" tIns="0" rIns="0" bIns="0" rtlCol="0" anchor="t"/>
          <a:lstStyle/>
          <a:p>
            <a:pPr algn="l" indent="0" marL="0">
              <a:lnSpc>
                <a:spcPct val="100000"/>
              </a:lnSpc>
              <a:buNone/>
            </a:pPr>
            <a:r>
              <a:rPr lang="en-US" sz="800" dirty="0">
                <a:solidFill>
                  <a:srgbClr val="F3F3F3"/>
                </a:solidFill>
                <a:latin typeface="Arial" pitchFamily="34" charset="0"/>
                <a:ea typeface="Arial" pitchFamily="34" charset="-122"/>
                <a:cs typeface="Arial" pitchFamily="34" charset="-120"/>
              </a:rPr>
              <a:t>Учебный материал по теме энергосбережения
</a:t>
            </a:r>
            <a:endParaRPr lang="en-US" sz="800" dirty="0"/>
          </a:p>
        </p:txBody>
      </p:sp>
      <p:sp>
        <p:nvSpPr>
          <p:cNvPr id="9" name="Text 4"/>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9400" y="1688830"/>
            <a:ext cx="8264400" cy="3094389"/>
          </a:xfrm>
          <a:prstGeom prst="rect">
            <a:avLst/>
          </a:prstGeom>
        </p:spPr>
      </p:pic>
      <p:sp>
        <p:nvSpPr>
          <p:cNvPr id="5" name="Text 0"/>
          <p:cNvSpPr txBox="1"/>
          <p:nvPr/>
        </p:nvSpPr>
        <p:spPr>
          <a:xfrm>
            <a:off x="359450" y="197125"/>
            <a:ext cx="8264400" cy="737400"/>
          </a:xfrm>
          <a:prstGeom prst="rect">
            <a:avLst/>
          </a:prstGeom>
          <a:noFill/>
          <a:ln/>
        </p:spPr>
        <p:txBody>
          <a:bodyPr wrap="square" lIns="0" tIns="0" rIns="0" bIns="0" rtlCol="0" anchor="ctr"/>
          <a:lstStyle/>
          <a:p>
            <a:pPr algn="l" indent="0" marL="0">
              <a:lnSpc>
                <a:spcPct val="100000"/>
              </a:lnSpc>
              <a:buNone/>
            </a:pPr>
            <a:r>
              <a:rPr lang="en-US" sz="2600" b="1" dirty="0">
                <a:solidFill>
                  <a:srgbClr val="F3F3F3"/>
                </a:solidFill>
                <a:latin typeface="Arial" pitchFamily="34" charset="0"/>
                <a:ea typeface="Arial" pitchFamily="34" charset="-122"/>
                <a:cs typeface="Arial" pitchFamily="34" charset="-120"/>
              </a:rPr>
              <a:t>How to deal with waste correctly
</a:t>
            </a:r>
            <a:endParaRPr lang="en-US" sz="2600" dirty="0"/>
          </a:p>
        </p:txBody>
      </p:sp>
      <p:sp>
        <p:nvSpPr>
          <p:cNvPr id="6" name="Text 1"/>
          <p:cNvSpPr txBox="1"/>
          <p:nvPr/>
        </p:nvSpPr>
        <p:spPr>
          <a:xfrm>
            <a:off x="359450" y="1107800"/>
            <a:ext cx="8264400" cy="219600"/>
          </a:xfrm>
          <a:prstGeom prst="rect">
            <a:avLst/>
          </a:prstGeom>
          <a:noFill/>
          <a:ln/>
        </p:spPr>
        <p:txBody>
          <a:bodyPr wrap="square" lIns="0" tIns="0" rIns="0" bIns="0" rtlCol="0" anchor="t"/>
          <a:lstStyle/>
          <a:p>
            <a:pPr algn="l" indent="0" marL="0">
              <a:lnSpc>
                <a:spcPct val="80000"/>
              </a:lnSpc>
              <a:buNone/>
            </a:pPr>
            <a:r>
              <a:rPr lang="en-US" sz="1200" dirty="0">
                <a:solidFill>
                  <a:srgbClr val="E0D3A2"/>
                </a:solidFill>
                <a:latin typeface="Arial" pitchFamily="34" charset="0"/>
                <a:ea typeface="Arial" pitchFamily="34" charset="-122"/>
                <a:cs typeface="Arial" pitchFamily="34" charset="-120"/>
              </a:rPr>
              <a:t>Схема показывает, как оценивать вещь перед тем, как выбросить её.
</a:t>
            </a:r>
            <a:endParaRPr lang="en-US" sz="1200" dirty="0"/>
          </a:p>
        </p:txBody>
      </p:sp>
      <p:sp>
        <p:nvSpPr>
          <p:cNvPr id="7" name="Text 2"/>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022612" y="1517350"/>
            <a:ext cx="220800" cy="220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29806" y="1479100"/>
            <a:ext cx="185812" cy="297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802000" y="1480550"/>
            <a:ext cx="220800" cy="294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6100" y="1517350"/>
            <a:ext cx="220800" cy="220800"/>
          </a:xfrm>
          <a:prstGeom prst="rect">
            <a:avLst/>
          </a:prstGeom>
        </p:spPr>
      </p:pic>
      <p:sp>
        <p:nvSpPr>
          <p:cNvPr id="11" name="Text 0"/>
          <p:cNvSpPr txBox="1"/>
          <p:nvPr/>
        </p:nvSpPr>
        <p:spPr>
          <a:xfrm>
            <a:off x="1629025" y="349825"/>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What students should remember about recycling
</a:t>
            </a:r>
            <a:endParaRPr lang="en-US" sz="2600" dirty="0"/>
          </a:p>
        </p:txBody>
      </p:sp>
      <p:sp>
        <p:nvSpPr>
          <p:cNvPr id="12"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9</a:t>
            </a:r>
            <a:endParaRPr lang="en-US" sz="900" dirty="0"/>
          </a:p>
        </p:txBody>
      </p:sp>
      <p:sp>
        <p:nvSpPr>
          <p:cNvPr id="13" name="Text 2"/>
          <p:cNvSpPr txBox="1"/>
          <p:nvPr/>
        </p:nvSpPr>
        <p:spPr>
          <a:xfrm>
            <a:off x="6935550" y="2078175"/>
            <a:ext cx="16329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Опасные отходы
</a:t>
            </a:r>
            <a:endParaRPr lang="en-US" sz="1200" dirty="0"/>
          </a:p>
        </p:txBody>
      </p:sp>
      <p:sp>
        <p:nvSpPr>
          <p:cNvPr id="14" name="Text 3"/>
          <p:cNvSpPr txBox="1"/>
          <p:nvPr/>
        </p:nvSpPr>
        <p:spPr>
          <a:xfrm>
            <a:off x="6935550" y="2571750"/>
            <a:ext cx="1632900" cy="1227000"/>
          </a:xfrm>
          <a:prstGeom prst="rect">
            <a:avLst/>
          </a:prstGeom>
          <a:noFill/>
          <a:ln/>
        </p:spPr>
        <p:txBody>
          <a:bodyPr wrap="square" lIns="0" tIns="0" rIns="0" bIns="0" rtlCol="0" anchor="t"/>
          <a:lstStyle/>
          <a:p>
            <a:pPr algn="l" indent="0" marL="0">
              <a:lnSpc>
                <a:spcPct val="100000"/>
              </a:lnSpc>
              <a:buNone/>
            </a:pPr>
            <a:r>
              <a:rPr lang="en-US" sz="1200" dirty="0">
                <a:solidFill>
                  <a:srgbClr val="E0D3A2"/>
                </a:solidFill>
                <a:latin typeface="Arial" pitchFamily="34" charset="0"/>
                <a:ea typeface="Arial" pitchFamily="34" charset="-122"/>
                <a:cs typeface="Arial" pitchFamily="34" charset="-120"/>
              </a:rPr>
              <a:t>Batteries, medicines and light bulbs need special collection. Они могут содержать опасные вещества, поэтому их нельзя выбрасывать вместе с обычным мусором.
</a:t>
            </a:r>
            <a:endParaRPr lang="en-US" sz="1200" dirty="0"/>
          </a:p>
        </p:txBody>
      </p:sp>
      <p:sp>
        <p:nvSpPr>
          <p:cNvPr id="15" name="Text 4"/>
          <p:cNvSpPr txBox="1"/>
          <p:nvPr/>
        </p:nvSpPr>
        <p:spPr>
          <a:xfrm>
            <a:off x="4825250" y="2078175"/>
            <a:ext cx="16329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Пластиковые бутылки
</a:t>
            </a:r>
            <a:endParaRPr lang="en-US" sz="1200" dirty="0"/>
          </a:p>
        </p:txBody>
      </p:sp>
      <p:sp>
        <p:nvSpPr>
          <p:cNvPr id="16" name="Text 5"/>
          <p:cNvSpPr txBox="1"/>
          <p:nvPr/>
        </p:nvSpPr>
        <p:spPr>
          <a:xfrm>
            <a:off x="4825250" y="2571750"/>
            <a:ext cx="1632900" cy="1227000"/>
          </a:xfrm>
          <a:prstGeom prst="rect">
            <a:avLst/>
          </a:prstGeom>
          <a:noFill/>
          <a:ln/>
        </p:spPr>
        <p:txBody>
          <a:bodyPr wrap="square" lIns="0" tIns="0" rIns="0" bIns="0" rtlCol="0" anchor="t"/>
          <a:lstStyle/>
          <a:p>
            <a:pPr algn="l" indent="0" marL="0">
              <a:lnSpc>
                <a:spcPct val="100000"/>
              </a:lnSpc>
              <a:buNone/>
            </a:pPr>
            <a:r>
              <a:rPr lang="en-US" sz="1193" dirty="0">
                <a:solidFill>
                  <a:srgbClr val="E0D3A2"/>
                </a:solidFill>
                <a:latin typeface="Arial" pitchFamily="34" charset="0"/>
                <a:ea typeface="Arial" pitchFamily="34" charset="-122"/>
                <a:cs typeface="Arial" pitchFamily="34" charset="-120"/>
              </a:rPr>
              <a:t>Plastic bottles are easier to process when they are empty and compressed. Это экономит место в контейнере и упрощает дальнейшую переработку.
</a:t>
            </a:r>
            <a:endParaRPr lang="en-US" sz="1193" dirty="0"/>
          </a:p>
        </p:txBody>
      </p:sp>
      <p:sp>
        <p:nvSpPr>
          <p:cNvPr id="17" name="Text 6"/>
          <p:cNvSpPr txBox="1"/>
          <p:nvPr/>
        </p:nvSpPr>
        <p:spPr>
          <a:xfrm>
            <a:off x="2714938" y="2078175"/>
            <a:ext cx="16329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Бумага отдельно
</a:t>
            </a:r>
            <a:endParaRPr lang="en-US" sz="1200" dirty="0"/>
          </a:p>
        </p:txBody>
      </p:sp>
      <p:sp>
        <p:nvSpPr>
          <p:cNvPr id="18" name="Text 7"/>
          <p:cNvSpPr txBox="1"/>
          <p:nvPr/>
        </p:nvSpPr>
        <p:spPr>
          <a:xfrm>
            <a:off x="2714938" y="2571750"/>
            <a:ext cx="1632900" cy="1227000"/>
          </a:xfrm>
          <a:prstGeom prst="rect">
            <a:avLst/>
          </a:prstGeom>
          <a:noFill/>
          <a:ln/>
        </p:spPr>
        <p:txBody>
          <a:bodyPr wrap="square" lIns="0" tIns="0" rIns="0" bIns="0" rtlCol="0" anchor="t"/>
          <a:lstStyle/>
          <a:p>
            <a:pPr algn="l" indent="0" marL="0">
              <a:lnSpc>
                <a:spcPct val="100000"/>
              </a:lnSpc>
              <a:buNone/>
            </a:pPr>
            <a:r>
              <a:rPr lang="en-US" sz="1200" dirty="0">
                <a:solidFill>
                  <a:srgbClr val="E0D3A2"/>
                </a:solidFill>
                <a:latin typeface="Arial" pitchFamily="34" charset="0"/>
                <a:ea typeface="Arial" pitchFamily="34" charset="-122"/>
                <a:cs typeface="Arial" pitchFamily="34" charset="-120"/>
              </a:rPr>
              <a:t>Paper should not be mixed with greasy food boxes. Если бумага испачкана жиром, её труднее переработать, поэтому такие отходы лучше выбрасывать отдельно.
</a:t>
            </a:r>
            <a:endParaRPr lang="en-US" sz="1200" dirty="0"/>
          </a:p>
        </p:txBody>
      </p:sp>
      <p:sp>
        <p:nvSpPr>
          <p:cNvPr id="19" name="Text 8"/>
          <p:cNvSpPr txBox="1"/>
          <p:nvPr/>
        </p:nvSpPr>
        <p:spPr>
          <a:xfrm>
            <a:off x="599038" y="2078175"/>
            <a:ext cx="16329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Чистая упаковка
</a:t>
            </a:r>
            <a:endParaRPr lang="en-US" sz="1200" dirty="0"/>
          </a:p>
        </p:txBody>
      </p:sp>
      <p:sp>
        <p:nvSpPr>
          <p:cNvPr id="20" name="Text 9"/>
          <p:cNvSpPr txBox="1"/>
          <p:nvPr/>
        </p:nvSpPr>
        <p:spPr>
          <a:xfrm>
            <a:off x="599038" y="2571750"/>
            <a:ext cx="1632900" cy="1227000"/>
          </a:xfrm>
          <a:prstGeom prst="rect">
            <a:avLst/>
          </a:prstGeom>
          <a:noFill/>
          <a:ln/>
        </p:spPr>
        <p:txBody>
          <a:bodyPr wrap="square" lIns="0" tIns="0" rIns="0" bIns="0" rtlCol="0" anchor="t"/>
          <a:lstStyle/>
          <a:p>
            <a:pPr algn="l" indent="0" marL="0">
              <a:lnSpc>
                <a:spcPct val="100000"/>
              </a:lnSpc>
              <a:buNone/>
            </a:pPr>
            <a:r>
              <a:rPr lang="en-US" sz="1160" dirty="0">
                <a:solidFill>
                  <a:srgbClr val="E0D3A2"/>
                </a:solidFill>
                <a:latin typeface="Arial" pitchFamily="34" charset="0"/>
                <a:ea typeface="Arial" pitchFamily="34" charset="-122"/>
                <a:cs typeface="Arial" pitchFamily="34" charset="-120"/>
              </a:rPr>
              <a:t>Clean and dry packaging is easier to recycle than dirty packaging. Остатки еды и влаги мешают переработке, поэтому упаковку лучше ополоснуть и высушить перед сортировкой.
</a:t>
            </a:r>
            <a:endParaRPr lang="en-US" sz="116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891242" y="1015300"/>
            <a:ext cx="2561915" cy="3993000"/>
          </a:xfrm>
          <a:prstGeom prst="rect">
            <a:avLst/>
          </a:prstGeom>
        </p:spPr>
      </p:pic>
      <p:sp>
        <p:nvSpPr>
          <p:cNvPr id="9" name="Text 0"/>
          <p:cNvSpPr txBox="1"/>
          <p:nvPr/>
        </p:nvSpPr>
        <p:spPr>
          <a:xfrm>
            <a:off x="1629025" y="185200"/>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212121"/>
                </a:solidFill>
                <a:latin typeface="Arial" pitchFamily="34" charset="0"/>
                <a:ea typeface="Arial" pitchFamily="34" charset="-122"/>
                <a:cs typeface="Arial" pitchFamily="34" charset="-120"/>
              </a:rPr>
              <a:t>Reusing things instead of throwing them away
</a:t>
            </a:r>
            <a:endParaRPr lang="en-US" sz="2600" dirty="0"/>
          </a:p>
        </p:txBody>
      </p:sp>
      <p:sp>
        <p:nvSpPr>
          <p:cNvPr id="10"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10</a:t>
            </a:r>
            <a:endParaRPr lang="en-US" sz="900" dirty="0"/>
          </a:p>
        </p:txBody>
      </p:sp>
      <p:sp>
        <p:nvSpPr>
          <p:cNvPr id="11" name="Text 2"/>
          <p:cNvSpPr txBox="1"/>
          <p:nvPr/>
        </p:nvSpPr>
        <p:spPr>
          <a:xfrm>
            <a:off x="458400" y="1936650"/>
            <a:ext cx="2234100" cy="984900"/>
          </a:xfrm>
          <a:prstGeom prst="rect">
            <a:avLst/>
          </a:prstGeom>
          <a:noFill/>
          <a:ln/>
        </p:spPr>
        <p:txBody>
          <a:bodyPr wrap="square" lIns="0" tIns="0" rIns="0" bIns="0" rtlCol="0" anchor="t"/>
          <a:lstStyle/>
          <a:p>
            <a:pPr algn="l" indent="0" marL="0">
              <a:lnSpc>
                <a:spcPct val="100000"/>
              </a:lnSpc>
              <a:buNone/>
            </a:pPr>
            <a:r>
              <a:rPr lang="en-US" sz="1158" b="1" dirty="0">
                <a:solidFill>
                  <a:srgbClr val="212121"/>
                </a:solidFill>
                <a:latin typeface="Arial" pitchFamily="34" charset="0"/>
                <a:ea typeface="Arial" pitchFamily="34" charset="-122"/>
                <a:cs typeface="Arial" pitchFamily="34" charset="-120"/>
              </a:rPr>
              <a:t>Ремонт и повторное использование
</a:t>
            </a:r>
            <a:pPr algn="l" indent="0" marL="0">
              <a:lnSpc>
                <a:spcPct val="100000"/>
              </a:lnSpc>
              <a:buNone/>
            </a:pPr>
            <a:r>
              <a:rPr lang="en-US" sz="534"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980" dirty="0">
                <a:solidFill>
                  <a:srgbClr val="212121"/>
                </a:solidFill>
                <a:latin typeface="Arial" pitchFamily="34" charset="0"/>
                <a:ea typeface="Arial" pitchFamily="34" charset="-122"/>
                <a:cs typeface="Arial" pitchFamily="34" charset="-120"/>
              </a:rPr>
              <a:t>A backpack with a broken zipper can often be repaired instead of replaced. Это уменьшает количество мусора и помогает дольше использовать уже купленные вещи.
</a:t>
            </a:r>
            <a:endParaRPr lang="en-US" sz="1158" dirty="0"/>
          </a:p>
        </p:txBody>
      </p:sp>
      <p:sp>
        <p:nvSpPr>
          <p:cNvPr id="12" name="Text 3"/>
          <p:cNvSpPr txBox="1"/>
          <p:nvPr/>
        </p:nvSpPr>
        <p:spPr>
          <a:xfrm>
            <a:off x="3174662" y="1936650"/>
            <a:ext cx="2234100" cy="9849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Передавать другим
</a:t>
            </a:r>
            <a:pPr algn="l" indent="0" marL="0">
              <a:lnSpc>
                <a:spcPct val="100000"/>
              </a:lnSpc>
              <a:buNone/>
            </a:pPr>
            <a:r>
              <a:rPr lang="en-US" sz="600"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Books, toys and school supplies can be given to younger students or relatives. Так вещи получают вторую жизнь и продолжают приносить пользу.
</a:t>
            </a:r>
            <a:endParaRPr lang="en-US" sz="1300" dirty="0"/>
          </a:p>
        </p:txBody>
      </p:sp>
      <p:sp>
        <p:nvSpPr>
          <p:cNvPr id="13" name="Text 4"/>
          <p:cNvSpPr txBox="1"/>
          <p:nvPr/>
        </p:nvSpPr>
        <p:spPr>
          <a:xfrm>
            <a:off x="458475" y="3925325"/>
            <a:ext cx="2234100" cy="10830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Использовать по-новому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A glass jar can become a container for pencils, buttons or snacks. Такие простые идеи помогают хранить вещи аккуратно и не покупать лишнее.
</a:t>
            </a:r>
            <a:endParaRPr lang="en-US" sz="1300" dirty="0"/>
          </a:p>
        </p:txBody>
      </p:sp>
      <p:sp>
        <p:nvSpPr>
          <p:cNvPr id="14" name="Text 5"/>
          <p:cNvSpPr txBox="1"/>
          <p:nvPr/>
        </p:nvSpPr>
        <p:spPr>
          <a:xfrm>
            <a:off x="3174637" y="3925325"/>
            <a:ext cx="2234100" cy="10830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Сделать полезную тряпку
</a:t>
            </a:r>
            <a:pPr algn="l" indent="0" marL="0">
              <a:lnSpc>
                <a:spcPct val="100000"/>
              </a:lnSpc>
              <a:buNone/>
            </a:pPr>
            <a:r>
              <a:rPr lang="en-US" sz="600" b="1"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212121"/>
                </a:solidFill>
                <a:latin typeface="Arial" pitchFamily="34" charset="0"/>
                <a:ea typeface="Arial" pitchFamily="34" charset="-122"/>
                <a:cs typeface="Arial" pitchFamily="34" charset="-120"/>
              </a:rPr>
              <a:t>An old T-shirt can be turned into a cleaning cloth. Это удобный способ использовать ткань повторно и сократить количество бытовых отходов.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0700" y="1230052"/>
            <a:ext cx="4007700" cy="2830647"/>
          </a:xfrm>
          <a:prstGeom prst="rect">
            <a:avLst/>
          </a:prstGeom>
        </p:spPr>
      </p:pic>
      <p:sp>
        <p:nvSpPr>
          <p:cNvPr id="5" name="Text 0"/>
          <p:cNvSpPr txBox="1"/>
          <p:nvPr/>
        </p:nvSpPr>
        <p:spPr>
          <a:xfrm>
            <a:off x="645600" y="197125"/>
            <a:ext cx="7852800" cy="737400"/>
          </a:xfrm>
          <a:prstGeom prst="rect">
            <a:avLst/>
          </a:prstGeom>
          <a:noFill/>
          <a:ln/>
        </p:spPr>
        <p:txBody>
          <a:bodyPr wrap="square" lIns="0" tIns="0" rIns="0" bIns="0" rtlCol="0" anchor="ctr"/>
          <a:lstStyle/>
          <a:p>
            <a:pPr algn="ctr" indent="0" marL="0">
              <a:lnSpc>
                <a:spcPct val="100000"/>
              </a:lnSpc>
              <a:buNone/>
            </a:pPr>
            <a:r>
              <a:rPr lang="en-US" sz="2600" b="1" dirty="0">
                <a:solidFill>
                  <a:srgbClr val="F3F3F3"/>
                </a:solidFill>
                <a:latin typeface="Arial" pitchFamily="34" charset="0"/>
                <a:ea typeface="Arial" pitchFamily="34" charset="-122"/>
                <a:cs typeface="Arial" pitchFamily="34" charset="-120"/>
              </a:rPr>
              <a:t>Which materials are easier to recycle
</a:t>
            </a:r>
            <a:endParaRPr lang="en-US" sz="2600" dirty="0"/>
          </a:p>
        </p:txBody>
      </p:sp>
      <p:sp>
        <p:nvSpPr>
          <p:cNvPr id="6" name="Text 1"/>
          <p:cNvSpPr txBox="1"/>
          <p:nvPr/>
        </p:nvSpPr>
        <p:spPr>
          <a:xfrm>
            <a:off x="921300" y="1596275"/>
            <a:ext cx="2758800" cy="918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Сортировка отходов помогает направлять каждый материал в нужный поток переработки и снижает количество мусора на свалках.
</a:t>
            </a:r>
            <a:endParaRPr lang="en-US" sz="1200" dirty="0"/>
          </a:p>
        </p:txBody>
      </p:sp>
      <p:sp>
        <p:nvSpPr>
          <p:cNvPr id="7" name="Text 2"/>
          <p:cNvSpPr txBox="1"/>
          <p:nvPr/>
        </p:nvSpPr>
        <p:spPr>
          <a:xfrm>
            <a:off x="921300" y="2848700"/>
            <a:ext cx="2758800" cy="996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Стекло и металл перерабатываются легче всего; пластик требует большего внимания из-за смешанных типов и загрязнения.
</a:t>
            </a:r>
            <a:endParaRPr lang="en-US" sz="1200" dirty="0"/>
          </a:p>
        </p:txBody>
      </p:sp>
      <p:sp>
        <p:nvSpPr>
          <p:cNvPr id="8" name="Text 3"/>
          <p:cNvSpPr txBox="1"/>
          <p:nvPr/>
        </p:nvSpPr>
        <p:spPr>
          <a:xfrm>
            <a:off x="4490700" y="4142575"/>
            <a:ext cx="4381800" cy="302400"/>
          </a:xfrm>
          <a:prstGeom prst="rect">
            <a:avLst/>
          </a:prstGeom>
          <a:noFill/>
          <a:ln/>
        </p:spPr>
        <p:txBody>
          <a:bodyPr wrap="square" lIns="0" tIns="0" rIns="0" bIns="0" rtlCol="0" anchor="t"/>
          <a:lstStyle/>
          <a:p>
            <a:pPr algn="l" indent="0" marL="0">
              <a:lnSpc>
                <a:spcPct val="115000"/>
              </a:lnSpc>
              <a:buNone/>
            </a:pPr>
            <a:r>
              <a:rPr lang="en-US" sz="1034" dirty="0">
                <a:solidFill>
                  <a:srgbClr val="E0D3A2"/>
                </a:solidFill>
                <a:latin typeface="Arial" pitchFamily="34" charset="0"/>
                <a:ea typeface="Arial" pitchFamily="34" charset="-122"/>
                <a:cs typeface="Arial" pitchFamily="34" charset="-120"/>
              </a:rPr>
              <a:t>Учебная схема по теме урока; оценка носит сравнительный, не статистический характер.
</a:t>
            </a:r>
            <a:endParaRPr lang="en-US" sz="1034" dirty="0"/>
          </a:p>
        </p:txBody>
      </p:sp>
      <p:sp>
        <p:nvSpPr>
          <p:cNvPr id="9" name="Text 4"/>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213875" y="1525085"/>
            <a:ext cx="267600" cy="21408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14325" y="1513192"/>
            <a:ext cx="267600" cy="2378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699475" y="1525085"/>
            <a:ext cx="267600" cy="21408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06556" y="1484375"/>
            <a:ext cx="184688" cy="295500"/>
          </a:xfrm>
          <a:prstGeom prst="rect">
            <a:avLst/>
          </a:prstGeom>
        </p:spPr>
      </p:pic>
      <p:sp>
        <p:nvSpPr>
          <p:cNvPr id="11" name="Text 0"/>
          <p:cNvSpPr txBox="1"/>
          <p:nvPr/>
        </p:nvSpPr>
        <p:spPr>
          <a:xfrm>
            <a:off x="1629025" y="185200"/>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Transport and the environment
</a:t>
            </a:r>
            <a:endParaRPr lang="en-US" sz="2600" dirty="0"/>
          </a:p>
        </p:txBody>
      </p:sp>
      <p:sp>
        <p:nvSpPr>
          <p:cNvPr id="12"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12</a:t>
            </a:r>
            <a:endParaRPr lang="en-US" sz="900" dirty="0"/>
          </a:p>
        </p:txBody>
      </p:sp>
      <p:sp>
        <p:nvSpPr>
          <p:cNvPr id="13" name="Text 2"/>
          <p:cNvSpPr txBox="1"/>
          <p:nvPr/>
        </p:nvSpPr>
        <p:spPr>
          <a:xfrm>
            <a:off x="7057450" y="2161050"/>
            <a:ext cx="1806900" cy="2640300"/>
          </a:xfrm>
          <a:prstGeom prst="rect">
            <a:avLst/>
          </a:prstGeom>
          <a:noFill/>
          <a:ln/>
        </p:spPr>
        <p:txBody>
          <a:bodyPr wrap="square" lIns="0" tIns="0" rIns="0" bIns="0" rtlCol="0" anchor="t"/>
          <a:lstStyle/>
          <a:p>
            <a:pPr algn="l" indent="0" marL="0">
              <a:lnSpc>
                <a:spcPct val="100000"/>
              </a:lnSpc>
              <a:buNone/>
            </a:pPr>
            <a:r>
              <a:rPr lang="en-US" sz="1300" b="1" dirty="0">
                <a:solidFill>
                  <a:srgbClr val="E0D3A2"/>
                </a:solidFill>
                <a:latin typeface="Arial" pitchFamily="34" charset="0"/>
                <a:ea typeface="Arial" pitchFamily="34" charset="-122"/>
                <a:cs typeface="Arial" pitchFamily="34" charset="-120"/>
              </a:rPr>
              <a:t>Share one car
</a:t>
            </a:r>
            <a:pPr algn="l" indent="0" marL="0">
              <a:lnSpc>
                <a:spcPct val="100000"/>
              </a:lnSpc>
              <a:buNone/>
            </a:pPr>
            <a:r>
              <a:rPr lang="en-US" sz="800" dirty="0">
                <a:solidFill>
                  <a:srgbClr val="E0D3A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E0D3A2"/>
                </a:solidFill>
                <a:latin typeface="Arial" pitchFamily="34" charset="0"/>
                <a:ea typeface="Arial" pitchFamily="34" charset="-122"/>
                <a:cs typeface="Arial" pitchFamily="34" charset="-120"/>
              </a:rPr>
              <a:t>Carpooling helps when a car is needed, because several passengers travel together instead of separately. Fewer cars on the road mean lower emissions and less congestion.
</a:t>
            </a:r>
            <a:endParaRPr lang="en-US" sz="1300" dirty="0"/>
          </a:p>
        </p:txBody>
      </p:sp>
      <p:sp>
        <p:nvSpPr>
          <p:cNvPr id="14" name="Text 3"/>
          <p:cNvSpPr txBox="1"/>
          <p:nvPr/>
        </p:nvSpPr>
        <p:spPr>
          <a:xfrm>
            <a:off x="4757900" y="2161050"/>
            <a:ext cx="1806900" cy="26403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Take public transport
</a:t>
            </a:r>
            <a:pPr algn="l" indent="0" marL="0">
              <a:lnSpc>
                <a:spcPct val="100000"/>
              </a:lnSpc>
              <a:buNone/>
            </a:pPr>
            <a:r>
              <a:rPr lang="en-US" sz="800"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212121"/>
                </a:solidFill>
                <a:latin typeface="Arial" pitchFamily="34" charset="0"/>
                <a:ea typeface="Arial" pitchFamily="34" charset="-122"/>
                <a:cs typeface="Arial" pitchFamily="34" charset="-120"/>
              </a:rPr>
              <a:t>Buses and trains carry many people at once, so one trip can replace several cars. This means less smoke, fewer traffic jams, and more efficient travel.
</a:t>
            </a:r>
            <a:endParaRPr lang="en-US" sz="1300" dirty="0"/>
          </a:p>
        </p:txBody>
      </p:sp>
      <p:sp>
        <p:nvSpPr>
          <p:cNvPr id="15" name="Text 4"/>
          <p:cNvSpPr txBox="1"/>
          <p:nvPr/>
        </p:nvSpPr>
        <p:spPr>
          <a:xfrm>
            <a:off x="2543050" y="2161050"/>
            <a:ext cx="1806900" cy="2640300"/>
          </a:xfrm>
          <a:prstGeom prst="rect">
            <a:avLst/>
          </a:prstGeom>
          <a:noFill/>
          <a:ln/>
        </p:spPr>
        <p:txBody>
          <a:bodyPr wrap="square" lIns="0" tIns="0" rIns="0" bIns="0" rtlCol="0" anchor="t"/>
          <a:lstStyle/>
          <a:p>
            <a:pPr algn="l" indent="0" marL="0">
              <a:lnSpc>
                <a:spcPct val="100000"/>
              </a:lnSpc>
              <a:buNone/>
            </a:pPr>
            <a:r>
              <a:rPr lang="en-US" sz="1300" b="1" dirty="0">
                <a:solidFill>
                  <a:srgbClr val="E0D3A2"/>
                </a:solidFill>
                <a:latin typeface="Arial" pitchFamily="34" charset="0"/>
                <a:ea typeface="Arial" pitchFamily="34" charset="-122"/>
                <a:cs typeface="Arial" pitchFamily="34" charset="-120"/>
              </a:rPr>
              <a:t>Ride a bike
</a:t>
            </a:r>
            <a:pPr algn="l" indent="0" marL="0">
              <a:lnSpc>
                <a:spcPct val="100000"/>
              </a:lnSpc>
              <a:buNone/>
            </a:pPr>
            <a:r>
              <a:rPr lang="en-US" sz="800" dirty="0">
                <a:solidFill>
                  <a:srgbClr val="E0D3A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E0D3A2"/>
                </a:solidFill>
                <a:latin typeface="Arial" pitchFamily="34" charset="0"/>
                <a:ea typeface="Arial" pitchFamily="34" charset="-122"/>
                <a:cs typeface="Arial" pitchFamily="34" charset="-120"/>
              </a:rPr>
              <a:t>Cycling is a quiet and low-pollution choice for short distances. It uses no fuel, creates less noise, and can replace many unnecessary car rides around the city.
</a:t>
            </a:r>
            <a:endParaRPr lang="en-US" sz="1300" dirty="0"/>
          </a:p>
        </p:txBody>
      </p:sp>
      <p:sp>
        <p:nvSpPr>
          <p:cNvPr id="16" name="Text 5"/>
          <p:cNvSpPr txBox="1"/>
          <p:nvPr/>
        </p:nvSpPr>
        <p:spPr>
          <a:xfrm>
            <a:off x="308675" y="2161050"/>
            <a:ext cx="1806900" cy="2640300"/>
          </a:xfrm>
          <a:prstGeom prst="rect">
            <a:avLst/>
          </a:prstGeom>
          <a:noFill/>
          <a:ln/>
        </p:spPr>
        <p:txBody>
          <a:bodyPr wrap="square" lIns="0" tIns="0" rIns="0" bIns="0" rtlCol="0" anchor="t"/>
          <a:lstStyle/>
          <a:p>
            <a:pPr algn="l" indent="0" marL="0">
              <a:lnSpc>
                <a:spcPct val="100000"/>
              </a:lnSpc>
              <a:buNone/>
            </a:pPr>
            <a:r>
              <a:rPr lang="en-US" sz="1300" b="1" dirty="0">
                <a:solidFill>
                  <a:srgbClr val="212121"/>
                </a:solidFill>
                <a:latin typeface="Arial" pitchFamily="34" charset="0"/>
                <a:ea typeface="Arial" pitchFamily="34" charset="-122"/>
                <a:cs typeface="Arial" pitchFamily="34" charset="-120"/>
              </a:rPr>
              <a:t>Go on foot
</a:t>
            </a:r>
            <a:pPr algn="l" indent="0" marL="0">
              <a:lnSpc>
                <a:spcPct val="100000"/>
              </a:lnSpc>
              <a:buNone/>
            </a:pPr>
            <a:r>
              <a:rPr lang="en-US" sz="800" dirty="0">
                <a:solidFill>
                  <a:srgbClr val="212121"/>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212121"/>
                </a:solidFill>
                <a:latin typeface="Arial" pitchFamily="34" charset="0"/>
                <a:ea typeface="Arial" pitchFamily="34" charset="-122"/>
                <a:cs typeface="Arial" pitchFamily="34" charset="-120"/>
              </a:rPr>
              <a:t>Walking does not create exhaust gases and is the simplest way to make a short trip cleaner. It also reduces traffic and helps students stay active.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157926" y="1211450"/>
            <a:ext cx="2661898" cy="3394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67300" y="337450"/>
            <a:ext cx="3706800" cy="737400"/>
          </a:xfrm>
          <a:prstGeom prst="rect">
            <a:avLst/>
          </a:prstGeom>
          <a:noFill/>
          <a:ln/>
        </p:spPr>
        <p:txBody>
          <a:bodyPr wrap="square" lIns="0" tIns="0" rIns="0" bIns="0" rtlCol="0" anchor="t"/>
          <a:lstStyle/>
          <a:p>
            <a:pPr algn="l" indent="0" marL="0">
              <a:lnSpc>
                <a:spcPct val="100000"/>
              </a:lnSpc>
              <a:buNone/>
            </a:pPr>
            <a:r>
              <a:rPr lang="en-US" sz="1900" b="1" dirty="0">
                <a:solidFill>
                  <a:srgbClr val="F3F3F3"/>
                </a:solidFill>
                <a:latin typeface="Arial" pitchFamily="34" charset="0"/>
                <a:ea typeface="Arial" pitchFamily="34" charset="-122"/>
                <a:cs typeface="Arial" pitchFamily="34" charset="-120"/>
              </a:rPr>
              <a:t>Forests, parks and biodiversity
</a:t>
            </a:r>
            <a:endParaRPr lang="en-US" sz="1900" dirty="0"/>
          </a:p>
        </p:txBody>
      </p:sp>
      <p:sp>
        <p:nvSpPr>
          <p:cNvPr id="10"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13</a:t>
            </a:r>
            <a:endParaRPr lang="en-US" sz="900" dirty="0"/>
          </a:p>
        </p:txBody>
      </p:sp>
      <p:sp>
        <p:nvSpPr>
          <p:cNvPr id="11" name="Text 2"/>
          <p:cNvSpPr txBox="1"/>
          <p:nvPr/>
        </p:nvSpPr>
        <p:spPr>
          <a:xfrm>
            <a:off x="658172" y="1630100"/>
            <a:ext cx="2189173" cy="930900"/>
          </a:xfrm>
          <a:prstGeom prst="rect">
            <a:avLst/>
          </a:prstGeom>
          <a:noFill/>
          <a:ln/>
        </p:spPr>
        <p:txBody>
          <a:bodyPr wrap="square" lIns="0" tIns="0" rIns="0" bIns="0" rtlCol="0" anchor="t"/>
          <a:lstStyle/>
          <a:p>
            <a:pPr algn="l" indent="0" marL="0">
              <a:lnSpc>
                <a:spcPct val="100000"/>
              </a:lnSpc>
              <a:buNone/>
            </a:pPr>
            <a:r>
              <a:rPr lang="en-US" sz="1253" b="1" dirty="0">
                <a:solidFill>
                  <a:srgbClr val="FFFFFF"/>
                </a:solidFill>
                <a:latin typeface="Arial" pitchFamily="34" charset="0"/>
                <a:ea typeface="Arial" pitchFamily="34" charset="-122"/>
                <a:cs typeface="Arial" pitchFamily="34" charset="-120"/>
              </a:rPr>
              <a:t>Forests protect life
</a:t>
            </a:r>
            <a:pPr algn="l" indent="0" marL="0">
              <a:lnSpc>
                <a:spcPct val="100000"/>
              </a:lnSpc>
              <a:buNone/>
            </a:pPr>
            <a:r>
              <a:rPr lang="en-US" sz="57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0" dirty="0">
                <a:solidFill>
                  <a:srgbClr val="FFFFFF"/>
                </a:solidFill>
                <a:latin typeface="Arial" pitchFamily="34" charset="0"/>
                <a:ea typeface="Arial" pitchFamily="34" charset="-122"/>
                <a:cs typeface="Arial" pitchFamily="34" charset="-120"/>
              </a:rPr>
              <a:t>Forests absorb carbon dioxide, protect the soil from erosion and help keep the air cleaner. They also create stable conditions where many plants and animals can survive.
</a:t>
            </a:r>
            <a:endParaRPr lang="en-US" sz="1253" dirty="0"/>
          </a:p>
        </p:txBody>
      </p:sp>
      <p:sp>
        <p:nvSpPr>
          <p:cNvPr id="12" name="Text 3"/>
          <p:cNvSpPr txBox="1"/>
          <p:nvPr/>
        </p:nvSpPr>
        <p:spPr>
          <a:xfrm>
            <a:off x="3518479" y="3421325"/>
            <a:ext cx="2189173" cy="930900"/>
          </a:xfrm>
          <a:prstGeom prst="rect">
            <a:avLst/>
          </a:prstGeom>
          <a:noFill/>
          <a:ln/>
        </p:spPr>
        <p:txBody>
          <a:bodyPr wrap="square" lIns="0" tIns="0" rIns="0" bIns="0" rtlCol="0" anchor="t"/>
          <a:lstStyle/>
          <a:p>
            <a:pPr algn="l" indent="0" marL="0">
              <a:lnSpc>
                <a:spcPct val="100000"/>
              </a:lnSpc>
              <a:buNone/>
            </a:pPr>
            <a:r>
              <a:rPr lang="en-US" sz="1181" b="1" dirty="0">
                <a:solidFill>
                  <a:srgbClr val="FFFFFF"/>
                </a:solidFill>
                <a:latin typeface="Arial" pitchFamily="34" charset="0"/>
                <a:ea typeface="Arial" pitchFamily="34" charset="-122"/>
                <a:cs typeface="Arial" pitchFamily="34" charset="-120"/>
              </a:rPr>
              <a:t>Simple actions help
</a:t>
            </a:r>
            <a:pPr algn="l" indent="0" marL="0">
              <a:lnSpc>
                <a:spcPct val="100000"/>
              </a:lnSpc>
              <a:buNone/>
            </a:pPr>
            <a:r>
              <a:rPr lang="en-US" sz="545"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9" dirty="0">
                <a:solidFill>
                  <a:srgbClr val="FFFFFF"/>
                </a:solidFill>
                <a:latin typeface="Arial" pitchFamily="34" charset="0"/>
                <a:ea typeface="Arial" pitchFamily="34" charset="-122"/>
                <a:cs typeface="Arial" pitchFamily="34" charset="-120"/>
              </a:rPr>
              <a:t>Planting local trees, protecting existing green areas and avoiding unnecessary damage to plants are practical ways to support nature. Small actions can keep ecosystems balanced for longer.
</a:t>
            </a:r>
            <a:endParaRPr lang="en-US" sz="1181" dirty="0"/>
          </a:p>
        </p:txBody>
      </p:sp>
      <p:sp>
        <p:nvSpPr>
          <p:cNvPr id="13" name="Text 4"/>
          <p:cNvSpPr txBox="1"/>
          <p:nvPr/>
        </p:nvSpPr>
        <p:spPr>
          <a:xfrm>
            <a:off x="3518438" y="1630100"/>
            <a:ext cx="2189173" cy="930900"/>
          </a:xfrm>
          <a:prstGeom prst="rect">
            <a:avLst/>
          </a:prstGeom>
          <a:noFill/>
          <a:ln/>
        </p:spPr>
        <p:txBody>
          <a:bodyPr wrap="square" lIns="0" tIns="0" rIns="0" bIns="0" rtlCol="0" anchor="t"/>
          <a:lstStyle/>
          <a:p>
            <a:pPr algn="l" indent="0" marL="0">
              <a:lnSpc>
                <a:spcPct val="100000"/>
              </a:lnSpc>
              <a:buNone/>
            </a:pPr>
            <a:r>
              <a:rPr lang="en-US" sz="1287" b="1" dirty="0">
                <a:solidFill>
                  <a:srgbClr val="FFFFFF"/>
                </a:solidFill>
                <a:latin typeface="Arial" pitchFamily="34" charset="0"/>
                <a:ea typeface="Arial" pitchFamily="34" charset="-122"/>
                <a:cs typeface="Arial" pitchFamily="34" charset="-120"/>
              </a:rPr>
              <a:t>Green spaces in cities
</a:t>
            </a:r>
            <a:pPr algn="l" indent="0" marL="0">
              <a:lnSpc>
                <a:spcPct val="100000"/>
              </a:lnSpc>
              <a:buNone/>
            </a:pPr>
            <a:r>
              <a:rPr lang="en-US" sz="594"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89" dirty="0">
                <a:solidFill>
                  <a:srgbClr val="FFFFFF"/>
                </a:solidFill>
                <a:latin typeface="Arial" pitchFamily="34" charset="0"/>
                <a:ea typeface="Arial" pitchFamily="34" charset="-122"/>
                <a:cs typeface="Arial" pitchFamily="34" charset="-120"/>
              </a:rPr>
              <a:t>Parks, tree-lined streets and school gardens make towns healthier and more pleasant. They give shade, support wildlife and remind people that nature belongs in everyday life.
</a:t>
            </a:r>
            <a:endParaRPr lang="en-US" sz="1287" dirty="0"/>
          </a:p>
        </p:txBody>
      </p:sp>
      <p:sp>
        <p:nvSpPr>
          <p:cNvPr id="14" name="Text 5"/>
          <p:cNvSpPr txBox="1"/>
          <p:nvPr/>
        </p:nvSpPr>
        <p:spPr>
          <a:xfrm>
            <a:off x="658222" y="3482265"/>
            <a:ext cx="2188510" cy="94988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Habitats matter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When trees are cut down, birds, insects and other animals lose their homes. Damage to one area can weaken the whole ecosystem and reduce biodiversity over time.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0700" y="1230052"/>
            <a:ext cx="4007700" cy="2830647"/>
          </a:xfrm>
          <a:prstGeom prst="rect">
            <a:avLst/>
          </a:prstGeom>
        </p:spPr>
      </p:pic>
      <p:sp>
        <p:nvSpPr>
          <p:cNvPr id="5" name="Text 0"/>
          <p:cNvSpPr txBox="1"/>
          <p:nvPr/>
        </p:nvSpPr>
        <p:spPr>
          <a:xfrm>
            <a:off x="645600" y="197125"/>
            <a:ext cx="7852800" cy="737400"/>
          </a:xfrm>
          <a:prstGeom prst="rect">
            <a:avLst/>
          </a:prstGeom>
          <a:noFill/>
          <a:ln/>
        </p:spPr>
        <p:txBody>
          <a:bodyPr wrap="square" lIns="0" tIns="0" rIns="0" bIns="0" rtlCol="0" anchor="ctr"/>
          <a:lstStyle/>
          <a:p>
            <a:pPr algn="ctr" indent="0" marL="0">
              <a:lnSpc>
                <a:spcPct val="100000"/>
              </a:lnSpc>
              <a:buNone/>
            </a:pPr>
            <a:r>
              <a:rPr lang="en-US" sz="2600" b="1" dirty="0">
                <a:solidFill>
                  <a:srgbClr val="F3F3F3"/>
                </a:solidFill>
                <a:latin typeface="Arial" pitchFamily="34" charset="0"/>
                <a:ea typeface="Arial" pitchFamily="34" charset="-122"/>
                <a:cs typeface="Arial" pitchFamily="34" charset="-120"/>
              </a:rPr>
              <a:t>Food choices and climate impact
</a:t>
            </a:r>
            <a:endParaRPr lang="en-US" sz="2600" dirty="0"/>
          </a:p>
        </p:txBody>
      </p:sp>
      <p:sp>
        <p:nvSpPr>
          <p:cNvPr id="6" name="Text 1"/>
          <p:cNvSpPr txBox="1"/>
          <p:nvPr/>
        </p:nvSpPr>
        <p:spPr>
          <a:xfrm>
            <a:off x="921300" y="1596275"/>
            <a:ext cx="2758800" cy="918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Выбор еды влияет не только на здоровье, но и на расход воды, земли и энергии во всей цепочке производства.
</a:t>
            </a:r>
            <a:endParaRPr lang="en-US" sz="1200" dirty="0"/>
          </a:p>
        </p:txBody>
      </p:sp>
      <p:sp>
        <p:nvSpPr>
          <p:cNvPr id="7" name="Text 2"/>
          <p:cNvSpPr txBox="1"/>
          <p:nvPr/>
        </p:nvSpPr>
        <p:spPr>
          <a:xfrm>
            <a:off x="921300" y="2848700"/>
            <a:ext cx="2758800" cy="996300"/>
          </a:xfrm>
          <a:prstGeom prst="rect">
            <a:avLst/>
          </a:prstGeom>
          <a:noFill/>
          <a:ln/>
        </p:spPr>
        <p:txBody>
          <a:bodyPr wrap="square" lIns="0" tIns="0" rIns="0" bIns="0" rtlCol="0" anchor="t"/>
          <a:lstStyle/>
          <a:p>
            <a:pPr algn="l" indent="0" marL="0">
              <a:lnSpc>
                <a:spcPct val="80000"/>
              </a:lnSpc>
              <a:buNone/>
            </a:pPr>
            <a:r>
              <a:rPr lang="en-US" sz="1200" dirty="0">
                <a:solidFill>
                  <a:srgbClr val="212121"/>
                </a:solidFill>
                <a:latin typeface="Arial" pitchFamily="34" charset="0"/>
                <a:ea typeface="Arial" pitchFamily="34" charset="-122"/>
                <a:cs typeface="Arial" pitchFamily="34" charset="-120"/>
              </a:rPr>
              <a:t>Мясо обычно требует больше ресурсов, а растительные продукты часто оставляют меньший след. Сокращение пищевых отходов тоже важно.
</a:t>
            </a:r>
            <a:endParaRPr lang="en-US" sz="1200" dirty="0"/>
          </a:p>
        </p:txBody>
      </p:sp>
      <p:sp>
        <p:nvSpPr>
          <p:cNvPr id="8" name="Text 3"/>
          <p:cNvSpPr txBox="1"/>
          <p:nvPr/>
        </p:nvSpPr>
        <p:spPr>
          <a:xfrm>
            <a:off x="4490700" y="4142575"/>
            <a:ext cx="4381800" cy="302400"/>
          </a:xfrm>
          <a:prstGeom prst="rect">
            <a:avLst/>
          </a:prstGeom>
          <a:noFill/>
          <a:ln/>
        </p:spPr>
        <p:txBody>
          <a:bodyPr wrap="square" lIns="0" tIns="0" rIns="0" bIns="0" rtlCol="0" anchor="t"/>
          <a:lstStyle/>
          <a:p>
            <a:pPr algn="l" indent="0" marL="0">
              <a:lnSpc>
                <a:spcPct val="115000"/>
              </a:lnSpc>
              <a:buNone/>
            </a:pPr>
            <a:r>
              <a:rPr lang="en-US" sz="1034" dirty="0">
                <a:solidFill>
                  <a:srgbClr val="E0D3A2"/>
                </a:solidFill>
                <a:latin typeface="Arial" pitchFamily="34" charset="0"/>
                <a:ea typeface="Arial" pitchFamily="34" charset="-122"/>
                <a:cs typeface="Arial" pitchFamily="34" charset="-120"/>
              </a:rPr>
              <a:t>Учебная сравнительная схема по теме урока; значения условные и используются для визуального сравнения.
</a:t>
            </a:r>
            <a:endParaRPr lang="en-US" sz="1034" dirty="0"/>
          </a:p>
        </p:txBody>
      </p:sp>
      <p:sp>
        <p:nvSpPr>
          <p:cNvPr id="9" name="Text 4"/>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2587" y="1026568"/>
            <a:ext cx="2458500" cy="1675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342787" y="1026568"/>
            <a:ext cx="2458500" cy="167581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12987" y="1026568"/>
            <a:ext cx="2458500" cy="167581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72525" y="238425"/>
            <a:ext cx="79989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0A0A0A"/>
                </a:solidFill>
                <a:latin typeface="Arial" pitchFamily="34" charset="0"/>
                <a:ea typeface="Arial" pitchFamily="34" charset="-122"/>
                <a:cs typeface="Arial" pitchFamily="34" charset="-120"/>
              </a:rPr>
              <a:t>School projects that help save the Earth
</a:t>
            </a:r>
            <a:endParaRPr lang="en-US" sz="2600" dirty="0"/>
          </a:p>
        </p:txBody>
      </p:sp>
      <p:sp>
        <p:nvSpPr>
          <p:cNvPr id="10"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212121"/>
                </a:solidFill>
                <a:latin typeface="Arial" pitchFamily="34" charset="0"/>
                <a:ea typeface="Arial" pitchFamily="34" charset="-122"/>
                <a:cs typeface="Arial" pitchFamily="34" charset="-120"/>
              </a:rPr>
              <a:t>15</a:t>
            </a:r>
            <a:endParaRPr lang="en-US" sz="900" dirty="0"/>
          </a:p>
        </p:txBody>
      </p:sp>
      <p:sp>
        <p:nvSpPr>
          <p:cNvPr id="11" name="Text 2"/>
          <p:cNvSpPr txBox="1"/>
          <p:nvPr/>
        </p:nvSpPr>
        <p:spPr>
          <a:xfrm>
            <a:off x="742504" y="3541850"/>
            <a:ext cx="2117400" cy="798600"/>
          </a:xfrm>
          <a:prstGeom prst="rect">
            <a:avLst/>
          </a:prstGeom>
          <a:noFill/>
          <a:ln/>
        </p:spPr>
        <p:txBody>
          <a:bodyPr wrap="square" lIns="0" tIns="0" rIns="0" bIns="0" rtlCol="0" anchor="t"/>
          <a:lstStyle/>
          <a:p>
            <a:pPr algn="l" indent="0" marL="0">
              <a:lnSpc>
                <a:spcPct val="100000"/>
              </a:lnSpc>
              <a:buNone/>
            </a:pPr>
            <a:r>
              <a:rPr lang="en-US" sz="936" dirty="0">
                <a:solidFill>
                  <a:srgbClr val="E0D3A2"/>
                </a:solidFill>
                <a:latin typeface="Arial" pitchFamily="34" charset="0"/>
                <a:ea typeface="Arial" pitchFamily="34" charset="-122"/>
                <a:cs typeface="Arial" pitchFamily="34" charset="-120"/>
              </a:rPr>
              <a:t>Our class collected used paper, sorted it and placed it in the right container. After that, the recycling corner became part of everyday school life, and students began to notice how much waste can be reduced by a simple habit.
</a:t>
            </a:r>
            <a:endParaRPr lang="en-US" sz="936" dirty="0"/>
          </a:p>
        </p:txBody>
      </p:sp>
      <p:sp>
        <p:nvSpPr>
          <p:cNvPr id="12" name="Text 3"/>
          <p:cNvSpPr txBox="1"/>
          <p:nvPr/>
        </p:nvSpPr>
        <p:spPr>
          <a:xfrm>
            <a:off x="742505" y="3002500"/>
            <a:ext cx="21174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E0D3A2"/>
                </a:solidFill>
                <a:latin typeface="Arial" pitchFamily="34" charset="0"/>
                <a:ea typeface="Arial" pitchFamily="34" charset="-122"/>
                <a:cs typeface="Arial" pitchFamily="34" charset="-120"/>
              </a:rPr>
              <a:t>Classroom recycling day
</a:t>
            </a:r>
            <a:endParaRPr lang="en-US" sz="1400" dirty="0"/>
          </a:p>
        </p:txBody>
      </p:sp>
      <p:sp>
        <p:nvSpPr>
          <p:cNvPr id="13" name="Text 4"/>
          <p:cNvSpPr txBox="1"/>
          <p:nvPr/>
        </p:nvSpPr>
        <p:spPr>
          <a:xfrm>
            <a:off x="3512704" y="3541850"/>
            <a:ext cx="2117400" cy="798600"/>
          </a:xfrm>
          <a:prstGeom prst="rect">
            <a:avLst/>
          </a:prstGeom>
          <a:noFill/>
          <a:ln/>
        </p:spPr>
        <p:txBody>
          <a:bodyPr wrap="square" lIns="0" tIns="0" rIns="0" bIns="0" rtlCol="0" anchor="t"/>
          <a:lstStyle/>
          <a:p>
            <a:pPr algn="l" indent="0" marL="0">
              <a:lnSpc>
                <a:spcPct val="100000"/>
              </a:lnSpc>
              <a:buNone/>
            </a:pPr>
            <a:r>
              <a:rPr lang="en-US" sz="897" dirty="0">
                <a:solidFill>
                  <a:srgbClr val="E0D3A2"/>
                </a:solidFill>
                <a:latin typeface="Arial" pitchFamily="34" charset="0"/>
                <a:ea typeface="Arial" pitchFamily="34" charset="-122"/>
                <a:cs typeface="Arial" pitchFamily="34" charset="-120"/>
              </a:rPr>
              <a:t>During Eco Week, students brought reusable bottles, exchanged books and repaired small things instead of throwing them away. The school hall looked lively, and the activities showed that caring for the Earth can be practical, creative and teamwork-based.
</a:t>
            </a:r>
            <a:endParaRPr lang="en-US" sz="897" dirty="0"/>
          </a:p>
        </p:txBody>
      </p:sp>
      <p:sp>
        <p:nvSpPr>
          <p:cNvPr id="14" name="Text 5"/>
          <p:cNvSpPr txBox="1"/>
          <p:nvPr/>
        </p:nvSpPr>
        <p:spPr>
          <a:xfrm>
            <a:off x="3512705" y="3002500"/>
            <a:ext cx="21174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E0D3A2"/>
                </a:solidFill>
                <a:latin typeface="Arial" pitchFamily="34" charset="0"/>
                <a:ea typeface="Arial" pitchFamily="34" charset="-122"/>
                <a:cs typeface="Arial" pitchFamily="34" charset="-120"/>
              </a:rPr>
              <a:t>A week of reuse
</a:t>
            </a:r>
            <a:endParaRPr lang="en-US" sz="1400" dirty="0"/>
          </a:p>
        </p:txBody>
      </p:sp>
      <p:sp>
        <p:nvSpPr>
          <p:cNvPr id="15" name="Text 6"/>
          <p:cNvSpPr txBox="1"/>
          <p:nvPr/>
        </p:nvSpPr>
        <p:spPr>
          <a:xfrm>
            <a:off x="6282904" y="3541850"/>
            <a:ext cx="2117400" cy="798600"/>
          </a:xfrm>
          <a:prstGeom prst="rect">
            <a:avLst/>
          </a:prstGeom>
          <a:noFill/>
          <a:ln/>
        </p:spPr>
        <p:txBody>
          <a:bodyPr wrap="square" lIns="0" tIns="0" rIns="0" bIns="0" rtlCol="0" anchor="t"/>
          <a:lstStyle/>
          <a:p>
            <a:pPr algn="l" indent="0" marL="0">
              <a:lnSpc>
                <a:spcPct val="100000"/>
              </a:lnSpc>
              <a:buNone/>
            </a:pPr>
            <a:r>
              <a:rPr lang="en-US" sz="944" dirty="0">
                <a:solidFill>
                  <a:srgbClr val="E0D3A2"/>
                </a:solidFill>
                <a:latin typeface="Arial" pitchFamily="34" charset="0"/>
                <a:ea typeface="Arial" pitchFamily="34" charset="-122"/>
                <a:cs typeface="Arial" pitchFamily="34" charset="-120"/>
              </a:rPr>
              <a:t>Pupils planted young trees and took care of flowers near the school building. Watering, cleaning and protecting the plants helped them understand that even a small green area needs attention if we want it to stay healthy.
</a:t>
            </a:r>
            <a:endParaRPr lang="en-US" sz="944" dirty="0"/>
          </a:p>
        </p:txBody>
      </p:sp>
      <p:sp>
        <p:nvSpPr>
          <p:cNvPr id="16" name="Text 7"/>
          <p:cNvSpPr txBox="1"/>
          <p:nvPr/>
        </p:nvSpPr>
        <p:spPr>
          <a:xfrm>
            <a:off x="6282905" y="3002500"/>
            <a:ext cx="21174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E0D3A2"/>
                </a:solidFill>
                <a:latin typeface="Arial" pitchFamily="34" charset="0"/>
                <a:ea typeface="Arial" pitchFamily="34" charset="-122"/>
                <a:cs typeface="Arial" pitchFamily="34" charset="-120"/>
              </a:rPr>
              <a:t>Planting and caring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90700" y="2170232"/>
            <a:ext cx="4007700" cy="1597186"/>
          </a:xfrm>
          <a:prstGeom prst="rect">
            <a:avLst/>
          </a:prstGeom>
        </p:spPr>
      </p:pic>
      <p:sp>
        <p:nvSpPr>
          <p:cNvPr id="6" name="Text 0"/>
          <p:cNvSpPr txBox="1"/>
          <p:nvPr/>
        </p:nvSpPr>
        <p:spPr>
          <a:xfrm>
            <a:off x="645600" y="251450"/>
            <a:ext cx="7852800" cy="737400"/>
          </a:xfrm>
          <a:prstGeom prst="rect">
            <a:avLst/>
          </a:prstGeom>
          <a:noFill/>
          <a:ln/>
        </p:spPr>
        <p:txBody>
          <a:bodyPr wrap="square" lIns="0" tIns="0" rIns="0" bIns="0" rtlCol="0" anchor="ctr"/>
          <a:lstStyle/>
          <a:p>
            <a:pPr algn="l" indent="0" marL="0">
              <a:lnSpc>
                <a:spcPct val="100000"/>
              </a:lnSpc>
              <a:buNone/>
            </a:pPr>
            <a:r>
              <a:rPr lang="en-US" sz="2600" b="1" dirty="0">
                <a:solidFill>
                  <a:srgbClr val="212121"/>
                </a:solidFill>
                <a:latin typeface="Arial" pitchFamily="34" charset="0"/>
                <a:ea typeface="Arial" pitchFamily="34" charset="-122"/>
                <a:cs typeface="Arial" pitchFamily="34" charset="-120"/>
              </a:rPr>
              <a:t>Personal actions and their results
</a:t>
            </a:r>
            <a:endParaRPr lang="en-US" sz="2600" dirty="0"/>
          </a:p>
        </p:txBody>
      </p:sp>
      <p:sp>
        <p:nvSpPr>
          <p:cNvPr id="7" name="Text 1"/>
          <p:cNvSpPr txBox="1"/>
          <p:nvPr/>
        </p:nvSpPr>
        <p:spPr>
          <a:xfrm>
            <a:off x="645600" y="1818375"/>
            <a:ext cx="3077700" cy="1067100"/>
          </a:xfrm>
          <a:prstGeom prst="rect">
            <a:avLst/>
          </a:prstGeom>
          <a:noFill/>
          <a:ln/>
        </p:spPr>
        <p:txBody>
          <a:bodyPr wrap="square" lIns="0" tIns="0" rIns="0" bIns="0" rtlCol="0" anchor="t"/>
          <a:lstStyle/>
          <a:p>
            <a:pPr algn="l" indent="0" marL="0">
              <a:lnSpc>
                <a:spcPct val="80000"/>
              </a:lnSpc>
              <a:buNone/>
            </a:pPr>
            <a:r>
              <a:rPr lang="en-US" sz="1200" dirty="0">
                <a:solidFill>
                  <a:srgbClr val="F3F3F3"/>
                </a:solidFill>
                <a:latin typeface="Arial" pitchFamily="34" charset="0"/>
                <a:ea typeface="Arial" pitchFamily="34" charset="-122"/>
                <a:cs typeface="Arial" pitchFamily="34" charset="-120"/>
              </a:rPr>
              <a:t>Небольшие привычки становятся полезными, если повторять их каждый день дома, в школе и в дороге.
</a:t>
            </a:r>
            <a:endParaRPr lang="en-US" sz="1200" dirty="0"/>
          </a:p>
        </p:txBody>
      </p:sp>
      <p:sp>
        <p:nvSpPr>
          <p:cNvPr id="8" name="Text 2"/>
          <p:cNvSpPr txBox="1"/>
          <p:nvPr/>
        </p:nvSpPr>
        <p:spPr>
          <a:xfrm>
            <a:off x="645600" y="3067875"/>
            <a:ext cx="3077700" cy="969600"/>
          </a:xfrm>
          <a:prstGeom prst="rect">
            <a:avLst/>
          </a:prstGeom>
          <a:noFill/>
          <a:ln/>
        </p:spPr>
        <p:txBody>
          <a:bodyPr wrap="square" lIns="0" tIns="0" rIns="0" bIns="0" rtlCol="0" anchor="t"/>
          <a:lstStyle/>
          <a:p>
            <a:pPr algn="l" indent="0" marL="0">
              <a:lnSpc>
                <a:spcPct val="80000"/>
              </a:lnSpc>
              <a:buNone/>
            </a:pPr>
            <a:r>
              <a:rPr lang="en-US" sz="1200" dirty="0">
                <a:solidFill>
                  <a:srgbClr val="F3F3F3"/>
                </a:solidFill>
                <a:latin typeface="Arial" pitchFamily="34" charset="0"/>
                <a:ea typeface="Arial" pitchFamily="34" charset="-122"/>
                <a:cs typeface="Arial" pitchFamily="34" charset="-120"/>
              </a:rPr>
              <a:t>Одна привычка даёт небольшой эффект, но регулярные личные решения заметно уменьшают отходы и расход ресурсов.
</a:t>
            </a:r>
            <a:endParaRPr lang="en-US" sz="1200" dirty="0"/>
          </a:p>
        </p:txBody>
      </p:sp>
      <p:sp>
        <p:nvSpPr>
          <p:cNvPr id="9" name="Text 3"/>
          <p:cNvSpPr txBox="1"/>
          <p:nvPr/>
        </p:nvSpPr>
        <p:spPr>
          <a:xfrm>
            <a:off x="645600" y="4201350"/>
            <a:ext cx="2758800" cy="302400"/>
          </a:xfrm>
          <a:prstGeom prst="rect">
            <a:avLst/>
          </a:prstGeom>
          <a:noFill/>
          <a:ln/>
        </p:spPr>
        <p:txBody>
          <a:bodyPr wrap="square" lIns="0" tIns="0" rIns="0" bIns="0" rtlCol="0" anchor="ctr"/>
          <a:lstStyle/>
          <a:p>
            <a:pPr algn="l" indent="0" marL="0">
              <a:lnSpc>
                <a:spcPct val="100000"/>
              </a:lnSpc>
              <a:buNone/>
            </a:pPr>
            <a:r>
              <a:rPr lang="en-US" sz="800" dirty="0">
                <a:solidFill>
                  <a:srgbClr val="212121"/>
                </a:solidFill>
                <a:latin typeface="Arial" pitchFamily="34" charset="0"/>
                <a:ea typeface="Arial" pitchFamily="34" charset="-122"/>
                <a:cs typeface="Arial" pitchFamily="34" charset="-120"/>
              </a:rPr>
              <a:t>Учебный материал по теме урока.
</a:t>
            </a:r>
            <a:endParaRPr lang="en-US" sz="800" dirty="0"/>
          </a:p>
        </p:txBody>
      </p:sp>
      <p:sp>
        <p:nvSpPr>
          <p:cNvPr id="10" name="Text 4"/>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9400" y="1688830"/>
            <a:ext cx="8264400" cy="3094389"/>
          </a:xfrm>
          <a:prstGeom prst="rect">
            <a:avLst/>
          </a:prstGeom>
        </p:spPr>
      </p:pic>
      <p:sp>
        <p:nvSpPr>
          <p:cNvPr id="5" name="Text 0"/>
          <p:cNvSpPr txBox="1"/>
          <p:nvPr/>
        </p:nvSpPr>
        <p:spPr>
          <a:xfrm>
            <a:off x="359450" y="197125"/>
            <a:ext cx="8264400" cy="737400"/>
          </a:xfrm>
          <a:prstGeom prst="rect">
            <a:avLst/>
          </a:prstGeom>
          <a:noFill/>
          <a:ln/>
        </p:spPr>
        <p:txBody>
          <a:bodyPr wrap="square" lIns="0" tIns="0" rIns="0" bIns="0" rtlCol="0" anchor="ctr"/>
          <a:lstStyle/>
          <a:p>
            <a:pPr algn="l" indent="0" marL="0">
              <a:lnSpc>
                <a:spcPct val="100000"/>
              </a:lnSpc>
              <a:buNone/>
            </a:pPr>
            <a:r>
              <a:rPr lang="en-US" sz="2600" b="1" dirty="0">
                <a:solidFill>
                  <a:srgbClr val="F3F3F3"/>
                </a:solidFill>
                <a:latin typeface="Arial" pitchFamily="34" charset="0"/>
                <a:ea typeface="Arial" pitchFamily="34" charset="-122"/>
                <a:cs typeface="Arial" pitchFamily="34" charset="-120"/>
              </a:rPr>
              <a:t>From one habit to a bigger result
</a:t>
            </a:r>
            <a:endParaRPr lang="en-US" sz="2600" dirty="0"/>
          </a:p>
        </p:txBody>
      </p:sp>
      <p:sp>
        <p:nvSpPr>
          <p:cNvPr id="6" name="Text 1"/>
          <p:cNvSpPr txBox="1"/>
          <p:nvPr/>
        </p:nvSpPr>
        <p:spPr>
          <a:xfrm>
            <a:off x="359450" y="1107800"/>
            <a:ext cx="8264400" cy="219600"/>
          </a:xfrm>
          <a:prstGeom prst="rect">
            <a:avLst/>
          </a:prstGeom>
          <a:noFill/>
          <a:ln/>
        </p:spPr>
        <p:txBody>
          <a:bodyPr wrap="square" lIns="0" tIns="0" rIns="0" bIns="0" rtlCol="0" anchor="t"/>
          <a:lstStyle/>
          <a:p>
            <a:pPr algn="l" indent="0" marL="0">
              <a:lnSpc>
                <a:spcPct val="80000"/>
              </a:lnSpc>
              <a:buNone/>
            </a:pPr>
            <a:r>
              <a:rPr lang="en-US" sz="1200" dirty="0">
                <a:solidFill>
                  <a:srgbClr val="E0D3A2"/>
                </a:solidFill>
                <a:latin typeface="Arial" pitchFamily="34" charset="0"/>
                <a:ea typeface="Arial" pitchFamily="34" charset="-122"/>
                <a:cs typeface="Arial" pitchFamily="34" charset="-120"/>
              </a:rPr>
              <a:t>Схема показывает, как личная привычка может распространиться от одного ученика к семье и школе.
</a:t>
            </a:r>
            <a:endParaRPr lang="en-US" sz="1200" dirty="0"/>
          </a:p>
        </p:txBody>
      </p:sp>
      <p:sp>
        <p:nvSpPr>
          <p:cNvPr id="7" name="Text 2"/>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18</a:t>
            </a:r>
            <a:endParaRPr lang="en-US" sz="900" dirty="0"/>
          </a:p>
        </p:txBody>
      </p:sp>
      <p:sp>
        <p:nvSpPr>
          <p:cNvPr id="5"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18</a:t>
            </a:r>
            <a:endParaRPr lang="en-US" sz="900" dirty="0"/>
          </a:p>
        </p:txBody>
      </p:sp>
      <p:sp>
        <p:nvSpPr>
          <p:cNvPr id="6" name="Text 2"/>
          <p:cNvSpPr txBox="1"/>
          <p:nvPr/>
        </p:nvSpPr>
        <p:spPr>
          <a:xfrm>
            <a:off x="4853600" y="1775725"/>
            <a:ext cx="3226200" cy="1597800"/>
          </a:xfrm>
          <a:prstGeom prst="rect">
            <a:avLst/>
          </a:prstGeom>
          <a:noFill/>
          <a:ln/>
        </p:spPr>
        <p:txBody>
          <a:bodyPr wrap="square" lIns="0" tIns="0" rIns="0" bIns="0" rtlCol="0" anchor="t"/>
          <a:lstStyle/>
          <a:p>
            <a:pPr algn="l" indent="0" marL="0">
              <a:lnSpc>
                <a:spcPct val="100000"/>
              </a:lnSpc>
              <a:buNone/>
            </a:pPr>
            <a:r>
              <a:rPr lang="en-US" sz="5700" b="1" dirty="0">
                <a:solidFill>
                  <a:srgbClr val="F3F3F3"/>
                </a:solidFill>
                <a:latin typeface="Arial" pitchFamily="34" charset="0"/>
                <a:ea typeface="Arial" pitchFamily="34" charset="-122"/>
                <a:cs typeface="Arial" pitchFamily="34" charset="-120"/>
              </a:rPr>
              <a:t>3
</a:t>
            </a:r>
            <a:endParaRPr lang="en-US" sz="5700" dirty="0"/>
          </a:p>
        </p:txBody>
      </p:sp>
      <p:sp>
        <p:nvSpPr>
          <p:cNvPr id="7" name="Text 3"/>
          <p:cNvSpPr txBox="1"/>
          <p:nvPr/>
        </p:nvSpPr>
        <p:spPr>
          <a:xfrm>
            <a:off x="541050" y="496125"/>
            <a:ext cx="3365100" cy="1119300"/>
          </a:xfrm>
          <a:prstGeom prst="rect">
            <a:avLst/>
          </a:prstGeom>
          <a:noFill/>
          <a:ln/>
        </p:spPr>
        <p:txBody>
          <a:bodyPr wrap="square" lIns="0" tIns="0" rIns="0" bIns="0" rtlCol="0" anchor="t"/>
          <a:lstStyle/>
          <a:p>
            <a:pPr algn="l" indent="0" marL="0">
              <a:lnSpc>
                <a:spcPct val="100000"/>
              </a:lnSpc>
              <a:buNone/>
            </a:pPr>
            <a:r>
              <a:rPr lang="en-US" sz="2201" b="1" dirty="0">
                <a:solidFill>
                  <a:srgbClr val="F3F3F3"/>
                </a:solidFill>
                <a:latin typeface="Arial" pitchFamily="34" charset="0"/>
                <a:ea typeface="Arial" pitchFamily="34" charset="-122"/>
                <a:cs typeface="Arial" pitchFamily="34" charset="-120"/>
              </a:rPr>
              <a:t>часто повторяются в повседневной жизни и мешают людям менять привычки быстрее.
</a:t>
            </a:r>
            <a:endParaRPr lang="en-US" sz="2201" dirty="0"/>
          </a:p>
        </p:txBody>
      </p:sp>
      <p:sp>
        <p:nvSpPr>
          <p:cNvPr id="8" name="Text 4"/>
          <p:cNvSpPr txBox="1"/>
          <p:nvPr/>
        </p:nvSpPr>
        <p:spPr>
          <a:xfrm>
            <a:off x="541050" y="1893775"/>
            <a:ext cx="3365100" cy="1597800"/>
          </a:xfrm>
          <a:prstGeom prst="rect">
            <a:avLst/>
          </a:prstGeom>
          <a:noFill/>
          <a:ln/>
        </p:spPr>
        <p:txBody>
          <a:bodyPr wrap="square" lIns="0" tIns="0" rIns="0" bIns="0" rtlCol="0" anchor="t"/>
          <a:lstStyle/>
          <a:p>
            <a:pPr algn="l" indent="0" marL="0">
              <a:lnSpc>
                <a:spcPct val="80000"/>
              </a:lnSpc>
              <a:buNone/>
            </a:pPr>
            <a:r>
              <a:rPr lang="en-US" sz="1200" dirty="0">
                <a:solidFill>
                  <a:srgbClr val="E0D3A2"/>
                </a:solidFill>
                <a:latin typeface="Arial" pitchFamily="34" charset="0"/>
                <a:ea typeface="Arial" pitchFamily="34" charset="-122"/>
                <a:cs typeface="Arial" pitchFamily="34" charset="-120"/>
              </a:rPr>
              <a:t>Три барьера — привычка к одноразовым вещам, нехватка знаний и ощущение, что личный выбор не важен — замедляют экологические изменения.
</a:t>
            </a:r>
            <a:endParaRPr lang="en-US" sz="1200" dirty="0"/>
          </a:p>
        </p:txBody>
      </p:sp>
      <p:sp>
        <p:nvSpPr>
          <p:cNvPr id="9" name="Text 5"/>
          <p:cNvSpPr txBox="1"/>
          <p:nvPr/>
        </p:nvSpPr>
        <p:spPr>
          <a:xfrm>
            <a:off x="541050" y="4644500"/>
            <a:ext cx="3365100" cy="306300"/>
          </a:xfrm>
          <a:prstGeom prst="rect">
            <a:avLst/>
          </a:prstGeom>
          <a:noFill/>
          <a:ln/>
        </p:spPr>
        <p:txBody>
          <a:bodyPr wrap="square" lIns="0" tIns="0" rIns="0" bIns="0" rtlCol="0" anchor="t"/>
          <a:lstStyle/>
          <a:p>
            <a:pPr algn="l" indent="0" marL="0">
              <a:lnSpc>
                <a:spcPct val="115000"/>
              </a:lnSpc>
              <a:buNone/>
            </a:pPr>
            <a:r>
              <a:rPr lang="en-US" sz="1100" dirty="0">
                <a:solidFill>
                  <a:srgbClr val="E0D3A2"/>
                </a:solidFill>
                <a:latin typeface="Arial" pitchFamily="34" charset="0"/>
                <a:ea typeface="Arial" pitchFamily="34" charset="-122"/>
                <a:cs typeface="Arial" pitchFamily="34" charset="-120"/>
              </a:rPr>
              <a:t>Учебный материал урока по теме экологии.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222688" y="1517350"/>
            <a:ext cx="220800" cy="220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43463" y="1517350"/>
            <a:ext cx="220800" cy="2208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08638" y="1539430"/>
            <a:ext cx="220800" cy="17664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794588" y="1501579"/>
            <a:ext cx="220800" cy="25234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580538" y="1539430"/>
            <a:ext cx="220800" cy="17664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1629025" y="349825"/>
            <a:ext cx="5749800" cy="686100"/>
          </a:xfrm>
          <a:prstGeom prst="rect">
            <a:avLst/>
          </a:prstGeom>
          <a:noFill/>
          <a:ln/>
        </p:spPr>
        <p:txBody>
          <a:bodyPr wrap="square" lIns="0" tIns="0" rIns="0" bIns="0" rtlCol="0" anchor="ctr"/>
          <a:lstStyle/>
          <a:p>
            <a:pPr algn="ctr" indent="0" marL="0">
              <a:lnSpc>
                <a:spcPct val="100000"/>
              </a:lnSpc>
              <a:buNone/>
            </a:pPr>
            <a:r>
              <a:rPr lang="en-US" sz="2600" b="1" dirty="0">
                <a:solidFill>
                  <a:srgbClr val="FFFFFF"/>
                </a:solidFill>
                <a:latin typeface="Arial" pitchFamily="34" charset="0"/>
                <a:ea typeface="Arial" pitchFamily="34" charset="-122"/>
                <a:cs typeface="Arial" pitchFamily="34" charset="-120"/>
              </a:rPr>
              <a:t>International environmental solutions
</a:t>
            </a:r>
            <a:endParaRPr lang="en-US" sz="2600" dirty="0"/>
          </a:p>
        </p:txBody>
      </p:sp>
      <p:sp>
        <p:nvSpPr>
          <p:cNvPr id="15" name="Text 1"/>
          <p:cNvSpPr txBox="1"/>
          <p:nvPr/>
        </p:nvSpPr>
        <p:spPr>
          <a:xfrm>
            <a:off x="8820975" y="4783200"/>
            <a:ext cx="220800" cy="167700"/>
          </a:xfrm>
          <a:prstGeom prst="rect">
            <a:avLst/>
          </a:prstGeom>
          <a:noFill/>
          <a:ln/>
        </p:spPr>
        <p:txBody>
          <a:bodyPr wrap="square" lIns="0" tIns="0" rIns="0" bIns="0" rtlCol="0" anchor="t"/>
          <a:lstStyle/>
          <a:p>
            <a:pPr algn="l" indent="0" marL="0">
              <a:lnSpc>
                <a:spcPct val="90000"/>
              </a:lnSpc>
              <a:buNone/>
            </a:pPr>
            <a:r>
              <a:rPr lang="en-US" sz="900" dirty="0">
                <a:solidFill>
                  <a:srgbClr val="E0D3A2"/>
                </a:solidFill>
                <a:latin typeface="Arial" pitchFamily="34" charset="0"/>
                <a:ea typeface="Arial" pitchFamily="34" charset="-122"/>
                <a:cs typeface="Arial" pitchFamily="34" charset="-120"/>
              </a:rPr>
              <a:t>19</a:t>
            </a:r>
            <a:endParaRPr lang="en-US" sz="900" dirty="0"/>
          </a:p>
        </p:txBody>
      </p:sp>
      <p:sp>
        <p:nvSpPr>
          <p:cNvPr id="16" name="Text 2"/>
          <p:cNvSpPr txBox="1"/>
          <p:nvPr/>
        </p:nvSpPr>
        <p:spPr>
          <a:xfrm>
            <a:off x="2066125" y="2078175"/>
            <a:ext cx="15717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Limits on single-use plastic
</a:t>
            </a:r>
            <a:endParaRPr lang="en-US" sz="1200" dirty="0"/>
          </a:p>
        </p:txBody>
      </p:sp>
      <p:sp>
        <p:nvSpPr>
          <p:cNvPr id="17" name="Text 3"/>
          <p:cNvSpPr txBox="1"/>
          <p:nvPr/>
        </p:nvSpPr>
        <p:spPr>
          <a:xfrm>
            <a:off x="2066125" y="2571750"/>
            <a:ext cx="1571700" cy="1227000"/>
          </a:xfrm>
          <a:prstGeom prst="rect">
            <a:avLst/>
          </a:prstGeom>
          <a:noFill/>
          <a:ln/>
        </p:spPr>
        <p:txBody>
          <a:bodyPr wrap="square" lIns="0" tIns="0" rIns="0" bIns="0" rtlCol="0" anchor="t"/>
          <a:lstStyle/>
          <a:p>
            <a:pPr algn="l" indent="0" marL="0">
              <a:lnSpc>
                <a:spcPct val="100000"/>
              </a:lnSpc>
              <a:buNone/>
            </a:pPr>
            <a:r>
              <a:rPr lang="en-US" sz="1127" dirty="0">
                <a:solidFill>
                  <a:srgbClr val="E0D3A2"/>
                </a:solidFill>
                <a:latin typeface="Arial" pitchFamily="34" charset="0"/>
                <a:ea typeface="Arial" pitchFamily="34" charset="-122"/>
                <a:cs typeface="Arial" pitchFamily="34" charset="-120"/>
              </a:rPr>
              <a:t>Some governments restrict plastic bags, straws and other disposable items. Such rules encourage people to carry reusable alternatives and produce less waste every day.
</a:t>
            </a:r>
            <a:endParaRPr lang="en-US" sz="1127" dirty="0"/>
          </a:p>
        </p:txBody>
      </p:sp>
      <p:sp>
        <p:nvSpPr>
          <p:cNvPr id="18" name="Text 4"/>
          <p:cNvSpPr txBox="1"/>
          <p:nvPr/>
        </p:nvSpPr>
        <p:spPr>
          <a:xfrm>
            <a:off x="286900" y="2078175"/>
            <a:ext cx="15717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Better recycling systems
</a:t>
            </a:r>
            <a:endParaRPr lang="en-US" sz="1200" dirty="0"/>
          </a:p>
        </p:txBody>
      </p:sp>
      <p:sp>
        <p:nvSpPr>
          <p:cNvPr id="19" name="Text 5"/>
          <p:cNvSpPr txBox="1"/>
          <p:nvPr/>
        </p:nvSpPr>
        <p:spPr>
          <a:xfrm>
            <a:off x="286900" y="2571750"/>
            <a:ext cx="1571700" cy="1227000"/>
          </a:xfrm>
          <a:prstGeom prst="rect">
            <a:avLst/>
          </a:prstGeom>
          <a:noFill/>
          <a:ln/>
        </p:spPr>
        <p:txBody>
          <a:bodyPr wrap="square" lIns="0" tIns="0" rIns="0" bIns="0" rtlCol="0" anchor="t"/>
          <a:lstStyle/>
          <a:p>
            <a:pPr algn="l" indent="0" marL="0">
              <a:lnSpc>
                <a:spcPct val="100000"/>
              </a:lnSpc>
              <a:buNone/>
            </a:pPr>
            <a:r>
              <a:rPr lang="en-US" sz="1127" dirty="0">
                <a:solidFill>
                  <a:srgbClr val="E0D3A2"/>
                </a:solidFill>
                <a:latin typeface="Arial" pitchFamily="34" charset="0"/>
                <a:ea typeface="Arial" pitchFamily="34" charset="-122"/>
                <a:cs typeface="Arial" pitchFamily="34" charset="-120"/>
              </a:rPr>
              <a:t>Many countries improve waste collection and sorting so that more materials can return to production. This reduces landfill waste and makes recycling easier for families and schools.
</a:t>
            </a:r>
            <a:endParaRPr lang="en-US" sz="1127" dirty="0"/>
          </a:p>
        </p:txBody>
      </p:sp>
      <p:sp>
        <p:nvSpPr>
          <p:cNvPr id="20" name="Text 6"/>
          <p:cNvSpPr txBox="1"/>
          <p:nvPr/>
        </p:nvSpPr>
        <p:spPr>
          <a:xfrm>
            <a:off x="3852075" y="2078175"/>
            <a:ext cx="15717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Clean energy growth
</a:t>
            </a:r>
            <a:endParaRPr lang="en-US" sz="1200" dirty="0"/>
          </a:p>
        </p:txBody>
      </p:sp>
      <p:sp>
        <p:nvSpPr>
          <p:cNvPr id="21" name="Text 7"/>
          <p:cNvSpPr txBox="1"/>
          <p:nvPr/>
        </p:nvSpPr>
        <p:spPr>
          <a:xfrm>
            <a:off x="3852075" y="2571750"/>
            <a:ext cx="1571700" cy="1227000"/>
          </a:xfrm>
          <a:prstGeom prst="rect">
            <a:avLst/>
          </a:prstGeom>
          <a:noFill/>
          <a:ln/>
        </p:spPr>
        <p:txBody>
          <a:bodyPr wrap="square" lIns="0" tIns="0" rIns="0" bIns="0" rtlCol="0" anchor="t"/>
          <a:lstStyle/>
          <a:p>
            <a:pPr algn="l" indent="0" marL="0">
              <a:lnSpc>
                <a:spcPct val="100000"/>
              </a:lnSpc>
              <a:buNone/>
            </a:pPr>
            <a:r>
              <a:rPr lang="en-US" sz="1181" dirty="0">
                <a:solidFill>
                  <a:srgbClr val="E0D3A2"/>
                </a:solidFill>
                <a:latin typeface="Arial" pitchFamily="34" charset="0"/>
                <a:ea typeface="Arial" pitchFamily="34" charset="-122"/>
                <a:cs typeface="Arial" pitchFamily="34" charset="-120"/>
              </a:rPr>
              <a:t>Solar and wind power are expanding in many regions. These energy sources help reduce pollution from fossil fuels and support a more sustainable future for cities and towns.
</a:t>
            </a:r>
            <a:endParaRPr lang="en-US" sz="1181" dirty="0"/>
          </a:p>
        </p:txBody>
      </p:sp>
      <p:sp>
        <p:nvSpPr>
          <p:cNvPr id="22" name="Text 8"/>
          <p:cNvSpPr txBox="1"/>
          <p:nvPr/>
        </p:nvSpPr>
        <p:spPr>
          <a:xfrm>
            <a:off x="5638025" y="2078175"/>
            <a:ext cx="15717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New forests and reserves
</a:t>
            </a:r>
            <a:endParaRPr lang="en-US" sz="1200" dirty="0"/>
          </a:p>
        </p:txBody>
      </p:sp>
      <p:sp>
        <p:nvSpPr>
          <p:cNvPr id="23" name="Text 9"/>
          <p:cNvSpPr txBox="1"/>
          <p:nvPr/>
        </p:nvSpPr>
        <p:spPr>
          <a:xfrm>
            <a:off x="5638025" y="2571750"/>
            <a:ext cx="1571700" cy="1227000"/>
          </a:xfrm>
          <a:prstGeom prst="rect">
            <a:avLst/>
          </a:prstGeom>
          <a:noFill/>
          <a:ln/>
        </p:spPr>
        <p:txBody>
          <a:bodyPr wrap="square" lIns="0" tIns="0" rIns="0" bIns="0" rtlCol="0" anchor="t"/>
          <a:lstStyle/>
          <a:p>
            <a:pPr algn="l" indent="0" marL="0">
              <a:lnSpc>
                <a:spcPct val="100000"/>
              </a:lnSpc>
              <a:buNone/>
            </a:pPr>
            <a:r>
              <a:rPr lang="en-US" sz="1164" dirty="0">
                <a:solidFill>
                  <a:srgbClr val="E0D3A2"/>
                </a:solidFill>
                <a:latin typeface="Arial" pitchFamily="34" charset="0"/>
                <a:ea typeface="Arial" pitchFamily="34" charset="-122"/>
                <a:cs typeface="Arial" pitchFamily="34" charset="-120"/>
              </a:rPr>
              <a:t>Countries also protect natural areas and plant new trees to restore habitats. These projects support wildlife, improve air quality and strengthen the balance of ecosystems.
</a:t>
            </a:r>
            <a:endParaRPr lang="en-US" sz="1164" dirty="0"/>
          </a:p>
        </p:txBody>
      </p:sp>
      <p:sp>
        <p:nvSpPr>
          <p:cNvPr id="24" name="Text 10"/>
          <p:cNvSpPr txBox="1"/>
          <p:nvPr/>
        </p:nvSpPr>
        <p:spPr>
          <a:xfrm>
            <a:off x="7423975" y="2078175"/>
            <a:ext cx="1571700" cy="398100"/>
          </a:xfrm>
          <a:prstGeom prst="rect">
            <a:avLst/>
          </a:prstGeom>
          <a:noFill/>
          <a:ln/>
        </p:spPr>
        <p:txBody>
          <a:bodyPr wrap="square" lIns="0" tIns="0" rIns="0" bIns="0" rtlCol="0" anchor="t"/>
          <a:lstStyle/>
          <a:p>
            <a:pPr algn="l" indent="0" marL="0">
              <a:lnSpc>
                <a:spcPct val="100000"/>
              </a:lnSpc>
              <a:buNone/>
            </a:pPr>
            <a:r>
              <a:rPr lang="en-US" sz="1200" b="1" dirty="0">
                <a:solidFill>
                  <a:srgbClr val="E0D3A2"/>
                </a:solidFill>
                <a:latin typeface="Arial" pitchFamily="34" charset="0"/>
                <a:ea typeface="Arial" pitchFamily="34" charset="-122"/>
                <a:cs typeface="Arial" pitchFamily="34" charset="-120"/>
              </a:rPr>
              <a:t>Shared responsibility
</a:t>
            </a:r>
            <a:endParaRPr lang="en-US" sz="1200" dirty="0"/>
          </a:p>
        </p:txBody>
      </p:sp>
      <p:sp>
        <p:nvSpPr>
          <p:cNvPr id="25" name="Text 11"/>
          <p:cNvSpPr txBox="1"/>
          <p:nvPr/>
        </p:nvSpPr>
        <p:spPr>
          <a:xfrm>
            <a:off x="7423975" y="2571750"/>
            <a:ext cx="1571700" cy="1227000"/>
          </a:xfrm>
          <a:prstGeom prst="rect">
            <a:avLst/>
          </a:prstGeom>
          <a:noFill/>
          <a:ln/>
        </p:spPr>
        <p:txBody>
          <a:bodyPr wrap="square" lIns="0" tIns="0" rIns="0" bIns="0" rtlCol="0" anchor="t"/>
          <a:lstStyle/>
          <a:p>
            <a:pPr algn="l" indent="0" marL="0">
              <a:lnSpc>
                <a:spcPct val="100000"/>
              </a:lnSpc>
              <a:buNone/>
            </a:pPr>
            <a:r>
              <a:rPr lang="en-US" sz="1095" dirty="0">
                <a:solidFill>
                  <a:srgbClr val="E0D3A2"/>
                </a:solidFill>
                <a:latin typeface="Arial" pitchFamily="34" charset="0"/>
                <a:ea typeface="Arial" pitchFamily="34" charset="-122"/>
                <a:cs typeface="Arial" pitchFamily="34" charset="-120"/>
              </a:rPr>
              <a:t>Saving the Earth works best when governments, schools, families and individual people act together. Global solutions become stronger when local habits change in the same direction.
</a:t>
            </a:r>
            <a:endParaRPr lang="en-US" sz="109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650638" y="2505275"/>
            <a:ext cx="3842700" cy="1303800"/>
          </a:xfrm>
          <a:prstGeom prst="rect">
            <a:avLst/>
          </a:prstGeom>
          <a:noFill/>
          <a:ln/>
        </p:spPr>
        <p:txBody>
          <a:bodyPr wrap="square" lIns="0" tIns="0" rIns="0" bIns="0" rtlCol="0" anchor="t"/>
          <a:lstStyle/>
          <a:p>
            <a:pPr algn="l" indent="0" marL="0">
              <a:lnSpc>
                <a:spcPct val="80000"/>
              </a:lnSpc>
              <a:buNone/>
            </a:pPr>
            <a:r>
              <a:rPr lang="en-US" sz="1200" dirty="0">
                <a:solidFill>
                  <a:srgbClr val="E0D3A2"/>
                </a:solidFill>
                <a:latin typeface="Arial" pitchFamily="34" charset="0"/>
                <a:ea typeface="Arial" pitchFamily="34" charset="-122"/>
                <a:cs typeface="Arial" pitchFamily="34" charset="-120"/>
              </a:rPr>
              <a:t>Protecting clean water, fresh air and forests begins with everyday actions: recycle, reuse, save energy and respect nature. Small choices, repeated regularly, create a real positive change for the planet.
</a:t>
            </a:r>
            <a:endParaRPr lang="en-US" sz="1200" dirty="0"/>
          </a:p>
        </p:txBody>
      </p:sp>
      <p:sp>
        <p:nvSpPr>
          <p:cNvPr id="5" name="Text 1"/>
          <p:cNvSpPr txBox="1"/>
          <p:nvPr/>
        </p:nvSpPr>
        <p:spPr>
          <a:xfrm>
            <a:off x="2399025" y="1311600"/>
            <a:ext cx="4023600" cy="1105500"/>
          </a:xfrm>
          <a:prstGeom prst="rect">
            <a:avLst/>
          </a:prstGeom>
          <a:noFill/>
          <a:ln/>
        </p:spPr>
        <p:txBody>
          <a:bodyPr wrap="square" lIns="0" tIns="0" rIns="0" bIns="0" rtlCol="0" anchor="ctr"/>
          <a:lstStyle/>
          <a:p>
            <a:pPr algn="l" indent="0" marL="0">
              <a:lnSpc>
                <a:spcPct val="100000"/>
              </a:lnSpc>
              <a:buNone/>
            </a:pPr>
            <a:r>
              <a:rPr lang="en-US" sz="2500" b="1" dirty="0">
                <a:solidFill>
                  <a:srgbClr val="E0D3A2"/>
                </a:solidFill>
                <a:latin typeface="Arial" pitchFamily="34" charset="0"/>
                <a:ea typeface="Arial" pitchFamily="34" charset="-122"/>
                <a:cs typeface="Arial" pitchFamily="34" charset="-120"/>
              </a:rPr>
              <a:t>Saving the Earth starts with simple daily choices
</a:t>
            </a:r>
            <a:endParaRPr lang="en-US" sz="2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2026-05-31T08:00:47Z</dcterms:created>
  <dcterms:modified xsi:type="dcterms:W3CDTF">2026-05-31T08:00:47Z</dcterms:modified>
</cp:coreProperties>
</file>