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Причастие, герундий и отглагольное существительное в английском языке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формы, три роли: разбираем без путаницы.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связаны с глаголом и часто выглядят одинаково: с -ing или -ed. Но в предложении они могут обозначать признак, действие или предмет речи — всё решает смысл и место в тексте.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легко перепутать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Participle: значение и роль в предложении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9404100" y="1797623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от 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 — неличная форма глагола, которая показывает признак через действие. Present participle обычно оканчивается на -ing: a running boy, a smiling girl.
</a:t>
            </a:r>
            <a:endParaRPr lang="en-US" sz="2732" dirty="0"/>
          </a:p>
        </p:txBody>
      </p:sp>
      <p:sp>
        <p:nvSpPr>
          <p:cNvPr id="13" name="Text 3"/>
          <p:cNvSpPr txBox="1"/>
          <p:nvPr/>
        </p:nvSpPr>
        <p:spPr>
          <a:xfrm>
            <a:off x="9404100" y="349995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 чаще совпадает с третьей формой глагола или имеет окончание -ed: written, broken, invited. Он часто связан с завершённым действием или результатом.
</a:t>
            </a:r>
            <a:endParaRPr lang="en-US" sz="2669" dirty="0"/>
          </a:p>
        </p:txBody>
      </p:sp>
      <p:sp>
        <p:nvSpPr>
          <p:cNvPr id="14" name="Text 4"/>
          <p:cNvSpPr txBox="1"/>
          <p:nvPr/>
        </p:nvSpPr>
        <p:spPr>
          <a:xfrm>
            <a:off x="9404100" y="520228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определении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стоять перед существительным или после него и уточнять его признак: the crying child, a letter written by Tom, a finished task.
</a:t>
            </a:r>
            <a:endParaRPr lang="en-US" sz="2800" dirty="0"/>
          </a:p>
        </p:txBody>
      </p:sp>
      <p:sp>
        <p:nvSpPr>
          <p:cNvPr id="15" name="Text 5"/>
          <p:cNvSpPr txBox="1"/>
          <p:nvPr/>
        </p:nvSpPr>
        <p:spPr>
          <a:xfrm>
            <a:off x="9404100" y="6904607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грамматических конструкциях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используется в Continuous, Passive Voice и кратких причастных конструкциях, где помогает передать действие, происходящее сейчас или уже совершённое.
</a:t>
            </a:r>
            <a:endParaRPr lang="en-US" sz="2688" dirty="0"/>
          </a:p>
        </p:txBody>
      </p:sp>
      <p:sp>
        <p:nvSpPr>
          <p:cNvPr id="16" name="Text 6"/>
          <p:cNvSpPr txBox="1"/>
          <p:nvPr/>
        </p:nvSpPr>
        <p:spPr>
          <a:xfrm>
            <a:off x="9404100" y="8606932"/>
            <a:ext cx="7503600" cy="14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 отвечает на вопрос по смыслу «какой?» и связывает глагольное значение с описанием предмета, состояния или действия в момент речи.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причастие в английском тексте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5821050" y="23364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чаще всего помогает ответить на вопрос «какой?». Оно описывает предмет через действие, например: the broken window, the crying child, a finished task.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5821050" y="380180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Одновременность или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 обычно показывает действие в процессе или одновременно с другим действием, а past participle часто передаёт результат, завершённость или состояние после действия.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821050" y="526717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могут быть зависимые слова, которые уточняют действие: a boy running in the yard, a letter written by Tom. Это важная подсказка при разборе.
</a:t>
            </a:r>
            <a:endParaRPr lang="en-US" sz="2800" dirty="0"/>
          </a:p>
        </p:txBody>
      </p:sp>
      <p:sp>
        <p:nvSpPr>
          <p:cNvPr id="13" name="Text 5"/>
          <p:cNvSpPr txBox="1"/>
          <p:nvPr/>
        </p:nvSpPr>
        <p:spPr>
          <a:xfrm>
            <a:off x="5821050" y="6732550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причастие стоит перед существительным или после него в коротком описании. По позиции и смыслу его легче отличить от обычного прилагательного.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5821050" y="8197925"/>
            <a:ext cx="11781300" cy="135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сохраняет связь с действием и не называет предмет сама по себе, перед нами, скорее всего, причастие, а не другая грамматическая форма.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8008" y="2915264"/>
            <a:ext cx="707175" cy="8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74975" y="2915264"/>
            <a:ext cx="707175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4009" y="6708251"/>
            <a:ext cx="835200" cy="66816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вида причастий в английском языке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984000" y="399312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действие в процессе или одновременность: a singing bird, the students speaking English. Эта форма звучит более «живой» и часто связана с активным значением.
</a:t>
            </a:r>
            <a:endParaRPr lang="en-US" sz="2500" dirty="0"/>
          </a:p>
        </p:txBody>
      </p:sp>
      <p:sp>
        <p:nvSpPr>
          <p:cNvPr id="9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
</a:t>
            </a:r>
            <a:endParaRPr lang="en-US" sz="3200" dirty="0"/>
          </a:p>
        </p:txBody>
      </p:sp>
      <p:sp>
        <p:nvSpPr>
          <p:cNvPr id="10" name="Text 4"/>
          <p:cNvSpPr txBox="1"/>
          <p:nvPr/>
        </p:nvSpPr>
        <p:spPr>
          <a:xfrm>
            <a:off x="9710950" y="3993175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результат действия или состояние после него: a closed door, a lost key. Обычно связано с пассивным или завершённым значением.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11030275" y="2980825"/>
            <a:ext cx="66192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
</a:t>
            </a:r>
            <a:endParaRPr lang="en-US" sz="3200" dirty="0"/>
          </a:p>
        </p:txBody>
      </p:sp>
      <p:sp>
        <p:nvSpPr>
          <p:cNvPr id="12" name="Text 6"/>
          <p:cNvSpPr txBox="1"/>
          <p:nvPr/>
        </p:nvSpPr>
        <p:spPr>
          <a:xfrm>
            <a:off x="984000" y="7758600"/>
            <a:ext cx="79386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важны для понимания предложения и перевода. Нужно смотреть не только на окончание, но и на то, что именно слово сообщает о предмете или действии.
</a:t>
            </a:r>
            <a:endParaRPr lang="en-US" sz="2500" dirty="0"/>
          </a:p>
        </p:txBody>
      </p:sp>
      <p:sp>
        <p:nvSpPr>
          <p:cNvPr id="13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правильно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 материалам школьной грамматики английского языка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и прилагательное: сходства и различия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часто выглядит как прилагательное, но сохраняет связь с действием и может уточняться зависимыми словами.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описывает действие и строит связь с глаголом, это participle; если обозначает устойчивый признак, это adjective.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Gerund: что это такое в английском языке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 -ing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Gerund — это форма глагола с окончанием -ing, которая работает как существительное. Она называет действие как процесс, привычку или занятие: Swimming is useful.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и глаголов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часто стоит после предлогов и после некоторых глаголов: enjoy, finish, avoid, mind, suggest. Например: I enjoy reading, without saying anything.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может быть подлежащим, дополнением или частью сказуемого. Он отвечает на смысловые вопросы «что?» и «какое действие?», поэтому звучит как название действия.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значением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Gerund сохраняет глагольный смысл, но в предложении ведёт себя как существительное. Поэтому он помогает говорить о действии как об отдельном понятии.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герундий
</a:t>
            </a:r>
            <a:endParaRPr lang="en-US" sz="46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3046900" y="3598000"/>
            <a:ext cx="61590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глагола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основе глагола добавляется -ing: play — playing, read — reading, study — studying. Это самый частый способ образования герундия.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11040950" y="359800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может иметь дополнение и использоваться после предлогов, некоторых глаголов и в устойчивых выражениях: reading books, solving problems, learning new words.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075750" y="7328250"/>
            <a:ext cx="62286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словах орфография меняется: make — making, lie — lying, run — running. Эти правила нужно запомнить, чтобы писать форму правильно.
</a:t>
            </a:r>
            <a:endParaRPr lang="en-US" sz="2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герундий от причастия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значении формы, её месте в предложении и связи с другими словами.
</a:t>
            </a:r>
            <a:endParaRPr lang="en-US" sz="2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Verbal noun: отглагольное существительное в английском языке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561675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оно называет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Verbal noun обозначает действие как предмет, процесс, результат или явление: building, arrival, discussion, decision. В речи оно звучит более «вещно», чем герундий.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64066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ведёт себя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герундия, отглагольное существительное может иметь артикль, множественное число и определение через of-phrase: the building of the bridge.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9730080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легко узнать по более предметному значению и сочетаниям с артиклем или прилагательным: a long discussion, several arrivals, the start of the lesson.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13819511" y="3881853"/>
            <a:ext cx="3385086" cy="53401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чаще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особенно заметна в официальной, научной и учебной речи, где важно назвать процесс или результат точно и кратко.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529525" y="1994875"/>
            <a:ext cx="6835800" cy="30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узнать отглагольное существительное
</a:t>
            </a:r>
            <a:endParaRPr lang="en-US" sz="4500" dirty="0"/>
          </a:p>
        </p:txBody>
      </p:sp>
      <p:sp>
        <p:nvSpPr>
          <p:cNvPr id="11" name="Text 2"/>
          <p:cNvSpPr txBox="1"/>
          <p:nvPr/>
        </p:nvSpPr>
        <p:spPr>
          <a:xfrm>
            <a:off x="9404100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Отглагольное существительное называет действие как предмет разговора: начало, строительство, движение, улучшение. По смыслу оно отвечает на вопрос «что?» и звучит более предметно, чем герундий.
</a:t>
            </a:r>
            <a:endParaRPr lang="en-US" sz="2769" dirty="0"/>
          </a:p>
        </p:txBody>
      </p:sp>
      <p:sp>
        <p:nvSpPr>
          <p:cNvPr id="12" name="Text 3"/>
          <p:cNvSpPr txBox="1"/>
          <p:nvPr/>
        </p:nvSpPr>
        <p:spPr>
          <a:xfrm>
            <a:off x="9404100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формы могут быть артикль, прилагательное и оборот с of: the start of the lesson, an important decision, the growing of plants. Это помогает отличить её от герундия.
</a:t>
            </a:r>
            <a:endParaRPr lang="en-US" sz="2979" dirty="0"/>
          </a:p>
        </p:txBody>
      </p:sp>
      <p:sp>
        <p:nvSpPr>
          <p:cNvPr id="13" name="Text 4"/>
          <p:cNvSpPr txBox="1"/>
          <p:nvPr/>
        </p:nvSpPr>
        <p:spPr>
          <a:xfrm>
            <a:off x="14115125" y="6045250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встречается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Verbal noun особенно заметно в учебных, научных и официальных текстах, где нужно назвать процесс или результат как явление: the building of a bridge, the development of the city.
</a:t>
            </a:r>
            <a:endParaRPr lang="en-US" sz="2859" dirty="0"/>
          </a:p>
        </p:txBody>
      </p:sp>
      <p:sp>
        <p:nvSpPr>
          <p:cNvPr id="14" name="Text 5"/>
          <p:cNvSpPr txBox="1"/>
          <p:nvPr/>
        </p:nvSpPr>
        <p:spPr>
          <a:xfrm>
            <a:off x="14115125" y="1797625"/>
            <a:ext cx="3177000" cy="39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окончания
</a:t>
            </a:r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текстах часто встречаются слова с окончаниями -ing, -ion, -ment: ending, beginning, movement, improvement. Важно помнить, что одно окончание ещё не определяет функцию слова.
</a:t>
            </a:r>
            <a:endParaRPr lang="en-US" sz="276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574753"/>
            <a:ext cx="9042900" cy="33378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темы по английской грамматике, составлено по учебному курсу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рядом: основное сравнение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значение, форму и роль в предложении. Одинаковое окончание не всегда означает одинаковую грамматическую функцию.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могут выглядеть похоже, но различаются по значению и синтаксической роли. Особенно важно не смешивать gerund и verbal noun из-за окончания -ing.
</a:t>
            </a:r>
            <a:endParaRPr lang="en-US" sz="4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811050" y="457200"/>
            <a:ext cx="11791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причастий
</a:t>
            </a:r>
            <a:endParaRPr lang="en-US" sz="4500" dirty="0"/>
          </a:p>
        </p:txBody>
      </p:sp>
      <p:sp>
        <p:nvSpPr>
          <p:cNvPr id="9" name="Text 2"/>
          <p:cNvSpPr txBox="1"/>
          <p:nvPr/>
        </p:nvSpPr>
        <p:spPr>
          <a:xfrm>
            <a:off x="5821050" y="233642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личной формой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The boy reading a book слово reading — причастие, а в The boy reads a book — сказуемое. Различие видно по месту в предложении и смыслу.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5821050" y="409260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учитывают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a boring film и a bored student относятся к разным ситуациям. Первое описывает фильм, который вызывает скуку, второе — человека, испытывающего скуку.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821050" y="5848775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active и passive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 participle чаще передаёт активный признак: a smiling girl. Past participle обычно показывает результат или пассивное значение: a broken window, a written letter.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5821050" y="7604950"/>
            <a:ext cx="117813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о временах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participle часто входит в Perfect с have/has/had и в Passive Voice после be. Поэтому форму нужно узнавать не только по окончанию, но и по конструкции.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524725" y="1189600"/>
            <a:ext cx="172398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герундия
</a:t>
            </a:r>
            <a:endParaRPr lang="en-US" sz="4500" dirty="0"/>
          </a:p>
        </p:txBody>
      </p:sp>
      <p:sp>
        <p:nvSpPr>
          <p:cNvPr id="10" name="Text 2"/>
          <p:cNvSpPr txBox="1"/>
          <p:nvPr/>
        </p:nvSpPr>
        <p:spPr>
          <a:xfrm>
            <a:off x="1495200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Continuous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 like swimming слово swimming — герундий, потому что оно называет занятие. В I am swimming это часть сказуемого, так как действие происходит сейчас.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10342675" y="2890275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перед формой стоит предлог, часто нужен герундий: interested in learning, good at drawing, without saying anything. Предлог помогает понять, что слово работает как существительное.
</a:t>
            </a:r>
            <a:endParaRPr lang="en-US" sz="3000" dirty="0"/>
          </a:p>
        </p:txBody>
      </p:sp>
      <p:sp>
        <p:nvSpPr>
          <p:cNvPr id="12" name="Text 4"/>
          <p:cNvSpPr txBox="1"/>
          <p:nvPr/>
        </p:nvSpPr>
        <p:spPr>
          <a:xfrm>
            <a:off x="1495200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после некоторых глаголов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enjoy, finish, avoid, mind, suggest обычно употребляется именно герундий: enjoy reading, finish doing, avoid making mistakes. Эти сочетания лучше запоминать как устойчивые модели.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10342675" y="5715350"/>
            <a:ext cx="74217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путать с обычным существительным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Gerund не является существительным с артиклем в обычном школьном смысле. Оно сохраняет связь с глаголом, поэтому может иметь дополнение: reading books, solving problems.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679950" y="491775"/>
            <a:ext cx="158556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употреблении отглагольных существительных
</a:t>
            </a:r>
            <a:endParaRPr lang="en-US" sz="3564" dirty="0"/>
          </a:p>
        </p:txBody>
      </p:sp>
      <p:sp>
        <p:nvSpPr>
          <p:cNvPr id="9" name="Text 2"/>
          <p:cNvSpPr txBox="1"/>
          <p:nvPr/>
        </p:nvSpPr>
        <p:spPr>
          <a:xfrm>
            <a:off x="3370150" y="30970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замечают окончание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 -ing часто принимают за gerund автоматически. Но окончание само по себе ничего не решает: важны артикль, зависимые слова и то, что именно называет форма.
</a:t>
            </a:r>
            <a:endParaRPr lang="en-US" sz="2600" dirty="0"/>
          </a:p>
        </p:txBody>
      </p:sp>
      <p:sp>
        <p:nvSpPr>
          <p:cNvPr id="10" name="Text 3"/>
          <p:cNvSpPr txBox="1"/>
          <p:nvPr/>
        </p:nvSpPr>
        <p:spPr>
          <a:xfrm>
            <a:off x="5651925" y="55303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проверяют смысл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the singing of the choir слово singing обозначает явление как предмет речи, поэтому это verbal noun. В singing in the hall форма может быть герундием или причастием по контексту.
</a:t>
            </a:r>
            <a:endParaRPr lang="en-US" sz="2600" dirty="0"/>
          </a:p>
        </p:txBody>
      </p:sp>
      <p:sp>
        <p:nvSpPr>
          <p:cNvPr id="11" name="Text 4"/>
          <p:cNvSpPr txBox="1"/>
          <p:nvPr/>
        </p:nvSpPr>
        <p:spPr>
          <a:xfrm>
            <a:off x="7534400" y="7963675"/>
            <a:ext cx="7910700" cy="17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Завершают проверкой конструкции
</a:t>
            </a:r>
            <a:pPr algn="l" indent="0" marL="0">
              <a:lnSpc>
                <a:spcPct val="130040"/>
              </a:lnSpc>
              <a:buNone/>
            </a:pPr>
            <a:r>
              <a:rPr lang="en-US" sz="1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2000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может иметь множественное число, артикль и оборот of, это сильный признак отглагольного существительного: different settings, the quick arrival of the train, the development of the city.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6650" y="6052027"/>
            <a:ext cx="16444800" cy="31636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562200" y="491775"/>
            <a:ext cx="156423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 реальной английской речи
</a:t>
            </a:r>
            <a:endParaRPr lang="en-US" sz="4500" dirty="0"/>
          </a:p>
        </p:txBody>
      </p:sp>
      <p:sp>
        <p:nvSpPr>
          <p:cNvPr id="10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1603191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объявления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объявлениях и правилах часто встречаются краткие конструкции с причастиями и отглагольными существительными: a written notice, the building of a new school, avoiding mistakes.
</a:t>
            </a:r>
            <a:endParaRPr lang="en-US" sz="2400" dirty="0"/>
          </a:p>
        </p:txBody>
      </p:sp>
      <p:sp>
        <p:nvSpPr>
          <p:cNvPr id="12" name="Text 3"/>
          <p:cNvSpPr txBox="1"/>
          <p:nvPr/>
        </p:nvSpPr>
        <p:spPr>
          <a:xfrm>
            <a:off x="4826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хобби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о свободном времени нередко пишут reading books for pleasure или similar examples. Здесь gerund помогает назвать занятие как привычную деятельность, а не отдельное действие.
</a:t>
            </a:r>
            <a:endParaRPr lang="en-US" sz="2500" dirty="0"/>
          </a:p>
        </p:txBody>
      </p:sp>
      <p:sp>
        <p:nvSpPr>
          <p:cNvPr id="13" name="Text 4"/>
          <p:cNvSpPr txBox="1"/>
          <p:nvPr/>
        </p:nvSpPr>
        <p:spPr>
          <a:xfrm>
            <a:off x="8058945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предметов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Причастия удобно описывают состояние вещи или человека: a broken laptop, a closed door, a smiling student. Такая форма делает описание короче и точнее.
</a:t>
            </a:r>
            <a:endParaRPr lang="en-US" sz="2500" dirty="0"/>
          </a:p>
        </p:txBody>
      </p:sp>
      <p:sp>
        <p:nvSpPr>
          <p:cNvPr id="14" name="Text 5"/>
          <p:cNvSpPr txBox="1"/>
          <p:nvPr/>
        </p:nvSpPr>
        <p:spPr>
          <a:xfrm>
            <a:off x="11290946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диалоги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практике формы помогают быстро передать смысл: excited news, written instructions, building skills. Они делают речь компактной, но остаются понятными для читателя.
</a:t>
            </a:r>
            <a:endParaRPr lang="en-US" sz="2500" dirty="0"/>
          </a:p>
        </p:txBody>
      </p:sp>
      <p:sp>
        <p:nvSpPr>
          <p:cNvPr id="15" name="Text 6"/>
          <p:cNvSpPr txBox="1"/>
          <p:nvPr/>
        </p:nvSpPr>
        <p:spPr>
          <a:xfrm>
            <a:off x="14522943" y="2321753"/>
            <a:ext cx="2675345" cy="34094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наблюдение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ученикa, книгу, ноутбук и школьный коридор, легко увидеть разные функции форм: reading, written, building, excited. Контекст подсказывает, как именно слово работает.
</a:t>
            </a:r>
            <a:endParaRPr lang="en-US" sz="24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теме; иллюстративное распределение для сравнения типов текстов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формы встречаются чаще всего в учебных текстах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формы чаще заметны в разных типах учебных текстов. Примеры: a smiling face, avoiding mistakes, the development of the project.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описаниях чаще видны причастия, в инструкциях — герундий, а в информационных текстах — отглагольные существительные. Контекст текста помогает быстро определить нужную форму.
</a:t>
            </a:r>
            <a:endParaRPr lang="en-US" sz="4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474602"/>
            <a:ext cx="8493000" cy="231059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проверка: как определить форму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несколько признаков одновременно: значение, роль в предложении, зависимые слова и типичный перевод. Так различать формы проще и надёжнее.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 -ing описывает признак, это participle; если называет действие как процесс, это gerund; если обозначает явление как предмет, это verbal noun.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английской грамматике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27430" y="5947147"/>
            <a:ext cx="460800" cy="61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30380" y="2827747"/>
            <a:ext cx="537600" cy="614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сравнение трёх форм
</a:t>
            </a:r>
            <a:endParaRPr lang="en-US" sz="4500" dirty="0"/>
          </a:p>
        </p:txBody>
      </p:sp>
      <p:sp>
        <p:nvSpPr>
          <p:cNvPr id="11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описывает предмет через действие и часто стоит рядом с существительным. Оно может передавать признак, результат или часть более сложной грамматической конструкции.
</a:t>
            </a:r>
            <a:endParaRPr lang="en-US" sz="2051" dirty="0"/>
          </a:p>
        </p:txBody>
      </p:sp>
      <p:sp>
        <p:nvSpPr>
          <p:cNvPr id="13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Participle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Отглагольное существительное делает действие предметом речи. Оно чаще встречается в более официальных текстах и легко сочетается с артиклем, прилагательным и оборотом of.
</a:t>
            </a:r>
            <a:endParaRPr lang="en-US" sz="2206" dirty="0"/>
          </a:p>
        </p:txBody>
      </p:sp>
      <p:sp>
        <p:nvSpPr>
          <p:cNvPr id="15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Verbal noun
</a:t>
            </a:r>
            <a:endParaRPr lang="en-US" sz="2600" dirty="0"/>
          </a:p>
        </p:txBody>
      </p:sp>
      <p:sp>
        <p:nvSpPr>
          <p:cNvPr id="16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сохраняет связь с глаголом, но ведёт себя как существительное. Он называет действие как процесс и часто стоит в роли подлежащего или дополнения.
</a:t>
            </a:r>
            <a:endParaRPr lang="en-US" sz="2300" dirty="0"/>
          </a:p>
        </p:txBody>
      </p:sp>
      <p:sp>
        <p:nvSpPr>
          <p:cNvPr id="17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Gerund
</a:t>
            </a:r>
            <a:endParaRPr lang="en-US" sz="2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 теме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формы связаны с глаголом, но по-разному работают в предложении. Если помнить о значении, позиции и зависимых словах, отличать их станет намного проще.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2026-05-31T12:55:49Z</dcterms:created>
  <dcterms:modified xsi:type="dcterms:W3CDTF">2026-05-31T12:55:49Z</dcterms:modified>
</cp:coreProperties>
</file>