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image" Target="../media/image-7-15.png"/><Relationship Id="rId16" Type="http://schemas.openxmlformats.org/officeDocument/2006/relationships/image" Target="../media/image-7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Климат, внутренние воды, органический мир и природные зоны
</a:t>
            </a:r>
            <a:endParaRPr lang="en-US" sz="3108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климат формирует воды, жизнь и природные комплексы Земли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всё это изучают вместе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задаёт тепло и влагу, а значит влияет на реки, озёра, растения, животных и почвы. Поэтому природные компоненты рассматривают как единую систему, где изменения одного звена отражаются на остальных.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показателей помогают описать климат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137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географии: основные показатели климата
</a:t>
            </a:r>
            <a:endParaRPr lang="en-US" sz="1371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осадки, влажность, ветер и сезоны показывают, какими будут условия жизни на местности.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школьному курсу географии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факторы климата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 определяет поступление солнечного тепла, а океаны и воздушные массы помогают перераспределять влагу и тепло.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формируется сразу несколькими причинами, но основой остаётся количество солнечного тепла.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Земли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круглый год жарко
</a:t>
            </a:r>
            <a:pPr algn="l" indent="0" marL="0">
              <a:lnSpc>
                <a:spcPct val="90000"/>
              </a:lnSpc>
              <a:buNone/>
            </a:pPr>
            <a:r>
              <a:rPr lang="en-US" sz="39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3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Вблизи экватора солнце высоко стоит над горизонтом почти весь год, поэтому здесь постоянно тепло и влажно. Частые дожди поддерживают густую растительность, а воздух редко бывает прохладным даже ночью.
</a:t>
            </a:r>
            <a:endParaRPr lang="en-US" sz="1173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Пояса, где жарко и сухо
</a:t>
            </a:r>
            <a:pPr algn="l" indent="0" marL="0">
              <a:lnSpc>
                <a:spcPct val="90000"/>
              </a:lnSpc>
              <a:buNone/>
            </a:pPr>
            <a:r>
              <a:rPr lang="en-US" sz="41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9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тропиках солнечного тепла много, но осадков мало. Поэтому здесь распространены пустыни и полупустыни, где растения и животные умеют экономить воду и переносить сильную жару.
</a:t>
            </a:r>
            <a:endParaRPr lang="en-US" sz="1244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ярко меняются сезоны
</a:t>
            </a:r>
            <a:pPr algn="l" indent="0" marL="0">
              <a:lnSpc>
                <a:spcPct val="90000"/>
              </a:lnSpc>
              <a:buNone/>
            </a:pPr>
            <a:r>
              <a:rPr lang="en-US" sz="39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4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умеренных поясах солнце освещает Землю по-разному в течение года, поэтому здесь хорошо заметны весна, лето, осень и зима. Такие условия создают разнообразные ландшафты и богатый животный мир.
</a:t>
            </a:r>
            <a:endParaRPr lang="en-US" sz="1182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Земли
</a:t>
            </a:r>
            <a:endParaRPr lang="en-US" sz="28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836363"/>
            <a:ext cx="4724400" cy="16049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теплее и влажнее климат, тем благоприятнее условия для жизни и развития растительности.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температура и влажность определяют природные условия территории.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климатов и их признаки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732" y="1360772"/>
            <a:ext cx="325505" cy="2893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75552" y="1342688"/>
            <a:ext cx="325505" cy="32550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20352" y="1342689"/>
            <a:ext cx="325505" cy="32550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7479" y="3109273"/>
            <a:ext cx="246012" cy="328016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5003741" y="3109273"/>
            <a:ext cx="287014" cy="328016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95150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воды Земли
</a:t>
            </a:r>
            <a:endParaRPr lang="en-US" sz="2800" dirty="0"/>
          </a:p>
        </p:txBody>
      </p:sp>
      <p:sp>
        <p:nvSpPr>
          <p:cNvPr id="19" name="Text 1"/>
          <p:cNvSpPr txBox="1"/>
          <p:nvPr/>
        </p:nvSpPr>
        <p:spPr>
          <a:xfrm>
            <a:off x="61175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6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
</a:t>
            </a:r>
            <a:pPr algn="l" indent="0" marL="0">
              <a:lnSpc>
                <a:spcPct val="90000"/>
              </a:lnSpc>
              <a:buNone/>
            </a:pPr>
            <a:r>
              <a:rPr lang="en-US" sz="45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собирают воду с территории и несут её от истока к устью. Они образуют речные системы, в которых главная река принимает притоки и связывает между собой разные части бассейна.
</a:t>
            </a:r>
            <a:endParaRPr lang="en-US" sz="1362" dirty="0"/>
          </a:p>
        </p:txBody>
      </p:sp>
      <p:sp>
        <p:nvSpPr>
          <p:cNvPr id="20" name="Text 2"/>
          <p:cNvSpPr txBox="1"/>
          <p:nvPr/>
        </p:nvSpPr>
        <p:spPr>
          <a:xfrm>
            <a:off x="34914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
</a:t>
            </a:r>
            <a:pPr algn="l" indent="0" marL="0">
              <a:lnSpc>
                <a:spcPct val="90000"/>
              </a:lnSpc>
              <a:buNone/>
            </a:pPr>
            <a:r>
              <a:rPr lang="en-US" sz="42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1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заполняют понижения рельефа и удерживают воду дольше, чем реки. Они бывают крупными и малыми, пресными и солёными, а их происхождение связано с тектоникой, ледником или вулканизмом.
</a:t>
            </a:r>
            <a:endParaRPr lang="en-US" sz="1270" dirty="0"/>
          </a:p>
        </p:txBody>
      </p:sp>
      <p:sp>
        <p:nvSpPr>
          <p:cNvPr id="21" name="Text 3"/>
          <p:cNvSpPr txBox="1"/>
          <p:nvPr/>
        </p:nvSpPr>
        <p:spPr>
          <a:xfrm>
            <a:off x="63046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3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
</a:t>
            </a:r>
            <a:pPr algn="l" indent="0" marL="0">
              <a:lnSpc>
                <a:spcPct val="90000"/>
              </a:lnSpc>
              <a:buNone/>
            </a:pPr>
            <a:r>
              <a:rPr lang="en-US" sz="47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4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возникают там, где влаги слишком много, а сток слабый. В таких условиях накапливаются растительные остатки, и со временем из них образуется торф.
</a:t>
            </a:r>
            <a:endParaRPr lang="en-US" sz="1436" dirty="0"/>
          </a:p>
        </p:txBody>
      </p:sp>
      <p:sp>
        <p:nvSpPr>
          <p:cNvPr id="22" name="Text 4"/>
          <p:cNvSpPr txBox="1"/>
          <p:nvPr/>
        </p:nvSpPr>
        <p:spPr>
          <a:xfrm>
            <a:off x="611750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
</a:t>
            </a:r>
            <a:pPr algn="l" indent="0" marL="0">
              <a:lnSpc>
                <a:spcPct val="90000"/>
              </a:lnSpc>
              <a:buNone/>
            </a:pPr>
            <a:r>
              <a:rPr lang="en-US" sz="43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 скрыты в порах и трещинах горных пород. Они питают колодцы, родники и часть рек, а также важны для питьевого и хозяйственного водоснабжения.
</a:t>
            </a:r>
            <a:endParaRPr lang="en-US" sz="1311" dirty="0"/>
          </a:p>
        </p:txBody>
      </p:sp>
      <p:sp>
        <p:nvSpPr>
          <p:cNvPr id="23" name="Text 5"/>
          <p:cNvSpPr txBox="1"/>
          <p:nvPr/>
        </p:nvSpPr>
        <p:spPr>
          <a:xfrm>
            <a:off x="4886925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
</a:t>
            </a:r>
            <a:pPr algn="l" indent="0" marL="0">
              <a:lnSpc>
                <a:spcPct val="90000"/>
              </a:lnSpc>
              <a:buNone/>
            </a:pPr>
            <a:r>
              <a:rPr lang="en-US" sz="43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накапливают огромное количество пресной воды и медленно движутся под действием собственной массы. Они питают реки в тёплый сезон и заметно меняют рельеф поверхности.
</a:t>
            </a:r>
            <a:endParaRPr lang="en-US" sz="1311" dirty="0"/>
          </a:p>
        </p:txBody>
      </p:sp>
      <p:sp>
        <p:nvSpPr>
          <p:cNvPr id="24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речная система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воды от осадков и таяния снега до устья реки и её главные элементы.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данные по школьному курсу географии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рек и сезонные изменения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рек зависит не только от осадков, но и от того, выпадает ли снег и есть ли в горах ледники.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равнинных рек максимум воды часто связан с весенним снеготаянием, а у горных — с летним таянием ледников.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Озёра, болота и подземные воды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11204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Озёрные котловины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могут быть пресными и солёными. Их котловины образуются по-разному: в результате тектонических движений, деятельности ледника, вулканизма или сохранения древних водоёмов.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62925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и торф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возникают при избытке влаги и слабом стоке. В них накапливаются остатки растений, из которых со временем образуется торф, важный природный ресурс.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1204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 находятся в толщах горных пород и часто выходят на поверхность родниками. Они участвуют в питании рек и помогают поддерживать водный режим местности.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62925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использует подземные воды для питья и хозяйственных нужд. Озёра, болота и водоносные горизонты требуют бережного отношения, потому что их легко загрязнить или нарушить.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и их значение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607915" y="1274858"/>
            <a:ext cx="2365212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пресной воды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 — крупнейшие природные хранилища пресной воды на суше. В них сосредоточена основная часть всех запасов пресной воды планеты, поэтому они имеют огромное значение для водных ресурсов Земли.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502352" y="1274858"/>
            <a:ext cx="2365212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рек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тёплое время года ледники тают и пополняют реки талой водой. Это особенно важно для горных районов, где такой приток помогает поддерживать сток в засушливые периоды.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91835" y="1274858"/>
            <a:ext cx="2365212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климата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чувствительны к изменениям температуры воздуха. Их сокращение или продвижение служит важным природным показателем, по которому учёные судят о потеплении или похолодании климата.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8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Органический мир и приспособления
</a:t>
            </a:r>
            <a:endParaRPr lang="en-US" sz="2781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2681930" y="1945521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к жаре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жарких и сухих районах организмы экономят влагу и уменьшают потерю воды. У верблюда есть запас жира, а у кактуса листья превращены в колючки и стебель накапливает влагу.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79518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к холоду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холодных районах животным помогают сохранять тепло густой мех, плотное оперение и толстый слой жира. Такие признаки особенно важны там, где зима длится долго и корм добывать труднее.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2336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к влаге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влажных местах растения и животные приспособлены к избытку воды. У одних растений широкие листья и высокие стебли, у других — воздушные корни и устойчивость к сырости.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560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компоненты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Органический мир включает растения, животных, грибы и микроорганизмы. Все они существуют не поодиночке, а в тесной связи с водой, воздухом, почвой и климатом территории.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обобщающая схема по теме курса географии; значения условные, для наглядного сравнения.
</a:t>
            </a:r>
            <a:endParaRPr lang="en-US" sz="809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8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климат влияет на разнообразие живых организмов
</a:t>
            </a:r>
            <a:endParaRPr lang="en-US" sz="1884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тепла и влаги, тем легче растениям расти, а животным — находить пищу и укрытие. Поэтому богатство видов сильнее всего возрастает в тёплых влажных районах.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прямую связь между климатом и числом видов: влажные тропики наиболее богаты жизнью, а холодные и сухие территории — беднее всего.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природная зона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15205" y="1280387"/>
            <a:ext cx="24426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природный комплекс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зона — это большая территория, где климат, почвы, растения и животные образуют устойчивое сочетание. Все компоненты природы здесь приспособлены друг к другу.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466751" y="1280387"/>
            <a:ext cx="24426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пределах одной зоны обычно сходны количество тепла и влаги, а значит, и условия жизни. Поэтому там встречаются похожие типы растительности и животного мира.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007481" y="2895048"/>
            <a:ext cx="24426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Высотная поясность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горах природные зоны сменяются с подъёмом вверх. Чем выше, тем холоднее и обычно суше, поэтому у подножия и на вершинах формируются разные природные комплексы.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859027" y="2895048"/>
            <a:ext cx="25572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зоны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природным зонам относят влажные леса, саванны, пустыни, степи, леса умеренного пояса, тундру и арктические пустыни. Их различия хорошо видны на карте мира.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318297" y="1280387"/>
            <a:ext cx="24426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по широте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равнинах природные зоны часто располагаются полосами от экватора к полюсам. Это связано с изменением солнечного тепла и увлажнения от низких широт к высоким.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690205"/>
            <a:ext cx="5506500" cy="18705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суше и холоднее климат, тем беднее растительный покров. Самые богатые сообщества формируются там, где тепла и влаги достаточно.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теме «Природные зоны»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зон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климат определяет внешний облик природных зон и состав растительности.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900" y="1331574"/>
            <a:ext cx="2698200" cy="2163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6300" y="1331999"/>
            <a:ext cx="2698200" cy="21633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35375" y="1332609"/>
            <a:ext cx="2713200" cy="21620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9119" y="3701543"/>
            <a:ext cx="2465363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льдов к тундре
</a:t>
            </a:r>
            <a:pPr algn="l" indent="0" marL="0">
              <a:lnSpc>
                <a:spcPct val="90000"/>
              </a:lnSpc>
              <a:buNone/>
            </a:pPr>
            <a:r>
              <a:rPr lang="en-US" sz="2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самом севере России лежат арктические пустыни, а южнее протягивается тундра. Здесь суровый климат, короткое лето и бедная растительность, поэтому ландшафты кажутся строгими и открытыми. На карте это хорошо видно как широкую северную полосу.
</a:t>
            </a:r>
            <a:endParaRPr lang="en-US" sz="790" dirty="0"/>
          </a:p>
        </p:txBody>
      </p:sp>
      <p:sp>
        <p:nvSpPr>
          <p:cNvPr id="11" name="Text 1"/>
          <p:cNvSpPr txBox="1"/>
          <p:nvPr/>
        </p:nvSpPr>
        <p:spPr>
          <a:xfrm>
            <a:off x="3347224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Лесной пояс страны
</a:t>
            </a:r>
            <a:pPr algn="l" indent="0" marL="0">
              <a:lnSpc>
                <a:spcPct val="90000"/>
              </a:lnSpc>
              <a:buNone/>
            </a:pPr>
            <a:r>
              <a:rPr lang="en-US" sz="2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часть средней полосы занимает тайга, а южнее — смешанные и широколиственные леса. Этот пояс выглядит особенно разнообразным: зелёные массивы сменяются участками с разными породами деревьев и более мягкими климатическими условиями.
</a:t>
            </a:r>
            <a:endParaRPr lang="en-US" sz="790" dirty="0"/>
          </a:p>
        </p:txBody>
      </p:sp>
      <p:sp>
        <p:nvSpPr>
          <p:cNvPr id="12" name="Text 2"/>
          <p:cNvSpPr txBox="1"/>
          <p:nvPr/>
        </p:nvSpPr>
        <p:spPr>
          <a:xfrm>
            <a:off x="6179810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равнины России
</a:t>
            </a:r>
            <a:pPr algn="l" indent="0" marL="0">
              <a:lnSpc>
                <a:spcPct val="90000"/>
              </a:lnSpc>
              <a:buNone/>
            </a:pPr>
            <a:r>
              <a:rPr lang="en-US" sz="2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южнее расположены лесостепь, степь и полупустыни. Здесь тепла больше, а влаги меньше, поэтому растительность становится ниже и реже. На карте природных зон видно, как зоны вытягиваются с севера на юг.
</a:t>
            </a:r>
            <a:endParaRPr lang="en-US" sz="839" dirty="0"/>
          </a:p>
        </p:txBody>
      </p:sp>
      <p:sp>
        <p:nvSpPr>
          <p:cNvPr id="13" name="Text 3"/>
          <p:cNvSpPr txBox="1"/>
          <p:nvPr/>
        </p:nvSpPr>
        <p:spPr>
          <a:xfrm>
            <a:off x="7968815" y="4482077"/>
            <a:ext cx="7929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России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климата к природной зоне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последовательную зависимость компонентов природы от количества тепла и влаги.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446" y="1623544"/>
            <a:ext cx="443700" cy="39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70244" y="1610000"/>
            <a:ext cx="368813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01406" y="1609994"/>
            <a:ext cx="421500" cy="42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2446" y="3418724"/>
            <a:ext cx="443700" cy="3549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68846" y="3385454"/>
            <a:ext cx="421500" cy="421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90000" y="397625"/>
            <a:ext cx="6630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 воды и природные зоны
</a:t>
            </a:r>
            <a:endParaRPr lang="en-US" sz="2242" dirty="0"/>
          </a:p>
        </p:txBody>
      </p:sp>
      <p:sp>
        <p:nvSpPr>
          <p:cNvPr id="15" name="Text 1"/>
          <p:cNvSpPr txBox="1"/>
          <p:nvPr/>
        </p:nvSpPr>
        <p:spPr>
          <a:xfrm>
            <a:off x="1053550" y="1625000"/>
            <a:ext cx="17742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рек
</a:t>
            </a:r>
            <a:pPr algn="l" indent="0" marL="0">
              <a:lnSpc>
                <a:spcPct val="90000"/>
              </a:lnSpc>
              <a:buNone/>
            </a:pPr>
            <a:r>
              <a:rPr lang="en-US" sz="43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Сточные воды, мусор и нефтепродукты ухудшают качество воды. Из-за этого страдают рыбы, водные растения и животные, а сами реки становятся менее пригодными для человека.
</a:t>
            </a:r>
            <a:endParaRPr lang="en-US" sz="1310" dirty="0"/>
          </a:p>
        </p:txBody>
      </p:sp>
      <p:sp>
        <p:nvSpPr>
          <p:cNvPr id="16" name="Text 2"/>
          <p:cNvSpPr txBox="1"/>
          <p:nvPr/>
        </p:nvSpPr>
        <p:spPr>
          <a:xfrm>
            <a:off x="4001975" y="1625000"/>
            <a:ext cx="17271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3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pPr algn="l" indent="0" marL="0">
              <a:lnSpc>
                <a:spcPct val="90000"/>
              </a:lnSpc>
              <a:buNone/>
            </a:pPr>
            <a:r>
              <a:rPr lang="en-US" sz="4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леса исчезают, нарушается круговорот влаги, усиливается ветровая и водная эрозия. Теряют места обитания птицы, звери и насекомые, а климат становится суше.
</a:t>
            </a:r>
            <a:endParaRPr lang="en-US" sz="1439" dirty="0"/>
          </a:p>
        </p:txBody>
      </p:sp>
      <p:sp>
        <p:nvSpPr>
          <p:cNvPr id="17" name="Text 3"/>
          <p:cNvSpPr txBox="1"/>
          <p:nvPr/>
        </p:nvSpPr>
        <p:spPr>
          <a:xfrm>
            <a:off x="6843525" y="1625000"/>
            <a:ext cx="17271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5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Осушение болот
</a:t>
            </a:r>
            <a:pPr algn="l" indent="0" marL="0">
              <a:lnSpc>
                <a:spcPct val="90000"/>
              </a:lnSpc>
              <a:buNone/>
            </a:pPr>
            <a:r>
              <a:rPr lang="en-US" sz="41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осушения болот исчезают растения и животные, связанные с влажной средой. Кроме того, уменьшается естественное накопление воды, а территория становится более уязвимой к пожарам.
</a:t>
            </a:r>
            <a:endParaRPr lang="en-US" sz="1257" dirty="0"/>
          </a:p>
        </p:txBody>
      </p:sp>
      <p:sp>
        <p:nvSpPr>
          <p:cNvPr id="18" name="Text 4"/>
          <p:cNvSpPr txBox="1"/>
          <p:nvPr/>
        </p:nvSpPr>
        <p:spPr>
          <a:xfrm>
            <a:off x="1053550" y="3400825"/>
            <a:ext cx="32028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Распашка степей
</a:t>
            </a:r>
            <a:pPr algn="l" indent="0" marL="0">
              <a:lnSpc>
                <a:spcPct val="90000"/>
              </a:lnSpc>
              <a:buNone/>
            </a:pPr>
            <a:r>
              <a:rPr lang="en-US" sz="43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распашке степей разрушается естественный растительный покров, а почва быстрее выдувается и смывается. Это ведёт к потере плодородия и сокращению численности степных видов.
</a:t>
            </a:r>
            <a:endParaRPr lang="en-US" sz="1314" dirty="0"/>
          </a:p>
        </p:txBody>
      </p:sp>
      <p:sp>
        <p:nvSpPr>
          <p:cNvPr id="19" name="Text 5"/>
          <p:cNvSpPr txBox="1"/>
          <p:nvPr/>
        </p:nvSpPr>
        <p:spPr>
          <a:xfrm>
            <a:off x="5367975" y="3400825"/>
            <a:ext cx="32028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
</a:t>
            </a:r>
            <a:pPr algn="l" indent="0" marL="0">
              <a:lnSpc>
                <a:spcPct val="90000"/>
              </a:lnSpc>
              <a:buNone/>
            </a:pPr>
            <a:r>
              <a:rPr lang="en-US" sz="43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Сохранить природные комплексы помогают заповедники, заказники и национальные парки. Не менее важно экономно использовать воду, бережно относиться к почвам и не нарушать природные связи.
</a:t>
            </a:r>
            <a:endParaRPr lang="en-US" sz="1308" dirty="0"/>
          </a:p>
        </p:txBody>
      </p:sp>
      <p:sp>
        <p:nvSpPr>
          <p:cNvPr id="20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сезонных изменений; распределение сезонов условно для наглядности.
</a:t>
            </a:r>
            <a:endParaRPr lang="en-US" sz="954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в природе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Сезоны повторяются каждый год, но их проявления зависят от широты. В умеренных широтах смена времён года заметна особенно хорошо.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диаграмма подчёркивает равную роль всех сезонов в годовом ритме природы, а их проявления определяют состояние растений, животных и вод.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действует как единый организм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Климат, воды, живые организмы и природные зоны не существуют отдельно: изменения одного компонента отражаются на всех остальных. Поэтому природу важно изучать как связанную систему и беречь её.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2026-06-02T15:22:51Z</dcterms:created>
  <dcterms:modified xsi:type="dcterms:W3CDTF">2026-06-02T15:22:51Z</dcterms:modified>
</cp:coreProperties>
</file>