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jpe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3423" y="2263"/>
            <a:ext cx="5470577" cy="515003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86697" y="1275736"/>
            <a:ext cx="3502742" cy="2278625"/>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Умножение и деление алгебраических дробей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Разберём действия с дробями, где есть буквы, множители и ограничения.
</a:t>
            </a:r>
            <a:endParaRPr lang="en-US" sz="3000" dirty="0"/>
          </a:p>
        </p:txBody>
      </p:sp>
      <p:sp>
        <p:nvSpPr>
          <p:cNvPr id="5" name="Text 1"/>
          <p:cNvSpPr txBox="1"/>
          <p:nvPr/>
        </p:nvSpPr>
        <p:spPr>
          <a:xfrm>
            <a:off x="486697" y="4011560"/>
            <a:ext cx="3038168" cy="523568"/>
          </a:xfrm>
          <a:prstGeom prst="rect">
            <a:avLst/>
          </a:prstGeom>
          <a:noFill/>
          <a:ln/>
        </p:spPr>
        <p:txBody>
          <a:bodyPr wrap="square" lIns="0" tIns="0" rIns="0" bIns="0" rtlCol="0" anchor="ctr"/>
          <a:lstStyle/>
          <a:p>
            <a:pPr algn="l" indent="0" marL="0">
              <a:lnSpc>
                <a:spcPct val="100000"/>
              </a:lnSpc>
              <a:buNone/>
            </a:pPr>
            <a:r>
              <a:rPr lang="en-US" sz="1100" dirty="0">
                <a:solidFill>
                  <a:srgbClr val="020086"/>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1" y="0"/>
            <a:ext cx="4666288" cy="51545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67300" y="728250"/>
            <a:ext cx="3624749" cy="3687000"/>
          </a:xfrm>
          <a:prstGeom prst="rect">
            <a:avLst/>
          </a:prstGeom>
          <a:noFill/>
          <a:ln/>
        </p:spPr>
        <p:txBody>
          <a:bodyPr wrap="square" lIns="0" tIns="0" rIns="0" bIns="0" rtlCol="0" anchor="ctr"/>
          <a:lstStyle/>
          <a:p>
            <a:pPr algn="ctr" indent="0" marL="0">
              <a:lnSpc>
                <a:spcPct val="100000"/>
              </a:lnSpc>
              <a:buNone/>
            </a:pPr>
            <a:r>
              <a:rPr lang="en-US" sz="2700" b="1" dirty="0">
                <a:solidFill>
                  <a:srgbClr val="FFFFFF"/>
                </a:solidFill>
                <a:latin typeface="Arial" pitchFamily="34" charset="0"/>
                <a:ea typeface="Arial" pitchFamily="34" charset="-122"/>
                <a:cs typeface="Arial" pitchFamily="34" charset="-120"/>
              </a:rPr>
              <a:t>С чего начинается работа с дробями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Чтобы уверенно преобразовывать алгебраические дроби, нужно помнить: знаменатель не может быть равен нулю, дроби сокращают только по общим множителям, а перед действиями выражения удобно раскладывать на множители.
</a:t>
            </a:r>
            <a:endParaRPr lang="en-US" sz="2700" dirty="0"/>
          </a:p>
        </p:txBody>
      </p:sp>
      <p:sp>
        <p:nvSpPr>
          <p:cNvPr id="5"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Область допустимых значений при преобразованиях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3</a:t>
            </a:r>
            <a:endParaRPr lang="en-US" sz="1100" dirty="0"/>
          </a:p>
        </p:txBody>
      </p:sp>
      <p:sp>
        <p:nvSpPr>
          <p:cNvPr id="9" name="Text 2"/>
          <p:cNvSpPr txBox="1"/>
          <p:nvPr/>
        </p:nvSpPr>
        <p:spPr>
          <a:xfrm>
            <a:off x="496229" y="1799260"/>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Что означает ОДЗ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ОДЗ показывает, какие значения переменных допустимы, чтобы дробь имела смысл. Если знаменатель обращается в ноль, запись становится недопустимой, даже если все остальные преобразования выполнены верно.
</a:t>
            </a:r>
            <a:endParaRPr lang="en-US" sz="1050" dirty="0"/>
          </a:p>
        </p:txBody>
      </p:sp>
      <p:sp>
        <p:nvSpPr>
          <p:cNvPr id="10" name="Text 3"/>
          <p:cNvSpPr txBox="1"/>
          <p:nvPr/>
        </p:nvSpPr>
        <p:spPr>
          <a:xfrm>
            <a:off x="4866178" y="1799260"/>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Простые ограничения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Для знаменателя x-3 нужно сразу записать ограничение x≠3. Если в знаменателе стоит y^2-1, недопустимы значения y=1 и y=-1, потому что знаменатель обращается в ноль.
</a:t>
            </a:r>
            <a:endParaRPr lang="en-US" sz="1050" dirty="0"/>
          </a:p>
        </p:txBody>
      </p:sp>
      <p:sp>
        <p:nvSpPr>
          <p:cNvPr id="11" name="Text 4"/>
          <p:cNvSpPr txBox="1"/>
          <p:nvPr/>
        </p:nvSpPr>
        <p:spPr>
          <a:xfrm>
            <a:off x="496839" y="3396572"/>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Когда проверять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Проверку ОДЗ выполняют до упрощения, чтобы не использовать запрещённые значения, и повторяют после получения ответа. Это помогает заметить ошибки, если в результате снова появился ноль в знаменателе.
</a:t>
            </a:r>
            <a:endParaRPr lang="en-US" sz="1050" dirty="0"/>
          </a:p>
        </p:txBody>
      </p:sp>
      <p:sp>
        <p:nvSpPr>
          <p:cNvPr id="12" name="Text 5"/>
          <p:cNvSpPr txBox="1"/>
          <p:nvPr/>
        </p:nvSpPr>
        <p:spPr>
          <a:xfrm>
            <a:off x="4866178" y="3396572"/>
            <a:ext cx="3828560" cy="1073480"/>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Почему это важно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Даже правильное сокращение не спасает от ошибки, если в ответ случайно попало недопустимое значение. Поэтому ОДЗ — обязательная часть решения, а не формальная запись в начале примера.
</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144407" y="1496961"/>
            <a:ext cx="2609628" cy="304357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Сокращение дробей через разложение на множители
</a:t>
            </a:r>
            <a:endParaRPr lang="en-US" sz="2400" dirty="0"/>
          </a:p>
        </p:txBody>
      </p:sp>
      <p:sp>
        <p:nvSpPr>
          <p:cNvPr id="10"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4</a:t>
            </a:r>
            <a:endParaRPr lang="en-US" sz="1100" dirty="0"/>
          </a:p>
        </p:txBody>
      </p:sp>
      <p:sp>
        <p:nvSpPr>
          <p:cNvPr id="11" name="Text 2"/>
          <p:cNvSpPr txBox="1"/>
          <p:nvPr/>
        </p:nvSpPr>
        <p:spPr>
          <a:xfrm>
            <a:off x="681575" y="1883552"/>
            <a:ext cx="2416500" cy="996227"/>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Сначала разложение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Сокращать дробь можно только после того, как числитель и знаменатель представлены в виде произведения. Тогда становится видно, какие множители совпадают и могут быть убраны из записи.
</a:t>
            </a:r>
            <a:endParaRPr lang="en-US" sz="1050" dirty="0"/>
          </a:p>
        </p:txBody>
      </p:sp>
      <p:sp>
        <p:nvSpPr>
          <p:cNvPr id="12" name="Text 3"/>
          <p:cNvSpPr txBox="1"/>
          <p:nvPr/>
        </p:nvSpPr>
        <p:spPr>
          <a:xfrm>
            <a:off x="3439788" y="1883552"/>
            <a:ext cx="2416500" cy="996227"/>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Общий множитель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В выражении (x^2-9)/(x-3) числитель раскладывается как (x-3) (x+3). После этого общий множитель x-3 сокращается, а остаётся более короткая дробь x+3.
</a:t>
            </a:r>
            <a:endParaRPr lang="en-US" sz="1050" dirty="0"/>
          </a:p>
        </p:txBody>
      </p:sp>
      <p:sp>
        <p:nvSpPr>
          <p:cNvPr id="13" name="Text 4"/>
          <p:cNvSpPr txBox="1"/>
          <p:nvPr/>
        </p:nvSpPr>
        <p:spPr>
          <a:xfrm>
            <a:off x="683651" y="3365912"/>
            <a:ext cx="2416500" cy="996227"/>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Проверка ограничения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Хотя общий множитель исчезает при сокращении, исходное ограничение сохраняется: x≠3. Это важно, потому что исходная дробь при таком значении не определена, даже если итог выглядит обычным многочленом.
</a:t>
            </a:r>
            <a:endParaRPr lang="en-US" sz="1050" dirty="0"/>
          </a:p>
        </p:txBody>
      </p:sp>
      <p:sp>
        <p:nvSpPr>
          <p:cNvPr id="14" name="Text 5"/>
          <p:cNvSpPr txBox="1"/>
          <p:nvPr/>
        </p:nvSpPr>
        <p:spPr>
          <a:xfrm>
            <a:off x="3423476" y="3365912"/>
            <a:ext cx="2416500" cy="996227"/>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Удобство записи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Разложение на множители делает выражение наглядным и позволяет быстро увидеть сокращение. Чем аккуратнее выполнен этот шаг, тем меньше вычислений остаётся и тем проще проверить ответ.
</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5</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Алгоритм умножения алгебраических дробей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Последовательность действий при преобразовании произведения дробей
</a:t>
            </a:r>
            <a:endParaRPr 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Основное правило умножения дробей
</a:t>
            </a:r>
            <a:endParaRPr lang="en-US" sz="2400" dirty="0"/>
          </a:p>
        </p:txBody>
      </p:sp>
      <p:sp>
        <p:nvSpPr>
          <p:cNvPr id="9"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6</a:t>
            </a:r>
            <a:endParaRPr lang="en-US" sz="1100" dirty="0"/>
          </a:p>
        </p:txBody>
      </p:sp>
      <p:sp>
        <p:nvSpPr>
          <p:cNvPr id="10" name="Text 2"/>
          <p:cNvSpPr txBox="1"/>
          <p:nvPr/>
        </p:nvSpPr>
        <p:spPr>
          <a:xfrm>
            <a:off x="495300" y="1935896"/>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Числители вместе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При умножении дробей числители перемножают между собой, а знаменатели — между собой. Это правило работает и для алгебраических выражений, если заранее учтены ограничения на переменные.
</a:t>
            </a:r>
            <a:endParaRPr lang="en-US" sz="1050" dirty="0"/>
          </a:p>
        </p:txBody>
      </p:sp>
      <p:sp>
        <p:nvSpPr>
          <p:cNvPr id="11" name="Text 3"/>
          <p:cNvSpPr txBox="1"/>
          <p:nvPr/>
        </p:nvSpPr>
        <p:spPr>
          <a:xfrm>
            <a:off x="4763422" y="1935896"/>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Запись правила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Общая формула выглядит так: a/b · c/d = ac/bd. Она помогает не путать действия и показывает, что числитель результата составляют произведения числителей, а знаменатель — произведения знаменателей.
</a:t>
            </a:r>
            <a:endParaRPr lang="en-US" sz="1050" dirty="0"/>
          </a:p>
        </p:txBody>
      </p:sp>
      <p:sp>
        <p:nvSpPr>
          <p:cNvPr id="12" name="Text 4"/>
          <p:cNvSpPr txBox="1"/>
          <p:nvPr/>
        </p:nvSpPr>
        <p:spPr>
          <a:xfrm>
            <a:off x="490876" y="3533208"/>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Сокращение до умножения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Если в разных дробях есть одинаковые множители, их лучше сократить ещё до перемножения. Тогда выражение становится короче, а вычисления — быстрее и менее громоздкими.
</a:t>
            </a:r>
            <a:endParaRPr lang="en-US" sz="1050" dirty="0"/>
          </a:p>
        </p:txBody>
      </p:sp>
      <p:sp>
        <p:nvSpPr>
          <p:cNvPr id="13" name="Text 5"/>
          <p:cNvSpPr txBox="1"/>
          <p:nvPr/>
        </p:nvSpPr>
        <p:spPr>
          <a:xfrm>
            <a:off x="4763422" y="3533208"/>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Простой пример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В выражении 3x/5 · 10/y числа 10 и 5 сокращаются до 2 и 1, поэтому получается 6x/y. Такой приём экономит шаги и уменьшает вероятность ошибки.
</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Как сокращение уменьшает выражение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7</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примере видно, что после разложения и сокращения запись становится заметно короче, а вычисления требуют меньше промежуточных действий.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Сокращение уменьшает количество множителей и упрощает дальнейшие преобразования; в работе с дробями это экономит время и снижает риск ошибки.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Иллюстрация по примеру \(\frac{2x^2y}{4xy^2}\), составлено для учебной презентации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76509" y="2012504"/>
            <a:ext cx="440958" cy="587944"/>
          </a:xfrm>
          <a:prstGeom prst="rect">
            <a:avLst/>
          </a:prstGeom>
        </p:spPr>
      </p:pic>
      <p:pic>
        <p:nvPicPr>
          <p:cNvPr id="5" name="Image 3" descr="preencoded.png">    </p:cNvPr>
          <p:cNvPicPr>
            <a:picLocks noChangeAspect="1"/>
          </p:cNvPicPr>
          <p:nvPr/>
        </p:nvPicPr>
        <p:blipFill>
          <a:blip r:embed="rId4"/>
          <a:stretch>
            <a:fillRect/>
          </a:stretch>
        </p:blipFill>
        <p:spPr>
          <a:xfrm>
            <a:off x="4589241" y="2012504"/>
            <a:ext cx="587944" cy="587944"/>
          </a:xfrm>
          <a:prstGeom prst="rect">
            <a:avLst/>
          </a:prstGeom>
        </p:spPr>
      </p:pic>
      <p:pic>
        <p:nvPicPr>
          <p:cNvPr id="6" name="Image 4" descr="preencoded.png">    </p:cNvPr>
          <p:cNvPicPr>
            <a:picLocks noChangeAspect="1"/>
          </p:cNvPicPr>
          <p:nvPr/>
        </p:nvPicPr>
        <p:blipFill>
          <a:blip r:embed="rId5"/>
          <a:stretch>
            <a:fillRect/>
          </a:stretch>
        </p:blipFill>
        <p:spPr>
          <a:xfrm>
            <a:off x="539762" y="3718345"/>
            <a:ext cx="514451" cy="587944"/>
          </a:xfrm>
          <a:prstGeom prst="rect">
            <a:avLst/>
          </a:prstGeom>
        </p:spPr>
      </p:pic>
      <p:pic>
        <p:nvPicPr>
          <p:cNvPr id="7" name="Image 5" descr="preencoded.png">    </p:cNvPr>
          <p:cNvPicPr>
            <a:picLocks noChangeAspect="1"/>
          </p:cNvPicPr>
          <p:nvPr/>
        </p:nvPicPr>
        <p:blipFill>
          <a:blip r:embed="rId6"/>
          <a:stretch>
            <a:fillRect/>
          </a:stretch>
        </p:blipFill>
        <p:spPr>
          <a:xfrm>
            <a:off x="4625987" y="3718345"/>
            <a:ext cx="514451" cy="587944"/>
          </a:xfrm>
          <a:prstGeom prst="rect">
            <a:avLst/>
          </a:prstGeom>
        </p:spPr>
      </p:pic>
      <p:sp>
        <p:nvSpPr>
          <p:cNvPr id="8"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Умножение на число и на одночлен
</a:t>
            </a:r>
            <a:endParaRPr lang="en-US" sz="2400" dirty="0"/>
          </a:p>
        </p:txBody>
      </p:sp>
      <p:sp>
        <p:nvSpPr>
          <p:cNvPr id="9"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8</a:t>
            </a:r>
            <a:endParaRPr lang="en-US" sz="1100" dirty="0"/>
          </a:p>
        </p:txBody>
      </p:sp>
      <p:sp>
        <p:nvSpPr>
          <p:cNvPr id="10" name="Text 2"/>
          <p:cNvSpPr txBox="1"/>
          <p:nvPr/>
        </p:nvSpPr>
        <p:spPr>
          <a:xfrm>
            <a:off x="1225077" y="1835606"/>
            <a:ext cx="2742279" cy="941738"/>
          </a:xfrm>
          <a:prstGeom prst="rect">
            <a:avLst/>
          </a:prstGeom>
          <a:noFill/>
          <a:ln/>
        </p:spPr>
        <p:txBody>
          <a:bodyPr wrap="square" lIns="0" tIns="0" rIns="0" bIns="0" rtlCol="0" anchor="ctr"/>
          <a:lstStyle/>
          <a:p>
            <a:pPr algn="l" indent="0" marL="0">
              <a:lnSpc>
                <a:spcPct val="100000"/>
              </a:lnSpc>
              <a:buNone/>
            </a:pPr>
            <a:r>
              <a:rPr lang="en-US" sz="1277" b="1" dirty="0">
                <a:solidFill>
                  <a:srgbClr val="FFFFFF"/>
                </a:solidFill>
                <a:latin typeface="Arial" pitchFamily="34" charset="0"/>
                <a:ea typeface="Arial" pitchFamily="34" charset="-122"/>
                <a:cs typeface="Arial" pitchFamily="34" charset="-120"/>
              </a:rPr>
              <a:t>Число как множитель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Если перед дробью стоит число, его можно перемножить с числителем или знаменателем после сокращения общих множителей. Так действия становятся короче и удобнее для счёта.
</a:t>
            </a:r>
            <a:endParaRPr lang="en-US" sz="1277" dirty="0"/>
          </a:p>
        </p:txBody>
      </p:sp>
      <p:sp>
        <p:nvSpPr>
          <p:cNvPr id="11" name="Text 3"/>
          <p:cNvSpPr txBox="1"/>
          <p:nvPr/>
        </p:nvSpPr>
        <p:spPr>
          <a:xfrm>
            <a:off x="5311302" y="1835606"/>
            <a:ext cx="2742279" cy="941738"/>
          </a:xfrm>
          <a:prstGeom prst="rect">
            <a:avLst/>
          </a:prstGeom>
          <a:noFill/>
          <a:ln/>
        </p:spPr>
        <p:txBody>
          <a:bodyPr wrap="square" lIns="0" tIns="0" rIns="0" bIns="0" rtlCol="0" anchor="ctr"/>
          <a:lstStyle/>
          <a:p>
            <a:pPr algn="l" indent="0" marL="0">
              <a:lnSpc>
                <a:spcPct val="100000"/>
              </a:lnSpc>
              <a:buNone/>
            </a:pPr>
            <a:r>
              <a:rPr lang="en-US" sz="1277" b="1" dirty="0">
                <a:solidFill>
                  <a:srgbClr val="FFFFFF"/>
                </a:solidFill>
                <a:latin typeface="Arial" pitchFamily="34" charset="0"/>
                <a:ea typeface="Arial" pitchFamily="34" charset="-122"/>
                <a:cs typeface="Arial" pitchFamily="34" charset="-120"/>
              </a:rPr>
              <a:t>Одночлен в записи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Одночлен при умножении с дробью рассматривают как обычный множитель. Его можно сократить с одночленом в другой части записи, если они одинаковы и не нарушают ОДЗ.
</a:t>
            </a:r>
            <a:endParaRPr lang="en-US" sz="1277" dirty="0"/>
          </a:p>
        </p:txBody>
      </p:sp>
      <p:sp>
        <p:nvSpPr>
          <p:cNvPr id="12" name="Text 4"/>
          <p:cNvSpPr txBox="1"/>
          <p:nvPr/>
        </p:nvSpPr>
        <p:spPr>
          <a:xfrm>
            <a:off x="1225077" y="3541448"/>
            <a:ext cx="2742279" cy="941738"/>
          </a:xfrm>
          <a:prstGeom prst="rect">
            <a:avLst/>
          </a:prstGeom>
          <a:noFill/>
          <a:ln/>
        </p:spPr>
        <p:txBody>
          <a:bodyPr wrap="square" lIns="0" tIns="0" rIns="0" bIns="0" rtlCol="0" anchor="ctr"/>
          <a:lstStyle/>
          <a:p>
            <a:pPr algn="l" indent="0" marL="0">
              <a:lnSpc>
                <a:spcPct val="100000"/>
              </a:lnSpc>
              <a:buNone/>
            </a:pPr>
            <a:r>
              <a:rPr lang="en-US" sz="1277" b="1" dirty="0">
                <a:solidFill>
                  <a:srgbClr val="FFFFFF"/>
                </a:solidFill>
                <a:latin typeface="Arial" pitchFamily="34" charset="0"/>
                <a:ea typeface="Arial" pitchFamily="34" charset="-122"/>
                <a:cs typeface="Arial" pitchFamily="34" charset="-120"/>
              </a:rPr>
              <a:t>Минус сохраняется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Если перед дробью стоит отрицательное число, знак минус обязательно остаётся в ответе. Удобно сначала выполнить сокращение, а затем аккуратно записать знак результата.
</a:t>
            </a:r>
            <a:endParaRPr lang="en-US" sz="1277" dirty="0"/>
          </a:p>
        </p:txBody>
      </p:sp>
      <p:sp>
        <p:nvSpPr>
          <p:cNvPr id="13" name="Text 5"/>
          <p:cNvSpPr txBox="1"/>
          <p:nvPr/>
        </p:nvSpPr>
        <p:spPr>
          <a:xfrm>
            <a:off x="5309456" y="3541448"/>
            <a:ext cx="2742279" cy="941738"/>
          </a:xfrm>
          <a:prstGeom prst="rect">
            <a:avLst/>
          </a:prstGeom>
          <a:noFill/>
          <a:ln/>
        </p:spPr>
        <p:txBody>
          <a:bodyPr wrap="square" lIns="0" tIns="0" rIns="0" bIns="0" rtlCol="0" anchor="ctr"/>
          <a:lstStyle/>
          <a:p>
            <a:pPr algn="l" indent="0" marL="0">
              <a:lnSpc>
                <a:spcPct val="100000"/>
              </a:lnSpc>
              <a:buNone/>
            </a:pPr>
            <a:r>
              <a:rPr lang="en-US" sz="1277" b="1" dirty="0">
                <a:solidFill>
                  <a:srgbClr val="FFFFFF"/>
                </a:solidFill>
                <a:latin typeface="Arial" pitchFamily="34" charset="0"/>
                <a:ea typeface="Arial" pitchFamily="34" charset="-122"/>
                <a:cs typeface="Arial" pitchFamily="34" charset="-120"/>
              </a:rPr>
              <a:t>Проверка знаменателя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22" dirty="0">
                <a:solidFill>
                  <a:srgbClr val="FFFFFF"/>
                </a:solidFill>
                <a:latin typeface="Arial" pitchFamily="34" charset="0"/>
                <a:ea typeface="Arial" pitchFamily="34" charset="-122"/>
                <a:cs typeface="Arial" pitchFamily="34" charset="-120"/>
              </a:rPr>
              <a:t>Перед вычислением важно убедиться, что переменная не обращает знаменатель в ноль. Эта проверка нужна всегда, даже если выражение выглядит простым после сокращения.
</a:t>
            </a:r>
            <a:endParaRPr lang="en-US" sz="1277"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Работа со знаками при умножении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9</a:t>
            </a:r>
            <a:endParaRPr lang="en-US" sz="1100" dirty="0"/>
          </a:p>
        </p:txBody>
      </p:sp>
      <p:sp>
        <p:nvSpPr>
          <p:cNvPr id="9" name="Text 2"/>
          <p:cNvSpPr txBox="1"/>
          <p:nvPr/>
        </p:nvSpPr>
        <p:spPr>
          <a:xfrm>
            <a:off x="757912" y="1956217"/>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Минус в разных местах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Знак минус можно поставить перед дробью, в числителе или в знаменателе, и значение записи не изменится. Это значит, что \(-a/b\), \((-a)/b\) и \(a/(-b)\) равны.
</a:t>
            </a:r>
            <a:endParaRPr lang="en-US" sz="1100" dirty="0"/>
          </a:p>
        </p:txBody>
      </p:sp>
      <p:sp>
        <p:nvSpPr>
          <p:cNvPr id="10" name="Text 3"/>
          <p:cNvSpPr txBox="1"/>
          <p:nvPr/>
        </p:nvSpPr>
        <p:spPr>
          <a:xfrm>
            <a:off x="5082107" y="1956217"/>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Два минуса дают плюс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в произведении встречаются два отрицательных множителя, результат становится положительным. Поэтому при умножении дробей удобно сначала определить знак ответа, а потом выполнять вычисления.
</a:t>
            </a:r>
            <a:endParaRPr lang="en-US" sz="1100" dirty="0"/>
          </a:p>
        </p:txBody>
      </p:sp>
      <p:sp>
        <p:nvSpPr>
          <p:cNvPr id="11" name="Text 4"/>
          <p:cNvSpPr txBox="1"/>
          <p:nvPr/>
        </p:nvSpPr>
        <p:spPr>
          <a:xfrm>
            <a:off x="2767532" y="3642610"/>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Аккуратность в записи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Ошибки со знаком часто появляются, когда минус теряют при сокращении или переносят не туда, куда нужно. Чтобы этого избежать, полезно отмечать отрицательные множители ещё до преобразований.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785268"/>
            <a:ext cx="4750071" cy="224231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Примеры умножения алгебраических дробей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10</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таблице показаны короткие примеры, где сначала выполняют разложение и сокращение, а затем перемножают оставшиеся множители.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Во всех примерах сокращение выполняется до умножения, а ограничения на переменные сохраняются; это делает вычисления короче и безопаснее.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Учебные примеры по теме умножения алгебраических дробей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11</a:t>
            </a:r>
            <a:endParaRPr lang="en-US" sz="1100" dirty="0"/>
          </a:p>
        </p:txBody>
      </p:sp>
      <p:sp>
        <p:nvSpPr>
          <p:cNvPr id="5" name="Text 1"/>
          <p:cNvSpPr txBox="1"/>
          <p:nvPr/>
        </p:nvSpPr>
        <p:spPr>
          <a:xfrm>
            <a:off x="495300" y="1263029"/>
            <a:ext cx="3829127" cy="3295650"/>
          </a:xfrm>
          <a:prstGeom prst="rect">
            <a:avLst/>
          </a:prstGeom>
          <a:noFill/>
          <a:ln/>
        </p:spPr>
        <p:txBody>
          <a:bodyPr wrap="square" lIns="0" tIns="0" rIns="0" bIns="0" rtlCol="0" anchor="ctr"/>
          <a:lstStyle/>
          <a:p>
            <a:pPr algn="l" indent="0" marL="0">
              <a:lnSpc>
                <a:spcPct val="100000"/>
              </a:lnSpc>
              <a:buNone/>
            </a:pPr>
            <a:r>
              <a:rPr lang="en-US" sz="5400" b="1" dirty="0">
                <a:solidFill>
                  <a:srgbClr val="FFFFFF"/>
                </a:solidFill>
                <a:latin typeface="Arial" pitchFamily="34" charset="0"/>
                <a:ea typeface="Arial" pitchFamily="34" charset="-122"/>
                <a:cs typeface="Arial" pitchFamily="34" charset="-120"/>
              </a:rPr>
              <a:t>1
</a:t>
            </a:r>
            <a:pPr algn="l" indent="0" marL="0">
              <a:lnSpc>
                <a:spcPct val="100000"/>
              </a:lnSpc>
              <a:buNone/>
            </a:pPr>
            <a:r>
              <a:rPr lang="en-US" sz="2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действие деления сводится к умножению на обратную дробь.
</a:t>
            </a:r>
            <a:endParaRPr lang="en-US" sz="5400" dirty="0"/>
          </a:p>
        </p:txBody>
      </p:sp>
      <p:sp>
        <p:nvSpPr>
          <p:cNvPr id="6" name="Text 2"/>
          <p:cNvSpPr txBox="1"/>
          <p:nvPr/>
        </p:nvSpPr>
        <p:spPr>
          <a:xfrm>
            <a:off x="4819727" y="1515442"/>
            <a:ext cx="4114539" cy="2790825"/>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Это главное преобразование темы: оно позволяет заменить сложное деление знакомым умножением и сразу проверить, не возникает ли ноль в знаменателе.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737484"/>
                </a:solidFill>
                <a:latin typeface="Arial" pitchFamily="34" charset="0"/>
                <a:ea typeface="Arial" pitchFamily="34" charset="-122"/>
                <a:cs typeface="Arial" pitchFamily="34" charset="-120"/>
              </a:rPr>
              <a:t>Школьный курс алгебры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3491" y="1890150"/>
            <a:ext cx="7550407" cy="2548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12</a:t>
            </a:r>
            <a:endParaRPr lang="en-US" sz="1100" dirty="0"/>
          </a:p>
        </p:txBody>
      </p:sp>
      <p:sp>
        <p:nvSpPr>
          <p:cNvPr id="6" name="Text 1"/>
          <p:cNvSpPr txBox="1"/>
          <p:nvPr/>
        </p:nvSpPr>
        <p:spPr>
          <a:xfrm>
            <a:off x="491561" y="265584"/>
            <a:ext cx="8092800" cy="1102500"/>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Алгоритм деления алгебраических дробей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Последовательность действий при преобразовании дробей с учетом ОДЗ.
</a:t>
            </a:r>
            <a:endParaRPr 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8826" y="2327460"/>
            <a:ext cx="3421786" cy="282698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066444" y="2327460"/>
            <a:ext cx="3421786" cy="2826984"/>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Обратная дробь и деление на дробь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13</a:t>
            </a:r>
            <a:endParaRPr lang="en-US" sz="1100" dirty="0"/>
          </a:p>
        </p:txBody>
      </p:sp>
      <p:sp>
        <p:nvSpPr>
          <p:cNvPr id="9" name="Text 2"/>
          <p:cNvSpPr txBox="1"/>
          <p:nvPr/>
        </p:nvSpPr>
        <p:spPr>
          <a:xfrm>
            <a:off x="686266" y="1544166"/>
            <a:ext cx="3046907" cy="627855"/>
          </a:xfrm>
          <a:prstGeom prst="rect">
            <a:avLst/>
          </a:prstGeom>
          <a:noFill/>
          <a:ln/>
        </p:spPr>
        <p:txBody>
          <a:bodyPr wrap="square" lIns="0" tIns="0" rIns="0" bIns="0" rtlCol="0" anchor="t"/>
          <a:lstStyle/>
          <a:p>
            <a:pPr algn="l" indent="0" marL="0">
              <a:lnSpc>
                <a:spcPct val="100000"/>
              </a:lnSpc>
              <a:buNone/>
            </a:pPr>
            <a:r>
              <a:rPr lang="en-US" sz="864" b="1" dirty="0">
                <a:solidFill>
                  <a:srgbClr val="000000"/>
                </a:solidFill>
                <a:latin typeface="Arial" pitchFamily="34" charset="0"/>
                <a:ea typeface="Arial" pitchFamily="34" charset="-122"/>
                <a:cs typeface="Arial" pitchFamily="34" charset="-120"/>
              </a:rPr>
              <a:t>Когда числитель и знаменатель меняются местами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679" dirty="0">
                <a:solidFill>
                  <a:srgbClr val="000000"/>
                </a:solidFill>
                <a:latin typeface="Arial" pitchFamily="34" charset="0"/>
                <a:ea typeface="Arial" pitchFamily="34" charset="-122"/>
                <a:cs typeface="Arial" pitchFamily="34" charset="-120"/>
              </a:rPr>
              <a:t>Чтобы получить обратную дробь, числитель и знаменатель меняют местами. Если исходная дробь записана как отношение двух выражений, то при перестановке частей получается новое выражение, удобное для деления. Такой переход работает только тогда, когда оба выражения не равны нулю.
</a:t>
            </a:r>
            <a:endParaRPr lang="en-US" sz="864" dirty="0"/>
          </a:p>
        </p:txBody>
      </p:sp>
      <p:sp>
        <p:nvSpPr>
          <p:cNvPr id="10" name="Text 3"/>
          <p:cNvSpPr txBox="1"/>
          <p:nvPr/>
        </p:nvSpPr>
        <p:spPr>
          <a:xfrm>
            <a:off x="4253885" y="1544166"/>
            <a:ext cx="3046907" cy="627855"/>
          </a:xfrm>
          <a:prstGeom prst="rect">
            <a:avLst/>
          </a:prstGeom>
          <a:noFill/>
          <a:ln/>
        </p:spPr>
        <p:txBody>
          <a:bodyPr wrap="square" lIns="0" tIns="0" rIns="0" bIns="0" rtlCol="0" anchor="t"/>
          <a:lstStyle/>
          <a:p>
            <a:pPr algn="l" indent="0" marL="0">
              <a:lnSpc>
                <a:spcPct val="100000"/>
              </a:lnSpc>
              <a:buNone/>
            </a:pPr>
            <a:r>
              <a:rPr lang="en-US" sz="954" b="1" dirty="0">
                <a:solidFill>
                  <a:srgbClr val="000000"/>
                </a:solidFill>
                <a:latin typeface="Arial" pitchFamily="34" charset="0"/>
                <a:ea typeface="Arial" pitchFamily="34" charset="-122"/>
                <a:cs typeface="Arial" pitchFamily="34" charset="-120"/>
              </a:rPr>
              <a:t>Как деление превращается в умножение
</a:t>
            </a:r>
            <a:pPr algn="l" indent="0" marL="0">
              <a:lnSpc>
                <a:spcPct val="100000"/>
              </a:lnSpc>
              <a:buNone/>
            </a:pPr>
            <a:r>
              <a:rPr lang="en-US" sz="75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50" dirty="0">
                <a:solidFill>
                  <a:srgbClr val="000000"/>
                </a:solidFill>
                <a:latin typeface="Arial" pitchFamily="34" charset="0"/>
                <a:ea typeface="Arial" pitchFamily="34" charset="-122"/>
                <a:cs typeface="Arial" pitchFamily="34" charset="-120"/>
              </a:rPr>
              <a:t>При делении одной дроби на другую делитель не оставляют без изменений: его заменяют обратной дробью. На рисунке это видно особенно хорошо, потому что верхняя и нижняя части как бы «переходят» друг в друга, а само действие становится умножением.
</a:t>
            </a:r>
            <a:endParaRPr lang="en-US" sz="954"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Типичные ошибки при делении дробей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14</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Схема помогает увидеть, какие ошибки встречаются в теме чаще всего и какие из них нужно проверять в первую очередь.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Опаснее всего забыть заменить деление на умножение и пропустить проверку знаменателя: именно эти ошибки чаще всего ломают весь ответ.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Сводка типичных ошибок по теме «алгебраические дроби»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Сокращать можно только множители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15</a:t>
            </a:r>
            <a:endParaRPr lang="en-US" sz="1100" dirty="0"/>
          </a:p>
        </p:txBody>
      </p:sp>
      <p:sp>
        <p:nvSpPr>
          <p:cNvPr id="9" name="Text 2"/>
          <p:cNvSpPr txBox="1"/>
          <p:nvPr/>
        </p:nvSpPr>
        <p:spPr>
          <a:xfrm>
            <a:off x="495300" y="1935896"/>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000000"/>
                </a:solidFill>
                <a:latin typeface="Arial" pitchFamily="34" charset="0"/>
                <a:ea typeface="Arial" pitchFamily="34" charset="-122"/>
                <a:cs typeface="Arial" pitchFamily="34" charset="-120"/>
              </a:rPr>
              <a:t>Сначала разложение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Сокращение возможно только после разложения выражения на множители. Пока запись не преобразована, легко перепутать сумму со множителем и получить неверный результат.
</a:t>
            </a:r>
            <a:endParaRPr lang="en-US" sz="1050" dirty="0"/>
          </a:p>
        </p:txBody>
      </p:sp>
      <p:sp>
        <p:nvSpPr>
          <p:cNvPr id="10" name="Text 3"/>
          <p:cNvSpPr txBox="1"/>
          <p:nvPr/>
        </p:nvSpPr>
        <p:spPr>
          <a:xfrm>
            <a:off x="4763422" y="1935896"/>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Нельзя сокращать слагаемые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выражениях вида x+3 или 2x+5 буквы входят в сумму, а не в общий множитель. Поэтому сокращать отдельные части таких записей нельзя.
</a:t>
            </a:r>
            <a:endParaRPr lang="en-US" sz="1050" dirty="0"/>
          </a:p>
        </p:txBody>
      </p:sp>
      <p:sp>
        <p:nvSpPr>
          <p:cNvPr id="11" name="Text 4"/>
          <p:cNvSpPr txBox="1"/>
          <p:nvPr/>
        </p:nvSpPr>
        <p:spPr>
          <a:xfrm>
            <a:off x="2705676" y="3533208"/>
            <a:ext cx="3743496" cy="843376"/>
          </a:xfrm>
          <a:prstGeom prst="rect">
            <a:avLst/>
          </a:prstGeom>
          <a:noFill/>
          <a:ln/>
        </p:spPr>
        <p:txBody>
          <a:bodyPr wrap="square" lIns="0" tIns="0" rIns="0" bIns="0" rtlCol="0" anchor="t"/>
          <a:lstStyle/>
          <a:p>
            <a:pPr algn="l" indent="0" marL="0">
              <a:lnSpc>
                <a:spcPct val="100000"/>
              </a:lnSpc>
              <a:buNone/>
            </a:pPr>
            <a:r>
              <a:rPr lang="en-US" sz="1050" b="1" dirty="0">
                <a:solidFill>
                  <a:srgbClr val="FFFFFF"/>
                </a:solidFill>
                <a:latin typeface="Arial" pitchFamily="34" charset="0"/>
                <a:ea typeface="Arial" pitchFamily="34" charset="-122"/>
                <a:cs typeface="Arial" pitchFamily="34" charset="-120"/>
              </a:rPr>
              <a:t>Правильный пример
</a:t>
            </a:r>
            <a:pPr algn="l" indent="0" marL="0">
              <a:lnSpc>
                <a:spcPct val="10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Если x^2-9 представить как (x-3) (x+3), появляется общий множитель, который уже можно сократить. Именно так выполняют корректное упрощение дроби.
</a:t>
            </a:r>
            <a:endParaRPr lang="en-US" sz="10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26424" y="1426907"/>
            <a:ext cx="6829976" cy="217956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Правильные действия и ошибки при работе с дробями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16</a:t>
            </a:r>
            <a:endParaRPr lang="en-US" sz="1100" dirty="0"/>
          </a:p>
        </p:txBody>
      </p:sp>
      <p:sp>
        <p:nvSpPr>
          <p:cNvPr id="7" name="Text 2"/>
          <p:cNvSpPr txBox="1"/>
          <p:nvPr/>
        </p:nvSpPr>
        <p:spPr>
          <a:xfrm>
            <a:off x="495300" y="3878826"/>
            <a:ext cx="3780171" cy="1078609"/>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Сравнение показывает, какие шаги помогают получить верный ответ, а какие приводят к ошибкам.
</a:t>
            </a:r>
            <a:endParaRPr lang="en-US" sz="1200" dirty="0"/>
          </a:p>
        </p:txBody>
      </p:sp>
      <p:sp>
        <p:nvSpPr>
          <p:cNvPr id="8" name="Text 3"/>
          <p:cNvSpPr txBox="1"/>
          <p:nvPr/>
        </p:nvSpPr>
        <p:spPr>
          <a:xfrm>
            <a:off x="4485205" y="3878826"/>
            <a:ext cx="3105863" cy="107860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Верный ответ строится на последовательности действий: проверка, преобразование, сокращение. Пропуск хотя бы одного шага чаще всего приводит к ошибке.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Правила преобразования алгебраических дробей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0572" y="1983800"/>
            <a:ext cx="408111" cy="46641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88072" y="1983800"/>
            <a:ext cx="408111" cy="46641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26522" y="1983800"/>
            <a:ext cx="408111" cy="466413"/>
          </a:xfrm>
          <a:prstGeom prst="rect">
            <a:avLst/>
          </a:prstGeom>
        </p:spPr>
      </p:pic>
      <p:sp>
        <p:nvSpPr>
          <p:cNvPr id="9"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Зачем нужны эти преобразования
</a:t>
            </a:r>
            <a:endParaRPr lang="en-US" sz="2400" dirty="0"/>
          </a:p>
        </p:txBody>
      </p:sp>
      <p:sp>
        <p:nvSpPr>
          <p:cNvPr id="10"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17</a:t>
            </a:r>
            <a:endParaRPr lang="en-US" sz="1100" dirty="0"/>
          </a:p>
        </p:txBody>
      </p:sp>
      <p:sp>
        <p:nvSpPr>
          <p:cNvPr id="11" name="Text 2"/>
          <p:cNvSpPr txBox="1"/>
          <p:nvPr/>
        </p:nvSpPr>
        <p:spPr>
          <a:xfrm>
            <a:off x="495301" y="2552700"/>
            <a:ext cx="2276474" cy="1714500"/>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Задачи на движение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 задачах на скорость, время и расстояние дроби часто появляются в формулах. После сокращения запись становится короче, а подстановка чисел — заметно проще.
</a:t>
            </a:r>
            <a:endParaRPr lang="en-US" sz="1500" dirty="0"/>
          </a:p>
        </p:txBody>
      </p:sp>
      <p:sp>
        <p:nvSpPr>
          <p:cNvPr id="12" name="Text 3"/>
          <p:cNvSpPr txBox="1"/>
          <p:nvPr/>
        </p:nvSpPr>
        <p:spPr>
          <a:xfrm>
            <a:off x="3352801" y="2552700"/>
            <a:ext cx="2276474" cy="17145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Площади и пропорции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При вычислении площадей, отношениях и масштабах удобно сначала упростить дроби. Это уменьшает количество действий и помогает не запутаться в промежуточных вычислениях.
</a:t>
            </a:r>
            <a:endParaRPr lang="en-US" sz="1500" dirty="0"/>
          </a:p>
        </p:txBody>
      </p:sp>
      <p:sp>
        <p:nvSpPr>
          <p:cNvPr id="13" name="Text 4"/>
          <p:cNvSpPr txBox="1"/>
          <p:nvPr/>
        </p:nvSpPr>
        <p:spPr>
          <a:xfrm>
            <a:off x="6191251" y="2552700"/>
            <a:ext cx="2276474" cy="1714500"/>
          </a:xfrm>
          <a:prstGeom prst="rect">
            <a:avLst/>
          </a:prstGeom>
          <a:noFill/>
          <a:ln/>
        </p:spPr>
        <p:txBody>
          <a:bodyPr wrap="square" lIns="0" tIns="0" rIns="0" bIns="0" rtlCol="0" anchor="t"/>
          <a:lstStyle/>
          <a:p>
            <a:pPr algn="l" indent="0" marL="0">
              <a:lnSpc>
                <a:spcPct val="100000"/>
              </a:lnSpc>
              <a:buNone/>
            </a:pPr>
            <a:r>
              <a:rPr lang="en-US" sz="1500" b="1" dirty="0">
                <a:solidFill>
                  <a:srgbClr val="000000"/>
                </a:solidFill>
                <a:latin typeface="Arial" pitchFamily="34" charset="0"/>
                <a:ea typeface="Arial" pitchFamily="34" charset="-122"/>
                <a:cs typeface="Arial" pitchFamily="34" charset="-120"/>
              </a:rPr>
              <a:t>Формулы без лишних шагов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Когда выражение подставляют в формулу, лишние множители мешают считать. Сокращение заранее делает запись аккуратнее и снижает риск ошибки при работе с числами.
</a:t>
            </a:r>
            <a:endParaRPr lang="en-US" sz="1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48" y="1572402"/>
            <a:ext cx="4750071" cy="266804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Пошаговое упрощение одного выражения
</a:t>
            </a:r>
            <a:endParaRPr lang="en-US" sz="2400" dirty="0"/>
          </a:p>
        </p:txBody>
      </p:sp>
      <p:sp>
        <p:nvSpPr>
          <p:cNvPr id="6"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18</a:t>
            </a:r>
            <a:endParaRPr lang="en-US" sz="1100" dirty="0"/>
          </a:p>
        </p:txBody>
      </p:sp>
      <p:sp>
        <p:nvSpPr>
          <p:cNvPr id="7" name="Text 2"/>
          <p:cNvSpPr txBox="1"/>
          <p:nvPr/>
        </p:nvSpPr>
        <p:spPr>
          <a:xfrm>
            <a:off x="5737167" y="1508050"/>
            <a:ext cx="2758200" cy="1640722"/>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каждом шаге сохраняются ограничения на переменные, даже если сама запись становится короче.
</a:t>
            </a:r>
            <a:endParaRPr lang="en-US" sz="1200" dirty="0"/>
          </a:p>
        </p:txBody>
      </p:sp>
      <p:sp>
        <p:nvSpPr>
          <p:cNvPr id="8" name="Text 3"/>
          <p:cNvSpPr txBox="1"/>
          <p:nvPr/>
        </p:nvSpPr>
        <p:spPr>
          <a:xfrm>
            <a:off x="5737167" y="3334837"/>
            <a:ext cx="2758200" cy="12057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Разложение на множители не меняет смысл выражения, а сокращение убирает только общий множитель и делает дробь компактнее.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Пример из курса алгебры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93548" y="184355"/>
            <a:ext cx="6563555" cy="899651"/>
          </a:xfrm>
          <a:prstGeom prst="rect">
            <a:avLst/>
          </a:prstGeom>
          <a:noFill/>
          <a:ln/>
        </p:spPr>
        <p:txBody>
          <a:bodyPr wrap="square" lIns="0" tIns="0" rIns="0" bIns="0" rtlCol="0" anchor="ctr"/>
          <a:lstStyle/>
          <a:p>
            <a:pPr algn="l" indent="0" marL="0">
              <a:lnSpc>
                <a:spcPct val="100000"/>
              </a:lnSpc>
              <a:buNone/>
            </a:pPr>
            <a:r>
              <a:rPr lang="en-US" sz="2400" b="1" dirty="0">
                <a:solidFill>
                  <a:srgbClr val="FFFFFF"/>
                </a:solidFill>
                <a:latin typeface="Arial" pitchFamily="34" charset="0"/>
                <a:ea typeface="Arial" pitchFamily="34" charset="-122"/>
                <a:cs typeface="Arial" pitchFamily="34" charset="-120"/>
              </a:rPr>
              <a:t>Проверка ответа перед записью
</a:t>
            </a:r>
            <a:endParaRPr lang="en-US" sz="2400" dirty="0"/>
          </a:p>
        </p:txBody>
      </p:sp>
      <p:sp>
        <p:nvSpPr>
          <p:cNvPr id="8" name="Text 1"/>
          <p:cNvSpPr txBox="1"/>
          <p:nvPr/>
        </p:nvSpPr>
        <p:spPr>
          <a:xfrm>
            <a:off x="7533169" y="4726602"/>
            <a:ext cx="1401097" cy="230833"/>
          </a:xfrm>
          <a:prstGeom prst="rect">
            <a:avLst/>
          </a:prstGeom>
          <a:noFill/>
          <a:ln/>
        </p:spPr>
        <p:txBody>
          <a:bodyPr wrap="square" lIns="0" tIns="0" rIns="0" bIns="0" rtlCol="0" anchor="ctr"/>
          <a:lstStyle/>
          <a:p>
            <a:pPr algn="r" indent="0" marL="0">
              <a:lnSpc>
                <a:spcPct val="100000"/>
              </a:lnSpc>
              <a:buNone/>
            </a:pPr>
            <a:r>
              <a:rPr lang="en-US" sz="1100" dirty="0">
                <a:solidFill>
                  <a:srgbClr val="FFFFFF"/>
                </a:solidFill>
                <a:latin typeface="Arial" pitchFamily="34" charset="0"/>
                <a:ea typeface="Arial" pitchFamily="34" charset="-122"/>
                <a:cs typeface="Arial" pitchFamily="34" charset="-120"/>
              </a:rPr>
              <a:t>19</a:t>
            </a:r>
            <a:endParaRPr lang="en-US" sz="1100" dirty="0"/>
          </a:p>
        </p:txBody>
      </p:sp>
      <p:sp>
        <p:nvSpPr>
          <p:cNvPr id="9" name="Text 2"/>
          <p:cNvSpPr txBox="1"/>
          <p:nvPr/>
        </p:nvSpPr>
        <p:spPr>
          <a:xfrm>
            <a:off x="757912" y="1956217"/>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Знаменатель не ноль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Сначала убедитесь, что ни в одной части ответа не появляется нулевой знаменатель. Даже красивый результат нельзя записывать, если он нарушает это условие.
</a:t>
            </a:r>
            <a:endParaRPr lang="en-US" sz="1100" dirty="0"/>
          </a:p>
        </p:txBody>
      </p:sp>
      <p:sp>
        <p:nvSpPr>
          <p:cNvPr id="10" name="Text 3"/>
          <p:cNvSpPr txBox="1"/>
          <p:nvPr/>
        </p:nvSpPr>
        <p:spPr>
          <a:xfrm>
            <a:off x="5082107" y="1956217"/>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Деление заменено верно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Проверьте, что при делении вторая дробь действительно перевёрнута. Без этого преобразования решение выглядит правдоподобно, но остаётся неправильным.
</a:t>
            </a:r>
            <a:endParaRPr lang="en-US" sz="1100" dirty="0"/>
          </a:p>
        </p:txBody>
      </p:sp>
      <p:sp>
        <p:nvSpPr>
          <p:cNvPr id="11" name="Text 4"/>
          <p:cNvSpPr txBox="1"/>
          <p:nvPr/>
        </p:nvSpPr>
        <p:spPr>
          <a:xfrm>
            <a:off x="2767532" y="3642610"/>
            <a:ext cx="2966294" cy="805564"/>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Сокращены только множители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Посмотрите, не сократили ли вы части суммы вместо общего множителя. Такая ошибка часто незаметна, но полностью меняет значение выражения.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86697" y="1029936"/>
            <a:ext cx="5255100" cy="30837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Главное, что нужно запомнить
</a:t>
            </a:r>
            <a:pPr algn="l" indent="0" marL="0">
              <a:lnSpc>
                <a:spcPct val="100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Умножение и деление алгебраических дробей опираются на одни и те же правила: множители раскладывают, одинаковые части сокращают, ОДЗ проверяют заранее, а деление заменяют умножением на обратную дробь.
</a:t>
            </a:r>
            <a:endParaRPr lang="en-US" sz="3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2026-05-29T12:19:59Z</dcterms:created>
  <dcterms:modified xsi:type="dcterms:W3CDTF">2026-05-29T12:19:59Z</dcterms:modified>
</cp:coreProperties>
</file>