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и ресурсы в биологии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среда формирует жизнь и её пределы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связать биологию с реальными вызовами: климатом, водой, воздухом и сохранением природы. Она показывает, как научные знания превращаются в решения, от которых зависят здоровье людей и устойчивость экосистем.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изучать в 11 классе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факторы: определение и основные группы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9" y="1342500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фактором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Экологическими факторами называют любые элементы среды, которые влияют на выживание, рост, размножение и расселение организмов. Их действие может быть прямым или опосредованным и часто определяет границы обитания вида.
</a:t>
            </a:r>
            <a:endParaRPr lang="en-US" sz="1189" dirty="0"/>
          </a:p>
        </p:txBody>
      </p:sp>
      <p:sp>
        <p:nvSpPr>
          <p:cNvPr id="13" name="Text 3"/>
          <p:cNvSpPr txBox="1"/>
          <p:nvPr/>
        </p:nvSpPr>
        <p:spPr>
          <a:xfrm>
            <a:off x="337609" y="2378243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 свет, температуру, воду, влажность, почву, рельеф и химический состав среды. Эти условия задают фон жизни организма и формируют его приспособления к конкретному месту обитания.
</a:t>
            </a:r>
            <a:endParaRPr lang="en-US" sz="1378" dirty="0"/>
          </a:p>
        </p:txBody>
      </p:sp>
      <p:sp>
        <p:nvSpPr>
          <p:cNvPr id="14" name="Text 4"/>
          <p:cNvSpPr txBox="1"/>
          <p:nvPr/>
        </p:nvSpPr>
        <p:spPr>
          <a:xfrm>
            <a:off x="337609" y="3416968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связаны с воздействием одних живых организмов на другие. Это конкуренция, хищничество, паразитизм, а также полезные связи, которые меняют численность, поведение и распределение видов.
</a:t>
            </a:r>
            <a:endParaRPr lang="en-US" sz="1192" dirty="0"/>
          </a:p>
        </p:txBody>
      </p:sp>
      <p:sp>
        <p:nvSpPr>
          <p:cNvPr id="15" name="Text 5"/>
          <p:cNvSpPr txBox="1"/>
          <p:nvPr/>
        </p:nvSpPr>
        <p:spPr>
          <a:xfrm>
            <a:off x="4243597" y="1340887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стала отдельной группой факторов, потому что она быстро перестраивает природные системы. Вырубка лесов, распашка земель, строительство, выбросы и шум меняют условия жизни многих видов.
</a:t>
            </a:r>
            <a:endParaRPr lang="en-US" sz="1197" dirty="0"/>
          </a:p>
        </p:txBody>
      </p:sp>
      <p:sp>
        <p:nvSpPr>
          <p:cNvPr id="16" name="Text 6"/>
          <p:cNvSpPr txBox="1"/>
          <p:nvPr/>
        </p:nvSpPr>
        <p:spPr>
          <a:xfrm>
            <a:off x="4243597" y="2376631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Лимитирующие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какой-либо фактор выходит за пределы выносливости организма, он становится лимитирующим. Именно такие ограничения объясняют, почему одни виды широко распространены, а другие встречаются только в узких условиях.
</a:t>
            </a:r>
            <a:endParaRPr lang="en-US" sz="11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и их биологическое значение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факторы среды по их роли в жизни организмов и увидеть, что каждый из них действует по-своему.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важны, но их воздействие различается по механизму и по тому, какие процессы они ограничивают.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экологии; схема носит обобщающий характер.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 фактор жизни растений и животных
</a:t>
            </a:r>
            <a:endParaRPr lang="en-US" sz="296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6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растений свет — это основа фотосинтеза, а значит, и первичного образования органических веществ. Без достаточного освещения резко снижается рост, образование тканей и накопление запасов.
</a:t>
            </a:r>
            <a:endParaRPr lang="en-US" sz="1208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разных типов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Светолюбивые виды лучше развиваются на открытых участках, тогда как теневыносливые могут существовать при слабом освещении. Различия связаны со строением листьев, хлоропластов и интенсивностью обмена веществ.
</a:t>
            </a:r>
            <a:endParaRPr lang="en-US" sz="1078" dirty="0"/>
          </a:p>
        </p:txBody>
      </p:sp>
      <p:sp>
        <p:nvSpPr>
          <p:cNvPr id="14" name="Text 4"/>
          <p:cNvSpPr txBox="1"/>
          <p:nvPr/>
        </p:nvSpPr>
        <p:spPr>
          <a:xfrm>
            <a:off x="3313000" y="13424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Биоритмы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освещённость и длина дня влияют на сезонные миграции, размножение, линьку и суточную активность. Так свет помогает организму «считывать» время года и готовиться к изменениям среды.
</a:t>
            </a:r>
            <a:endParaRPr lang="en-US" sz="1188" dirty="0"/>
          </a:p>
        </p:txBody>
      </p:sp>
      <p:sp>
        <p:nvSpPr>
          <p:cNvPr id="15" name="Text 5"/>
          <p:cNvSpPr txBox="1"/>
          <p:nvPr/>
        </p:nvSpPr>
        <p:spPr>
          <a:xfrm>
            <a:off x="3313000" y="2884850"/>
            <a:ext cx="19659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 ярусность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свет распределяется неравномерно: на верхнем ярусе его больше, а у почвы значительно меньше. Поэтому разные организмы занимают свои уровни, а открытые пространства и лес ведут себя как разные световые среды.
</a:t>
            </a:r>
            <a:endParaRPr lang="en-US" sz="11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вода и пределы выживания организмов
</a:t>
            </a:r>
            <a:endParaRPr lang="en-US" sz="2625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влияет на скорость химических реакций и работу ферментов, поэтому определяет интенсивность обмена веществ. Каждый вид приспособлен к своему диапазону, а его выход за пределы вызывает угнетение жизненных процессов.
</a:t>
            </a:r>
            <a:endParaRPr lang="en-US" sz="1532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толерантности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организма есть пределы выносливости: нижний, оптимальный и верхний. В зоне оптимума условия наиболее благоприятны, а при сильном отклонении появляются стресс, снижение активности и гибель.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
</a:t>
            </a:r>
            <a:pPr algn="l" indent="0" marL="0">
              <a:lnSpc>
                <a:spcPct val="100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для фотосинтеза, растворения веществ, переноса веществ по организму и терморегуляции. При её дефиците клетки теряют нормальное состояние, а у растений закрываются устьица и замедляется рост.
</a:t>
            </a:r>
            <a:endParaRPr lang="en-US" sz="1605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среде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используют разные способы защиты: семена переходят в покой, животные накапливают тепло в густом мехе, растения запасают воду в тканях и уменьшают потери через испарение.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рельеф и химический состав среды
</a:t>
            </a:r>
            <a:endParaRPr lang="en-US" sz="3072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9" y="1342500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 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обеспечивает растения водой, воздухом и минеральными веществами. Её плодородие зависит от содержания гумуса, структуры, влажности и кислотности, поэтому даже небольшие изменения сильно отражаются на растительности.
</a:t>
            </a:r>
            <a:endParaRPr lang="en-US" sz="1189" dirty="0"/>
          </a:p>
        </p:txBody>
      </p:sp>
      <p:sp>
        <p:nvSpPr>
          <p:cNvPr id="13" name="Text 3"/>
          <p:cNvSpPr txBox="1"/>
          <p:nvPr/>
        </p:nvSpPr>
        <p:spPr>
          <a:xfrm>
            <a:off x="337609" y="2378243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 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структурированная почва содержит поры, через которые к корням поступают воздух и влага. Если почва уплотняется, доступ кислорода уменьшается, и корневая система развивается хуже.
</a:t>
            </a:r>
            <a:endParaRPr lang="en-US" sz="1353" dirty="0"/>
          </a:p>
        </p:txBody>
      </p:sp>
      <p:sp>
        <p:nvSpPr>
          <p:cNvPr id="14" name="Text 4"/>
          <p:cNvSpPr txBox="1"/>
          <p:nvPr/>
        </p:nvSpPr>
        <p:spPr>
          <a:xfrm>
            <a:off x="337609" y="3416968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определяет сток воды, освещённость склонов, нагрев поверхности и распределение ветра. Из-за этого на небольшом участке могут формироваться разные микроклиматические условия и разные сообщества организмов.
</a:t>
            </a:r>
            <a:endParaRPr lang="en-US" sz="1189" dirty="0"/>
          </a:p>
        </p:txBody>
      </p:sp>
      <p:sp>
        <p:nvSpPr>
          <p:cNvPr id="15" name="Text 5"/>
          <p:cNvSpPr txBox="1"/>
          <p:nvPr/>
        </p:nvSpPr>
        <p:spPr>
          <a:xfrm>
            <a:off x="4243597" y="1340887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6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кислорода, углекислого газа, солей и токсичных веществ задаёт химические условия жизни. Их избыток или недостаток ограничивает распространение видов и может вызывать угнетение или гибель.
</a:t>
            </a:r>
            <a:endParaRPr lang="en-US" sz="1237" dirty="0"/>
          </a:p>
        </p:txBody>
      </p:sp>
      <p:sp>
        <p:nvSpPr>
          <p:cNvPr id="16" name="Text 6"/>
          <p:cNvSpPr txBox="1"/>
          <p:nvPr/>
        </p:nvSpPr>
        <p:spPr>
          <a:xfrm>
            <a:off x="4243597" y="2376631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предел
</a:t>
            </a:r>
            <a:pPr algn="l" indent="0" marL="0">
              <a:lnSpc>
                <a:spcPct val="100000"/>
              </a:lnSpc>
              <a:buNone/>
            </a:pPr>
            <a:r>
              <a:rPr lang="en-US" sz="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наличии пищи и воды организмы не могут жить в среде с неподходящей кислотностью, засолением или загрязнением. Поэтому химический состав часто становится скрытым, но решающим фактором.
</a:t>
            </a:r>
            <a:endParaRPr lang="en-US" sz="125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организмы связаны в экосистеме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типы биотических связей и движение энергии в сообществе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7032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36578"/>
            <a:ext cx="337500" cy="33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и их экологические последствия
</a:t>
            </a:r>
            <a:endParaRPr lang="en-US" sz="2175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дорог, городов и хозяйственное освоение территорий дробят природные участки на изолированные фрагменты. Из-за этого животным труднее мигрировать, искать пищу и находить партнёров.
</a:t>
            </a:r>
            <a:pPr algn="ctr" indent="0" marL="0">
              <a:lnSpc>
                <a:spcPct val="100000"/>
              </a:lnSpc>
              <a:buNone/>
            </a:pPr>
            <a:r>
              <a:rPr lang="en-US" sz="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местообитаний
</a:t>
            </a:r>
            <a:endParaRPr lang="en-US" sz="909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r" indent="0" marL="0">
              <a:lnSpc>
                <a:spcPct val="100000"/>
              </a:lnSpc>
              <a:buNone/>
            </a:pPr>
            <a:r>
              <a:rPr lang="en-US" sz="5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транспорта и промышленности изменяют состав атмосферы, ухудшают качество дыхания и способствуют накоплению вредных веществ в экосистемах. Особенно чувствительны к этому городские территории.
</a:t>
            </a:r>
            <a:endParaRPr lang="en-US" sz="1292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pPr algn="r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воды, нефтепродукты и пластик нарушают работу водных экосистем, снижают качество питьевой воды и ухудшают условия для водных организмов. Последствия часто проявляются далеко от источника загрязнения.
</a:t>
            </a:r>
            <a:endParaRPr lang="en-US" sz="1242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Изъятие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добыча древесины, полезных ископаемых и биоресурсов истощает природные запасы быстрее, чем они успевают восстанавливаться. Это усиливает нагрузку на почвы, воды и ландшафты.
</a:t>
            </a:r>
            <a:endParaRPr lang="en-US" sz="1242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нагрузка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 пестициды повышают урожайность, но при неправильном использовании загрязняют почву и воду. Их избыток меняет состав сообществ и может сокращать численность полезных организмов.
</a:t>
            </a:r>
            <a:endParaRPr lang="en-US" sz="135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ресурсы и их возобновляемость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ресурсы восстанавливаются быстро, а какие требуют особенно бережного обращения и длительной охраны.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медленнее ресурс восстанавливается, тем строже должны быть нормы его использования и охраны.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экологии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3,6 млрд
</a:t>
            </a:r>
            <a:pPr algn="ctr" indent="0" marL="0">
              <a:lnSpc>
                <a:spcPct val="100000"/>
              </a:lnSpc>
              <a:buNone/>
            </a:pPr>
            <a:r>
              <a:rPr lang="en-US" sz="31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районах, где возможен дефицит воды как минимум один месяц в году.
</a:t>
            </a:r>
            <a:endParaRPr lang="en-US" sz="685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пресная вода уже стала ограничивающим ресурсом для населения, сельского хозяйства и экосистем.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UN-Water / UNESCO, World Water Development Report 2024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живой механизм экосистемы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ярусный мир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каждый уровень работает по-своему: кроны задерживают свет, кустарники формируют подлесок, травы используют рассеянное освещение, а почвенный слой сохраняет влагу и питательные вещества. Такая структура делает экосистему устойчивой и многослойной.
</a:t>
            </a:r>
            <a:endParaRPr lang="en-US" sz="105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фильтр и защитный барьер
</a:t>
            </a:r>
            <a:pPr algn="ctr" indent="0" marL="0">
              <a:lnSpc>
                <a:spcPct val="100000"/>
              </a:lnSpc>
              <a:buNone/>
            </a:pPr>
            <a:r>
              <a:rPr lang="en-US" sz="5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уменьшают силу ветра, смягчают колебания температуры и удерживают воду в ландшафте. Корневая система укрепляет почву, поэтому лес особенно важен на склонах, где он препятствует эрозии и смыву плодородного слоя.
</a:t>
            </a:r>
            <a:endParaRPr lang="en-US" sz="1062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множества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6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предоставляет укрытие, пищу и места размножения насекомым, птицам, млекопитающим и грибам. Чем разнообразнее древесные породы и ярусность, тем больше экологических ниш и тем выше устойчивость сообщества к нарушению среды.
</a:t>
            </a:r>
            <a:endParaRPr lang="en-US" sz="113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мирового потребления энергии
</a:t>
            </a:r>
            <a:endParaRPr lang="en-US" sz="315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не видны различия внутри ископаемого топлива, но именно оно определяет большую часть энергопотребления и выбросов.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более чистой энергетике требует сокращения доли угля, нефти и газа и ускоренного роста низкоуглеродных источников.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Institute, Statistical Review of World Energy 2024 (данные за 2023 год)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76337" y="1300825"/>
            <a:ext cx="2625125" cy="312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добычи минеральных ресурсов для природы
</a:t>
            </a:r>
            <a:endParaRPr lang="en-US" sz="2903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55825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запасов
</a:t>
            </a:r>
            <a:pPr algn="l" indent="0" marL="0">
              <a:lnSpc>
                <a:spcPct val="100000"/>
              </a:lnSpc>
              <a:buNone/>
            </a:pPr>
            <a:r>
              <a:rPr lang="en-US" sz="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ресурсы образуются крайне медленно, поэтому в масштабах жизни человека они практически невосполнимы. Их использование требует строгого учёта, иначе истощение становится необратимым.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3574700" y="1342450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и шахтная добыча меняет рельеф, уничтожает почвенный покров и создаёт отвалы пустой породы. После работ территория долго восстанавливается и часто нуждается в рекультивации.
</a:t>
            </a:r>
            <a:endParaRPr lang="en-US" sz="1419" dirty="0"/>
          </a:p>
        </p:txBody>
      </p:sp>
      <p:sp>
        <p:nvSpPr>
          <p:cNvPr id="13" name="Text 4"/>
          <p:cNvSpPr txBox="1"/>
          <p:nvPr/>
        </p:nvSpPr>
        <p:spPr>
          <a:xfrm>
            <a:off x="655825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7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и транспортировка полезных ископаемых связаны с пылью, сточными водами, нефтяными разливами и выбросами. Особенно опасны кислотный дренаж и тяжёлые металлы в воде.
</a:t>
            </a:r>
            <a:endParaRPr lang="en-US" sz="1413" dirty="0"/>
          </a:p>
        </p:txBody>
      </p:sp>
      <p:sp>
        <p:nvSpPr>
          <p:cNvPr id="14" name="Text 5"/>
          <p:cNvSpPr txBox="1"/>
          <p:nvPr/>
        </p:nvSpPr>
        <p:spPr>
          <a:xfrm>
            <a:off x="3574700" y="3020725"/>
            <a:ext cx="2308800" cy="14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Энергозатратный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залегает ресурс и чем сложнее его переработка, тем выше расход энергии и сопутствующие выбросы. Это увеличивает экологическую цену каждой единицы сырья.
</a:t>
            </a:r>
            <a:endParaRPr lang="en-US" sz="14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ресурса к устойчивому использованию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1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ресурса от извлечения до восстановления среды и подчёркивает роль экономии, переработки и экологического контроля.
</a:t>
            </a:r>
            <a:endParaRPr lang="en-US" sz="299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биоразнообразие ценнейшим ресурсом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2267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 урожай
</a:t>
            </a:r>
            <a:pPr algn="l" indent="0" marL="0">
              <a:lnSpc>
                <a:spcPct val="100000"/>
              </a:lnSpc>
              <a:buNone/>
            </a:pPr>
            <a:r>
              <a:rPr lang="en-US" sz="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культурные растения зависят от насекомых-опылителей и других животных. Без разнообразия видов снижается урожайность, а сельское хозяйство становится более уязвимым к погодным колебаниям.
</a:t>
            </a:r>
            <a:endParaRPr lang="en-US" sz="1287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27682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по-разному реагируют на засуху, болезни и загрязнение, поэтому богатые сообщества легче сохраняют функции. Утрата даже нескольких видов ослабляет саморегуляцию экосистемы.
</a:t>
            </a:r>
            <a:endParaRPr lang="en-US" sz="1340" dirty="0"/>
          </a:p>
        </p:txBody>
      </p:sp>
      <p:sp>
        <p:nvSpPr>
          <p:cNvPr id="14" name="Text 4"/>
          <p:cNvSpPr txBox="1"/>
          <p:nvPr/>
        </p:nvSpPr>
        <p:spPr>
          <a:xfrm>
            <a:off x="783700" y="33268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микроорганизмы и почвенные беспозвоночные разлагают органические остатки, возвращая вещества в почву. Благодаря этому поддерживаются плодородие, рост растений и непрерывность биогеохимических циклов.
</a:t>
            </a:r>
            <a:endParaRPr lang="en-US" sz="1287" dirty="0"/>
          </a:p>
        </p:txBody>
      </p:sp>
      <p:sp>
        <p:nvSpPr>
          <p:cNvPr id="15" name="Text 5"/>
          <p:cNvSpPr txBox="1"/>
          <p:nvPr/>
        </p:nvSpPr>
        <p:spPr>
          <a:xfrm>
            <a:off x="5065438" y="12267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резерв
</a:t>
            </a:r>
            <a:pPr algn="l" indent="0" marL="0">
              <a:lnSpc>
                <a:spcPct val="100000"/>
              </a:lnSpc>
              <a:buNone/>
            </a:pPr>
            <a:r>
              <a:rPr lang="en-US" sz="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Эндемичные, редкие и дикие формы родственных культурных видов содержат ценные наследственные признаки. Они нужны для селекции, устойчивости к болезням и адаптации к изменяющемуся климату.
</a:t>
            </a:r>
            <a:endParaRPr lang="en-US" sz="1346" dirty="0"/>
          </a:p>
        </p:txBody>
      </p:sp>
      <p:sp>
        <p:nvSpPr>
          <p:cNvPr id="16" name="Text 6"/>
          <p:cNvSpPr txBox="1"/>
          <p:nvPr/>
        </p:nvSpPr>
        <p:spPr>
          <a:xfrm>
            <a:off x="5065438" y="227682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утраты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исчезает вид, разрываются пищевые связи и сокращаются возможности восстановления сообщества. Поэтому охрана местообитаний важна не меньше, чем сохранение отдельных редких организмов.
</a:t>
            </a:r>
            <a:endParaRPr lang="en-US" sz="12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927" y="1479875"/>
            <a:ext cx="492424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проблем использования разных ресурсов
</a:t>
            </a:r>
            <a:endParaRPr lang="en-US" sz="2478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ресурсы требуют особенно строгого контроля из-за медленного восстановления, загрязнения и риска истощения.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медленнее восстанавливается ресурс, тем выше требования к его охране, экономии и контролю изъятия.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биологии и экологии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175" y="1736750"/>
            <a:ext cx="25650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49275" y="1739000"/>
            <a:ext cx="337500" cy="33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0875" y="1757750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0080" y="1739000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07593" y="1736750"/>
            <a:ext cx="299250" cy="34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в повседневной жизни
</a:t>
            </a:r>
            <a:endParaRPr lang="en-US" sz="2569" dirty="0"/>
          </a:p>
        </p:txBody>
      </p:sp>
      <p:sp>
        <p:nvSpPr>
          <p:cNvPr id="15" name="Text 2"/>
          <p:cNvSpPr txBox="1"/>
          <p:nvPr/>
        </p:nvSpPr>
        <p:spPr>
          <a:xfrm>
            <a:off x="4040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лишнего расхода воды дома уменьшает нагрузку на водозаборы, очистные сооружения и природные источники. Даже простые привычки заметно снижают общий объём потребления.
</a:t>
            </a:r>
            <a:endParaRPr lang="en-US" sz="1101" dirty="0"/>
          </a:p>
        </p:txBody>
      </p:sp>
      <p:sp>
        <p:nvSpPr>
          <p:cNvPr id="16" name="Text 3"/>
          <p:cNvSpPr txBox="1"/>
          <p:nvPr/>
        </p:nvSpPr>
        <p:spPr>
          <a:xfrm>
            <a:off x="37256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позволяет возвращать в оборот бумагу, стекло, металл и часть пластика. Так уменьшается объём свалок и расход первичных природных ресурсов.
</a:t>
            </a:r>
            <a:endParaRPr lang="en-US" sz="1158" dirty="0"/>
          </a:p>
        </p:txBody>
      </p:sp>
      <p:sp>
        <p:nvSpPr>
          <p:cNvPr id="17" name="Text 4"/>
          <p:cNvSpPr txBox="1"/>
          <p:nvPr/>
        </p:nvSpPr>
        <p:spPr>
          <a:xfrm>
            <a:off x="70472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Выбирать экологичный 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49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маршруты, велосипед и общественный транспорт снижают выбросы, шум и пробки. Это особенно важно в городах, где загрязнение воздуха влияет на здоровье людей.
</a:t>
            </a:r>
            <a:endParaRPr lang="en-US" sz="991" dirty="0"/>
          </a:p>
        </p:txBody>
      </p:sp>
      <p:sp>
        <p:nvSpPr>
          <p:cNvPr id="18" name="Text 5"/>
          <p:cNvSpPr txBox="1"/>
          <p:nvPr/>
        </p:nvSpPr>
        <p:spPr>
          <a:xfrm>
            <a:off x="5386430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зелёные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55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 деревьям, газонам и городским насаждениям помогает поддерживать микроклимат, очищать воздух и сохранять места обитания для птиц и насекомых.
</a:t>
            </a:r>
            <a:endParaRPr lang="en-US" sz="1109" dirty="0"/>
          </a:p>
        </p:txBody>
      </p:sp>
      <p:sp>
        <p:nvSpPr>
          <p:cNvPr id="19" name="Text 6"/>
          <p:cNvSpPr txBox="1"/>
          <p:nvPr/>
        </p:nvSpPr>
        <p:spPr>
          <a:xfrm>
            <a:off x="2064818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энергию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Выключение лишнего света, использование энергоэффективной техники и разумный режим отопления уменьшают спрос на топливо. Это сокращает выбросы и снижает давление на климат.
</a:t>
            </a:r>
            <a:endParaRPr lang="en-US" sz="11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для будущих поколений
</a:t>
            </a:r>
            <a:endParaRPr lang="en-US" sz="265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Сегодня: рост нагрузки
</a:t>
            </a:r>
            <a:pPr algn="ctr" indent="0" marL="0">
              <a:lnSpc>
                <a:spcPct val="100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населения и потребления усиливает изъятие воды, леса, почв и полезных ископаемых. Экосистемы теряют запас устойчивости и хуже восстанавливаются после нарушений.
</a:t>
            </a:r>
            <a:endParaRPr lang="en-US" sz="1228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Среднесрочный риск: дефицит ресурсов
</a:t>
            </a:r>
            <a:pPr algn="r" indent="0" marL="0">
              <a:lnSpc>
                <a:spcPct val="100000"/>
              </a:lnSpc>
              <a:buNone/>
            </a:pPr>
            <a:r>
              <a:rPr lang="en-US" sz="8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почв, нехватка пресной воды и сокращение биоразнообразия повышают угрозу продовольственных кризисов и конфликтов за жизненно важные ресурсы.
</a:t>
            </a:r>
            <a:endParaRPr lang="en-US" sz="1165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9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перехода к устойчивой модели усиливаются экологическое неравенство, вынужденные миграции и зависимость общества от всё более дорогих природных ресурсов.
</a:t>
            </a:r>
            <a:endParaRPr lang="en-US" sz="1343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Ближайшие десятилетия: климатические экстремумы
</a:t>
            </a:r>
            <a:pPr algn="ctr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возникают засухи, пожары, ливни и волны жары. Эти явления одновременно бьют по сельскому хозяйству, инфраструктуре и здоровью населения.
</a:t>
            </a:r>
            <a:endParaRPr lang="en-US" sz="13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возможна только в балансе с 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задают пределы жизни, а ресурсы природы обеспечивают развитие общества; поэтому их сохранение требует знаний, ответственности и постоянного контроля за последствиями потребления.
</a:t>
            </a:r>
            <a:endParaRPr lang="en-US" sz="35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2026-06-02T01:18:37Z</dcterms:created>
  <dcterms:modified xsi:type="dcterms:W3CDTF">2026-06-02T01:18:37Z</dcterms:modified>
</cp:coreProperties>
</file>