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1452" y="0"/>
            <a:ext cx="466129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8325" y="4328725"/>
            <a:ext cx="3791700" cy="30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68325" y="3005050"/>
            <a:ext cx="3791700" cy="11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реформирует себя — и задаёт новые правила миру.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68325" y="502425"/>
            <a:ext cx="3791700" cy="2302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меняет себя и мир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80943" y="0"/>
            <a:ext cx="486221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40812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Европа важна сегодня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704700" y="2408125"/>
            <a:ext cx="3962700" cy="19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 — это не только карта, но и система общих правил. После кризисов ЕС стал сильнее влиять на технологии, экономику, безопасность и повседневную жизнь людей.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2775" y="1103609"/>
            <a:ext cx="8512800" cy="24607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0225" y="326250"/>
            <a:ext cx="75072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16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логика изменений: причина, мера, эффект
</a:t>
            </a:r>
            <a:endParaRPr lang="en-US" sz="2516" dirty="0"/>
          </a:p>
        </p:txBody>
      </p:sp>
      <p:sp>
        <p:nvSpPr>
          <p:cNvPr id="9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917300" y="3766375"/>
            <a:ext cx="2199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Кризисы безопасности, климата, цен и технологий заставили ЕС искать общие ответы, а не действовать разрозненно. Отсюда — более заметная роль совместных решений.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917300" y="3341400"/>
            <a:ext cx="2199000" cy="35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начались перемены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307775" y="3766375"/>
            <a:ext cx="2199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5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выходит далеко за пределы Европы: меняются торговля, энергетика, работа с данными и дипломатические отношения, потому что европейские нормы часто становятся международным ориентиром.
</a:t>
            </a:r>
            <a:endParaRPr lang="en-US" sz="895" dirty="0"/>
          </a:p>
        </p:txBody>
      </p:sp>
      <p:sp>
        <p:nvSpPr>
          <p:cNvPr id="13" name="Text 5"/>
          <p:cNvSpPr txBox="1"/>
          <p:nvPr/>
        </p:nvSpPr>
        <p:spPr>
          <a:xfrm>
            <a:off x="6307775" y="3341400"/>
            <a:ext cx="2199000" cy="35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меняется вокруг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3612537" y="3766375"/>
            <a:ext cx="2199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Инструментом стали общие правила, бюджеты и институты Союза. Они задают единый курс для стран-членов и уменьшают разрыв между национальными интересами.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3612537" y="3341400"/>
            <a:ext cx="2199000" cy="35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действует ЕС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влияния Европы на себя и мир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решения ЕС расходятся от центра к разным сферам и аудиториям.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463700" y="326250"/>
            <a:ext cx="83088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Политика и демократия: с чем столкнулась Европа
</a:t>
            </a:r>
            <a:endParaRPr lang="en-US" sz="2600" dirty="0"/>
          </a:p>
        </p:txBody>
      </p:sp>
      <p:sp>
        <p:nvSpPr>
          <p:cNvPr id="8" name="Text 2"/>
          <p:cNvSpPr txBox="1"/>
          <p:nvPr/>
        </p:nvSpPr>
        <p:spPr>
          <a:xfrm>
            <a:off x="1359400" y="1068500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Недоверие к институтам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1359400" y="1338957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растёт недоверие к партиям и традиционным институтам. Это делает общественный спор жёстче и повышает спрос на понятные правила политической конкуренции.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359400" y="2001971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Давление дезинформации
</a:t>
            </a:r>
            <a:endParaRPr lang="en-US" sz="1500" dirty="0"/>
          </a:p>
        </p:txBody>
      </p:sp>
      <p:sp>
        <p:nvSpPr>
          <p:cNvPr id="11" name="Text 5"/>
          <p:cNvSpPr txBox="1"/>
          <p:nvPr/>
        </p:nvSpPr>
        <p:spPr>
          <a:xfrm>
            <a:off x="1359400" y="2272428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1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платформы ускорили распространение дезинформации. Избирательные кампании стали уязвимее для манипуляций, а проверка источников и прозрачность рекламы — важнее, чем раньше.
</a:t>
            </a:r>
            <a:endParaRPr lang="en-US" sz="1171" dirty="0"/>
          </a:p>
        </p:txBody>
      </p:sp>
      <p:sp>
        <p:nvSpPr>
          <p:cNvPr id="12" name="Text 6"/>
          <p:cNvSpPr txBox="1"/>
          <p:nvPr/>
        </p:nvSpPr>
        <p:spPr>
          <a:xfrm>
            <a:off x="1359400" y="2935442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толкования правил
</a:t>
            </a:r>
            <a:endParaRPr lang="en-US" sz="1500" dirty="0"/>
          </a:p>
        </p:txBody>
      </p:sp>
      <p:sp>
        <p:nvSpPr>
          <p:cNvPr id="13" name="Text 7"/>
          <p:cNvSpPr txBox="1"/>
          <p:nvPr/>
        </p:nvSpPr>
        <p:spPr>
          <a:xfrm>
            <a:off x="1359400" y="3205899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4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о верховенстве права показывают, что общие ценности ЕС не всегда трактуются одинаково. Особенно остро это видно в отношениях между национальными властями и европейскими структурами.
</a:t>
            </a:r>
            <a:endParaRPr lang="en-US" sz="1134" dirty="0"/>
          </a:p>
        </p:txBody>
      </p:sp>
      <p:sp>
        <p:nvSpPr>
          <p:cNvPr id="14" name="Text 8"/>
          <p:cNvSpPr txBox="1"/>
          <p:nvPr/>
        </p:nvSpPr>
        <p:spPr>
          <a:xfrm>
            <a:off x="1359400" y="3868912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демократических процедур
</a:t>
            </a:r>
            <a:endParaRPr lang="en-US" sz="1500" dirty="0"/>
          </a:p>
        </p:txBody>
      </p:sp>
      <p:sp>
        <p:nvSpPr>
          <p:cNvPr id="15" name="Text 9"/>
          <p:cNvSpPr txBox="1"/>
          <p:nvPr/>
        </p:nvSpPr>
        <p:spPr>
          <a:xfrm>
            <a:off x="1359400" y="4139369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фоне этих вызовов усилилось внимание к финансированию кампаний, независимости судов и качеству выборов. Демократия в ЕС всё чаще требует не лозунгов, а процедурной дисциплины.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0225" y="326250"/>
            <a:ext cx="8274000" cy="5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защиты демократии в ЕС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952384" y="1469311"/>
            <a:ext cx="3452400" cy="273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верховенства права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952384" y="1815841"/>
            <a:ext cx="3452400" cy="7025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 использует механизмы защиты верховенства права, чтобы связывать доступ к общим ресурсам с соблюдением базовых демократических норм и независимости судов.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127884" y="1469311"/>
            <a:ext cx="3452400" cy="273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цифровой среды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127884" y="1815841"/>
            <a:ext cx="3452400" cy="7025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Онлайн-платформы обязаны быть прозрачнее в вопросах модерации, рекламы и обработки данных. Это снижает пространство для скрытого влияния на общественное мнение.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952384" y="3482336"/>
            <a:ext cx="3452400" cy="273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Прозрачность кампаний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952384" y="3828866"/>
            <a:ext cx="3452400" cy="7025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по политической рекламе и данным помогают понять, кто оплачивает сообщение и на каких основаниях оно распространяется. Для выборов это особенно важно.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5127884" y="3482336"/>
            <a:ext cx="3452400" cy="273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граждан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5127884" y="3828866"/>
            <a:ext cx="3452400" cy="7025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гражданского участия делает политику менее закрытой: общественные консультации, инициативы и мониторинг решений помогают людям влиять на общие правила Союза.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70225" y="326250"/>
            <a:ext cx="75072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это меняет жизнь внутри Союза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470250" y="1690050"/>
            <a:ext cx="3993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нормы повышают требования к публичности решений: властям нужно объяснять свои действия точнее, а обществу — внимательнее следить за аргументами и процедурами.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70225" y="1342209"/>
            <a:ext cx="3993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прозрачности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09625" y="3697950"/>
            <a:ext cx="3993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граждан это означает большую защиту прав, но и более сложный процесс согласования между странами. Компромисс становится обязательной частью европейской политики.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4709600" y="3324652"/>
            <a:ext cx="39930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совместных решений
</a:t>
            </a:r>
            <a:endParaRPr lang="en-US" sz="1600" dirty="0"/>
          </a:p>
        </p:txBody>
      </p:sp>
      <p:sp>
        <p:nvSpPr>
          <p:cNvPr id="12" name="Text 6"/>
          <p:cNvSpPr txBox="1"/>
          <p:nvPr/>
        </p:nvSpPr>
        <p:spPr>
          <a:xfrm>
            <a:off x="4709625" y="1690050"/>
            <a:ext cx="3993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Суды и европейские институты получают более заметную роль, потому что именно через них проверяется соответствие национальных решений общим правилам Союза.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4709600" y="1326177"/>
            <a:ext cx="3993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роль права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0225" y="326250"/>
            <a:ext cx="75072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2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и промышленность: ключевые вызовы
</a:t>
            </a:r>
            <a:endParaRPr lang="en-US" sz="2528" dirty="0"/>
          </a:p>
        </p:txBody>
      </p:sp>
      <p:sp>
        <p:nvSpPr>
          <p:cNvPr id="8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67100" y="2562900"/>
            <a:ext cx="16137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кризисов ЕС стремится сократить зависимость от внешних поставок и сделать критически важные отрасли более устойчивыми. Это заметно в энергетике и фармацевтике.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67075" y="2105598"/>
            <a:ext cx="1613700" cy="3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внешней зависимости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754525" y="2562900"/>
            <a:ext cx="16137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быстрее переходит к цифровым технологиям, автоматизации и более гибким производственным цепочкам. Без этого европейским компаниям трудно конкурировать на мировом рынке.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2754500" y="2105598"/>
            <a:ext cx="1613700" cy="3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перестройка заводов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4849300" y="2562900"/>
            <a:ext cx="16137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Автомобилестроение переживает переход к электромобилям и новым стандартам. Для предприятий это означает перестройку моделей выпуска, а для работников — новые навыки.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4849275" y="2105598"/>
            <a:ext cx="1613700" cy="3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 автопроме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6944075" y="2562900"/>
            <a:ext cx="16137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полупроводниках и фармацевтике ЕС особенно чувствителен к сбоям поставок. Поэтому растёт значение стратегических инвестиций и локального производства.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6944050" y="2105598"/>
            <a:ext cx="1613700" cy="3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Уязвимые отрасли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0033" y="2900959"/>
            <a:ext cx="4082700" cy="19655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0225" y="326250"/>
            <a:ext cx="75072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модернизации экономики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470250" y="1690050"/>
            <a:ext cx="3993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NextGenerationEU направляет средства на восстановление и обновление экономик стран ЕС. Его логика — не просто поддержка после кризиса, а ускорение модернизации.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70225" y="1342209"/>
            <a:ext cx="3993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инвестиции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09625" y="3697950"/>
            <a:ext cx="3993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Политика «чистой промышленности» и вложения в зелёные и цифровые проекты должны одновременно снижать выбросы, укреплять конкурентоспособность и обновлять инфраструктуру.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709600" y="3324652"/>
            <a:ext cx="39930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новой модели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4709625" y="1690050"/>
            <a:ext cx="3993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о чипах и связанные с ним инициативы помогают развивать производство полупроводников в Европе, чтобы уменьшить риски дефицита и зависимость от внешних поставщиков.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4709600" y="1326177"/>
            <a:ext cx="3993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Ставка на чипы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9425" y="2582875"/>
            <a:ext cx="8336400" cy="20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750 млрд евро
</a:t>
            </a:r>
            <a:pPr algn="l" indent="0" marL="0">
              <a:lnSpc>
                <a:spcPct val="100000"/>
              </a:lnSpc>
              <a:buNone/>
            </a:pPr>
            <a:r>
              <a:rPr lang="en-US" sz="17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это объём плана NextGenerationEU, который поддерживает инвестиции в реформы и рост.
</a:t>
            </a:r>
            <a:pPr algn="l" indent="0" marL="0">
              <a:lnSpc>
                <a:spcPct val="100000"/>
              </a:lnSpc>
              <a:buNone/>
            </a:pPr>
            <a:r>
              <a:rPr lang="en-US" sz="17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комиссия, NextGenerationEU
</a:t>
            </a:r>
            <a:endParaRPr lang="en-US" sz="5964" dirty="0"/>
          </a:p>
        </p:txBody>
      </p:sp>
      <p:sp>
        <p:nvSpPr>
          <p:cNvPr id="4" name="Text 1"/>
          <p:cNvSpPr txBox="1"/>
          <p:nvPr/>
        </p:nvSpPr>
        <p:spPr>
          <a:xfrm>
            <a:off x="4834850" y="394143"/>
            <a:ext cx="3573000" cy="15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объём финансирования показывает, как ЕС превращает восстановление в долгосрочную модернизацию экономики и инфраструктуры.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9425" y="2582875"/>
            <a:ext cx="8336400" cy="20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55%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целевой уровень сокращения выбросов ЕС к 2030 году.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комиссия, European Green Deal / Fit for 55.
</a:t>
            </a:r>
            <a:endParaRPr lang="en-US" sz="6200" dirty="0"/>
          </a:p>
        </p:txBody>
      </p:sp>
      <p:sp>
        <p:nvSpPr>
          <p:cNvPr id="4" name="Text 1"/>
          <p:cNvSpPr txBox="1"/>
          <p:nvPr/>
        </p:nvSpPr>
        <p:spPr>
          <a:xfrm>
            <a:off x="4834850" y="394143"/>
            <a:ext cx="3573000" cy="15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выбросов на 55% к 2030 году задаёт темп реформам ЕС: климат перестал быть долгосрочной темой и стал экономическим и политическим приоритетом.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5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проблемы к решению: энергетический переход ЕС
</a:t>
            </a:r>
            <a:endParaRPr lang="en-US" sz="2653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направлениям европейской энергетической политики и мерам REPowerEU.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9425" y="2582875"/>
            <a:ext cx="8336400" cy="20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42,5%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целевая доля возобновляемой энергии в энергобалансе ЕС к 2030 году.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совет и Совет ЕС, директива RED III (2023).
</a:t>
            </a:r>
            <a:endParaRPr lang="en-US" sz="6200" dirty="0"/>
          </a:p>
        </p:txBody>
      </p:sp>
      <p:sp>
        <p:nvSpPr>
          <p:cNvPr id="4" name="Text 1"/>
          <p:cNvSpPr txBox="1"/>
          <p:nvPr/>
        </p:nvSpPr>
        <p:spPr>
          <a:xfrm>
            <a:off x="4834850" y="394143"/>
            <a:ext cx="3573000" cy="15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2030 году ЕС планирует довести долю возобновляемой энергии до 42,5%, чтобы быстрее снизить зависимость от импорта топлива и перестроить промышленность.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9425" y="2582875"/>
            <a:ext cx="8336400" cy="20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4,2 млн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 ЕС получили временную защиту из-за войны против Украины.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Eurostat, Temporary protection statistics (2024).
</a:t>
            </a:r>
            <a:endParaRPr lang="en-US" sz="6200" dirty="0"/>
          </a:p>
        </p:txBody>
      </p:sp>
      <p:sp>
        <p:nvSpPr>
          <p:cNvPr id="4" name="Text 1"/>
          <p:cNvSpPr txBox="1"/>
          <p:nvPr/>
        </p:nvSpPr>
        <p:spPr>
          <a:xfrm>
            <a:off x="4834850" y="394143"/>
            <a:ext cx="3573000" cy="15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ЕС под временной защитой находится более 4,2 млн человек из Украины — это показывает масштаб гуманитарного вызова и нагрузку на системы приема.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50" y="1831501"/>
            <a:ext cx="4598400" cy="18325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77625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решения приняты по миграции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686350" y="1610725"/>
            <a:ext cx="32043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меры миграционной реформы ЕС и их практический эффект для стран и городов.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86350" y="2643936"/>
            <a:ext cx="3204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 одновременно унифицирует правила, усиливает контроль и делает интеграцию отдельной политической задачей для школ, муниципалитетов и рынка труда.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686350" y="3589049"/>
            <a:ext cx="3136800" cy="4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Пакт ЕС о миграции и убежище, Европейская комиссия / Совет ЕС, 2024.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9425" y="2582875"/>
            <a:ext cx="8336400" cy="20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44,7 млн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третьих граждан проживали в ЕС на начало 2023 года.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Eurostat, population by citizenship, 1 January 2023.
</a:t>
            </a:r>
            <a:endParaRPr lang="en-US" sz="6200" dirty="0"/>
          </a:p>
        </p:txBody>
      </p:sp>
      <p:sp>
        <p:nvSpPr>
          <p:cNvPr id="4" name="Text 1"/>
          <p:cNvSpPr txBox="1"/>
          <p:nvPr/>
        </p:nvSpPr>
        <p:spPr>
          <a:xfrm>
            <a:off x="4834850" y="394143"/>
            <a:ext cx="3573000" cy="15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ЕС проживают десятки миллионов людей без гражданства Союза; это делает школы, рынки труда и социальные службы постоянной частью миграционной политики.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Европа влияет на мир через стандарты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правила особенно заметны там, где компании хотят продавать в ЕС: тогда они заранее перестраивают товары, процессы и обработку данных под европейские требования.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без прямого политического давления европейский рынок заставляет зарубежные компании и правительства подстраиваться под единые нормы.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комиссия и материалы по регулированию единого рынка ЕС.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2775" y="1103609"/>
            <a:ext cx="8512800" cy="24607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63700" y="326250"/>
            <a:ext cx="75135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5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политика и безопасность Европы
</a:t>
            </a:r>
            <a:endParaRPr lang="en-US" sz="2953" dirty="0"/>
          </a:p>
        </p:txBody>
      </p:sp>
      <p:sp>
        <p:nvSpPr>
          <p:cNvPr id="10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734535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 стал заметным участником безопасности, потому что совмещает санкции, помощь и дипломатическую координацию с союзниками. Это усиливает его голос в международных переговорах.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734535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как игрок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720235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Политический вес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720235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Координация с партнёрами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2729769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Украины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2729769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и гуманитарная помощь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4725002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Экономическое давление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4725002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Санкции и ограничения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463700" y="326250"/>
            <a:ext cx="83088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Каналы глобального воздействия ЕС
</a:t>
            </a:r>
            <a:endParaRPr lang="en-US" sz="2600" dirty="0"/>
          </a:p>
        </p:txBody>
      </p:sp>
      <p:sp>
        <p:nvSpPr>
          <p:cNvPr id="8" name="Text 2"/>
          <p:cNvSpPr txBox="1"/>
          <p:nvPr/>
        </p:nvSpPr>
        <p:spPr>
          <a:xfrm>
            <a:off x="1359400" y="1068500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Регуляторный эффект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1359400" y="1338957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7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требования к экологии, данным и безопасности становятся стандартом для компаний, которые хотят выйти на рынок ЕС. Поэтому нормы Союза часто распространяются далеко за его пределы.
</a:t>
            </a:r>
            <a:endParaRPr lang="en-US" sz="1107" dirty="0"/>
          </a:p>
        </p:txBody>
      </p:sp>
      <p:sp>
        <p:nvSpPr>
          <p:cNvPr id="10" name="Text 4"/>
          <p:cNvSpPr txBox="1"/>
          <p:nvPr/>
        </p:nvSpPr>
        <p:spPr>
          <a:xfrm>
            <a:off x="1359400" y="2001971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Торговый эффект
</a:t>
            </a:r>
            <a:endParaRPr lang="en-US" sz="1500" dirty="0"/>
          </a:p>
        </p:txBody>
      </p:sp>
      <p:sp>
        <p:nvSpPr>
          <p:cNvPr id="11" name="Text 5"/>
          <p:cNvSpPr txBox="1"/>
          <p:nvPr/>
        </p:nvSpPr>
        <p:spPr>
          <a:xfrm>
            <a:off x="1359400" y="2272428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европейских правил влияет на маршруты торговли: поставщики перестраивают логистику, сертификацию и структуру экспорта, чтобы не потерять доступ к крупному рынку.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1359400" y="2935442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Энергетический эффект
</a:t>
            </a:r>
            <a:endParaRPr lang="en-US" sz="1500" dirty="0"/>
          </a:p>
        </p:txBody>
      </p:sp>
      <p:sp>
        <p:nvSpPr>
          <p:cNvPr id="13" name="Text 7"/>
          <p:cNvSpPr txBox="1"/>
          <p:nvPr/>
        </p:nvSpPr>
        <p:spPr>
          <a:xfrm>
            <a:off x="1359400" y="3205899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Энергетическая политика ЕС перестраивает спрос на газ, нефть и технологии чистой энергии. Это отражается на международных ценах, инвестициях и выборе поставщиков.
</a:t>
            </a:r>
            <a:endParaRPr lang="en-US" sz="1200" dirty="0"/>
          </a:p>
        </p:txBody>
      </p:sp>
      <p:sp>
        <p:nvSpPr>
          <p:cNvPr id="14" name="Text 8"/>
          <p:cNvSpPr txBox="1"/>
          <p:nvPr/>
        </p:nvSpPr>
        <p:spPr>
          <a:xfrm>
            <a:off x="1359400" y="3868912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Социальный эффект
</a:t>
            </a:r>
            <a:endParaRPr lang="en-US" sz="1500" dirty="0"/>
          </a:p>
        </p:txBody>
      </p:sp>
      <p:sp>
        <p:nvSpPr>
          <p:cNvPr id="15" name="Text 9"/>
          <p:cNvSpPr txBox="1"/>
          <p:nvPr/>
        </p:nvSpPr>
        <p:spPr>
          <a:xfrm>
            <a:off x="1359400" y="4139369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Миграционные и образовательные программы создают новые связи между Европой и соседними регионами, а также меняют ожидания студентов, специалистов и семей.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3700" y="2505075"/>
            <a:ext cx="8203800" cy="204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Европа: от реформ к мировому влиянию
</a:t>
            </a:r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показывает, что внутренние реформы могут менять не только жизнь граждан, но и поведение компаний, соседних стран и международных институтов. Именно так правила превращаются во влияние.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2026-07-26T15:30:50Z</dcterms:created>
  <dcterms:modified xsi:type="dcterms:W3CDTF">2026-07-26T15:30:50Z</dcterms:modified>
</cp:coreProperties>
</file>