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image" Target="../media/image-3-8.png"/><Relationship Id="rId9" Type="http://schemas.openxmlformats.org/officeDocument/2006/relationships/image" Target="../media/image-3-9.png"/><Relationship Id="rId10" Type="http://schemas.openxmlformats.org/officeDocument/2006/relationships/image" Target="../media/image-3-10.png"/><Relationship Id="rId11" Type="http://schemas.openxmlformats.org/officeDocument/2006/relationships/image" Target="../media/image-3-11.png"/><Relationship Id="rId12" Type="http://schemas.openxmlformats.org/officeDocument/2006/relationships/image" Target="../media/image-3-12.png"/><Relationship Id="rId13" Type="http://schemas.openxmlformats.org/officeDocument/2006/relationships/image" Target="../media/image-3-13.png"/><Relationship Id="rId14" Type="http://schemas.openxmlformats.org/officeDocument/2006/relationships/image" Target="../media/image-3-14.png"/><Relationship Id="rId15" Type="http://schemas.openxmlformats.org/officeDocument/2006/relationships/image" Target="../media/image-3-15.png"/><Relationship Id="rId16" Type="http://schemas.openxmlformats.org/officeDocument/2006/relationships/image" Target="../media/image-3-16.png"/><Relationship Id="rId17" Type="http://schemas.openxmlformats.org/officeDocument/2006/relationships/slideLayout" Target="../slideLayouts/slideLayout1.xml"/><Relationship Id="rId1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jpe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jpeg"/><Relationship Id="rId3" Type="http://schemas.openxmlformats.org/officeDocument/2006/relationships/image" Target="../media/image-10-3.png"/><Relationship Id="rId4" Type="http://schemas.openxmlformats.org/officeDocument/2006/relationships/image" Target="../media/image-10-4.jpe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jpeg"/><Relationship Id="rId3" Type="http://schemas.openxmlformats.org/officeDocument/2006/relationships/image" Target="../media/image-14-3.png"/><Relationship Id="rId4" Type="http://schemas.openxmlformats.org/officeDocument/2006/relationships/image" Target="../media/image-14-4.jpe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image" Target="../media/image-18-8.png"/><Relationship Id="rId9" Type="http://schemas.openxmlformats.org/officeDocument/2006/relationships/image" Target="../media/image-18-9.png"/><Relationship Id="rId10" Type="http://schemas.openxmlformats.org/officeDocument/2006/relationships/image" Target="../media/image-18-10.png"/><Relationship Id="rId11" Type="http://schemas.openxmlformats.org/officeDocument/2006/relationships/image" Target="../media/image-18-11.png"/><Relationship Id="rId12" Type="http://schemas.openxmlformats.org/officeDocument/2006/relationships/image" Target="../media/image-18-12.png"/><Relationship Id="rId13" Type="http://schemas.openxmlformats.org/officeDocument/2006/relationships/image" Target="../media/image-18-13.png"/><Relationship Id="rId14" Type="http://schemas.openxmlformats.org/officeDocument/2006/relationships/slideLayout" Target="../slideLayouts/slideLayout1.xml"/><Relationship Id="rId1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83855" y="440175"/>
            <a:ext cx="4256439" cy="42606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49050" y="440175"/>
            <a:ext cx="4558500" cy="53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449050" y="1101675"/>
            <a:ext cx="3905100" cy="359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8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Центральные и вписанные углы в окружности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связаны дуга, угол и окружность?
</a:t>
            </a:r>
            <a:endParaRPr lang="en-US" sz="4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22514" y="739975"/>
            <a:ext cx="4148473" cy="3662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737875" y="739975"/>
            <a:ext cx="40530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18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Углы в окружности вокруг нас
</a:t>
            </a:r>
            <a:endParaRPr lang="en-US" sz="2118" dirty="0"/>
          </a:p>
        </p:txBody>
      </p:sp>
      <p:sp>
        <p:nvSpPr>
          <p:cNvPr id="5" name="Text 1"/>
          <p:cNvSpPr txBox="1"/>
          <p:nvPr/>
        </p:nvSpPr>
        <p:spPr>
          <a:xfrm>
            <a:off x="4737875" y="1377275"/>
            <a:ext cx="4053000" cy="302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Часы, колёса, спортивные разметки и чертежи постоянно показывают окружность. В таких задачах важно быстро понимать, какой угол дан и с какой дугой он связан. Это делает тему удобной и полезной для геометрии.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2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81019" y="1285325"/>
            <a:ext cx="604013" cy="6903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2525481" y="1285325"/>
            <a:ext cx="604013" cy="6903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4269969" y="1285325"/>
            <a:ext cx="604013" cy="6903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6014506" y="1285325"/>
            <a:ext cx="604013" cy="690300"/>
          </a:xfrm>
          <a:prstGeom prst="rect">
            <a:avLst/>
          </a:prstGeom>
        </p:spPr>
      </p:pic>
      <p:pic>
        <p:nvPicPr>
          <p:cNvPr id="15" name="Image 13" descr="preencoded.png">    </p:cNvPr>
          <p:cNvPicPr>
            <a:picLocks noChangeAspect="1"/>
          </p:cNvPicPr>
          <p:nvPr/>
        </p:nvPicPr>
        <p:blipFill>
          <a:blip r:embed="rId1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6" name="Image 14" descr="preencoded.png">    </p:cNvPr>
          <p:cNvPicPr>
            <a:picLocks noChangeAspect="1"/>
          </p:cNvPicPr>
          <p:nvPr/>
        </p:nvPicPr>
        <p:blipFill>
          <a:blip r:embed="rId1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7" name="Image 15" descr="preencoded.png">    </p:cNvPr>
          <p:cNvPicPr>
            <a:picLocks noChangeAspect="1"/>
          </p:cNvPicPr>
          <p:nvPr/>
        </p:nvPicPr>
        <p:blipFill>
          <a:blip r:embed="rId16"/>
          <a:stretch>
            <a:fillRect/>
          </a:stretch>
        </p:blipFill>
        <p:spPr>
          <a:xfrm>
            <a:off x="7759006" y="1285325"/>
            <a:ext cx="604013" cy="690300"/>
          </a:xfrm>
          <a:prstGeom prst="rect">
            <a:avLst/>
          </a:prstGeom>
        </p:spPr>
      </p:pic>
      <p:sp>
        <p:nvSpPr>
          <p:cNvPr id="18" name="Text 0"/>
          <p:cNvSpPr txBox="1"/>
          <p:nvPr/>
        </p:nvSpPr>
        <p:spPr>
          <a:xfrm>
            <a:off x="524225" y="351850"/>
            <a:ext cx="80955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элементы окружности
</a:t>
            </a:r>
            <a:endParaRPr lang="en-US" sz="3000" dirty="0"/>
          </a:p>
        </p:txBody>
      </p:sp>
      <p:sp>
        <p:nvSpPr>
          <p:cNvPr id="19" name="Text 1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2400" dirty="0"/>
          </a:p>
        </p:txBody>
      </p:sp>
      <p:sp>
        <p:nvSpPr>
          <p:cNvPr id="20" name="Text 2"/>
          <p:cNvSpPr txBox="1"/>
          <p:nvPr/>
        </p:nvSpPr>
        <p:spPr>
          <a:xfrm>
            <a:off x="404587" y="2334266"/>
            <a:ext cx="1356900" cy="186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3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Центр
</a:t>
            </a:r>
            <a:pPr algn="ctr" indent="0" marL="0">
              <a:lnSpc>
                <a:spcPct val="100000"/>
              </a:lnSpc>
              <a:buNone/>
            </a:pPr>
            <a:r>
              <a:rPr lang="en-US" sz="113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30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точка внутри окружности, от которой до любой точки на линии окружности расстояние одинаково. Именно от центра удобно отсчитывать радиусы и строить центральные углы.
</a:t>
            </a:r>
            <a:endParaRPr lang="en-US" sz="1130" dirty="0"/>
          </a:p>
        </p:txBody>
      </p:sp>
      <p:sp>
        <p:nvSpPr>
          <p:cNvPr id="21" name="Text 3"/>
          <p:cNvSpPr txBox="1"/>
          <p:nvPr/>
        </p:nvSpPr>
        <p:spPr>
          <a:xfrm>
            <a:off x="2149099" y="2334266"/>
            <a:ext cx="1356900" cy="186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Радиус
</a:t>
            </a:r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Радиус соединяет центр окружности с любой её точкой. Все радиусы одной окружности равны, поэтому они помогают сравнивать части фигуры и находить длины в задачах.
</a:t>
            </a:r>
            <a:endParaRPr lang="en-US" sz="1200" dirty="0"/>
          </a:p>
        </p:txBody>
      </p:sp>
      <p:sp>
        <p:nvSpPr>
          <p:cNvPr id="22" name="Text 4"/>
          <p:cNvSpPr txBox="1"/>
          <p:nvPr/>
        </p:nvSpPr>
        <p:spPr>
          <a:xfrm>
            <a:off x="3893612" y="2334266"/>
            <a:ext cx="1356900" cy="186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3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Диаметр
</a:t>
            </a:r>
            <a:pPr algn="ctr" indent="0" marL="0">
              <a:lnSpc>
                <a:spcPct val="100000"/>
              </a:lnSpc>
              <a:buNone/>
            </a:pPr>
            <a:r>
              <a:rPr lang="en-US" sz="1203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03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Диаметр проходит через центр и соединяет две точки окружности. Он состоит из двух радиусов, поэтому всегда вдвое больше любого радиуса этой же окружности.
</a:t>
            </a:r>
            <a:endParaRPr lang="en-US" sz="1203" dirty="0"/>
          </a:p>
        </p:txBody>
      </p:sp>
      <p:sp>
        <p:nvSpPr>
          <p:cNvPr id="23" name="Text 5"/>
          <p:cNvSpPr txBox="1"/>
          <p:nvPr/>
        </p:nvSpPr>
        <p:spPr>
          <a:xfrm>
            <a:off x="5638124" y="2334266"/>
            <a:ext cx="1356900" cy="186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6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Хорда
</a:t>
            </a:r>
            <a:pPr algn="ctr" indent="0" marL="0">
              <a:lnSpc>
                <a:spcPct val="100000"/>
              </a:lnSpc>
              <a:buNone/>
            </a:pPr>
            <a:r>
              <a:rPr lang="en-US" sz="1206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06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Хорда соединяет две точки окружности, но не обязана проходить через центр. Из хорд строят вписанные углы, а по их положению часто определяют нужную дугу.
</a:t>
            </a:r>
            <a:endParaRPr lang="en-US" sz="1206" dirty="0"/>
          </a:p>
        </p:txBody>
      </p:sp>
      <p:sp>
        <p:nvSpPr>
          <p:cNvPr id="24" name="Text 6"/>
          <p:cNvSpPr txBox="1"/>
          <p:nvPr/>
        </p:nvSpPr>
        <p:spPr>
          <a:xfrm>
            <a:off x="7382637" y="2334266"/>
            <a:ext cx="1356900" cy="186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3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Дуга
</a:t>
            </a:r>
            <a:pPr algn="ctr" indent="0" marL="0">
              <a:lnSpc>
                <a:spcPct val="100000"/>
              </a:lnSpc>
              <a:buNone/>
            </a:pPr>
            <a:r>
              <a:rPr lang="en-US" sz="113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30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Дуга — это часть окружности между двумя точками. Именно с дугой сравнивают градусную меру центрального и вписанного углов, поэтому её нужно уметь точно находить.
</a:t>
            </a:r>
            <a:endParaRPr lang="en-US" sz="113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169013" y="1041900"/>
            <a:ext cx="3973425" cy="41016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223650" y="351850"/>
            <a:ext cx="76584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Центральный угол и его дуга
</a:t>
            </a:r>
            <a:endParaRPr lang="en-US" sz="3000" dirty="0"/>
          </a:p>
        </p:txBody>
      </p:sp>
      <p:sp>
        <p:nvSpPr>
          <p:cNvPr id="10" name="Text 2"/>
          <p:cNvSpPr txBox="1"/>
          <p:nvPr/>
        </p:nvSpPr>
        <p:spPr>
          <a:xfrm>
            <a:off x="232200" y="1106978"/>
            <a:ext cx="6780484" cy="74230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Вершина в центре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Центральный угол образуют два радиуса, поэтому его вершина находится в центре окружности. Такой угол всегда связан с дугой, на которую он опирается.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232200" y="2036900"/>
            <a:ext cx="6376521" cy="74230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Равенство дуге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Градусная мера центрального угла совпадает с градусной мерой соответствующей дуги. Если дуга измеряется в 120°, то и угол имеет ту же величину.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232200" y="2966800"/>
            <a:ext cx="5995916" cy="74230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узнать угол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на рисунке отмечена дуга, достаточно посмотреть, какой угол ей соответствует. Для центрального угла не нужно делить значение пополам: берётся сама дуга.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232200" y="3896725"/>
            <a:ext cx="5636803" cy="74230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Полезная проверка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ответ не совпадает с размером дуги, значит, в решении допущена ошибка. Это простое правило помогает быстро проверить вычисления в тетради.
</a:t>
            </a:r>
            <a:endParaRPr lang="en-US" sz="1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53200" y="1304528"/>
            <a:ext cx="3569400" cy="229223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37150" y="351841"/>
            <a:ext cx="80697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центрального угла с дугой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537150" y="1315950"/>
            <a:ext cx="3780600" cy="158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каждой паре значений видно прямое совпадение: центральный угол повторяет размер дуги.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537150" y="3306200"/>
            <a:ext cx="3780600" cy="97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дуга увеличивается, центральный угол меняется на ту же величину и сохраняет равенство.
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5068950" y="3932454"/>
            <a:ext cx="3537900" cy="39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Свойство центрального угла и дуги в школьной геометрии.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2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646300" y="1199838"/>
            <a:ext cx="3537900" cy="162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50°
</a:t>
            </a:r>
            <a:endParaRPr lang="en-US" sz="7000" dirty="0"/>
          </a:p>
        </p:txBody>
      </p:sp>
      <p:sp>
        <p:nvSpPr>
          <p:cNvPr id="4" name="Text 1"/>
          <p:cNvSpPr txBox="1"/>
          <p:nvPr/>
        </p:nvSpPr>
        <p:spPr>
          <a:xfrm>
            <a:off x="910000" y="3130598"/>
            <a:ext cx="3010500" cy="88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получается, если дуга равна 100° и угол берётся как её половина
</a:t>
            </a:r>
            <a:endParaRPr lang="en-US" sz="1800" dirty="0"/>
          </a:p>
        </p:txBody>
      </p:sp>
      <p:sp>
        <p:nvSpPr>
          <p:cNvPr id="5" name="Text 2"/>
          <p:cNvSpPr txBox="1"/>
          <p:nvPr/>
        </p:nvSpPr>
        <p:spPr>
          <a:xfrm>
            <a:off x="4822075" y="1195650"/>
            <a:ext cx="4029300" cy="281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Вписанный угол всегда удобно находить через дугу: его величина вдвое меньше соответствующей дуги. Это помогает быстро решать задачи и проверять ответ по рисунку.
</a:t>
            </a:r>
            <a:endParaRPr lang="en-US" sz="1600" dirty="0"/>
          </a:p>
        </p:txBody>
      </p:sp>
      <p:sp>
        <p:nvSpPr>
          <p:cNvPr id="6" name="Text 3"/>
          <p:cNvSpPr txBox="1"/>
          <p:nvPr/>
        </p:nvSpPr>
        <p:spPr>
          <a:xfrm>
            <a:off x="646300" y="4666575"/>
            <a:ext cx="5715000" cy="39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Свойство вписанного угла в окружности.
</a:t>
            </a:r>
            <a:endParaRPr lang="en-US" sz="1200" dirty="0"/>
          </a:p>
        </p:txBody>
      </p:sp>
      <p:sp>
        <p:nvSpPr>
          <p:cNvPr id="7" name="Text 4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2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06450" y="1880357"/>
            <a:ext cx="3982500" cy="1270886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37150" y="351841"/>
            <a:ext cx="80697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1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центрального и вписанного углов
</a:t>
            </a:r>
            <a:endParaRPr lang="en-US" sz="2801" dirty="0"/>
          </a:p>
        </p:txBody>
      </p:sp>
      <p:sp>
        <p:nvSpPr>
          <p:cNvPr id="5" name="Text 1"/>
          <p:cNvSpPr txBox="1"/>
          <p:nvPr/>
        </p:nvSpPr>
        <p:spPr>
          <a:xfrm>
            <a:off x="4853575" y="1245101"/>
            <a:ext cx="3693300" cy="170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чем отличаются эти углы и что у них общего.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4853575" y="3326050"/>
            <a:ext cx="3693300" cy="107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и тот же участок окружности задаёт разные углы в зависимости от положения вершины.
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528750" y="4079490"/>
            <a:ext cx="3537900" cy="39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свойства углов в окружности.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2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185622" y="1145400"/>
            <a:ext cx="2957855" cy="28938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537150" y="351841"/>
            <a:ext cx="80697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дуга — два разных угла
</a:t>
            </a:r>
            <a:endParaRPr lang="en-US" sz="3000" dirty="0"/>
          </a:p>
        </p:txBody>
      </p:sp>
      <p:sp>
        <p:nvSpPr>
          <p:cNvPr id="8" name="Text 2"/>
          <p:cNvSpPr txBox="1"/>
          <p:nvPr/>
        </p:nvSpPr>
        <p:spPr>
          <a:xfrm>
            <a:off x="788925" y="1207150"/>
            <a:ext cx="5256300" cy="144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Центральный угол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оба угла опираются на одну дугу, центральный угол всегда показывает её величину полностью. Поэтому он вдвое больше вписанного и удобен для быстрого сравнения.
</a:t>
            </a:r>
            <a:endParaRPr lang="en-US" sz="1600" dirty="0"/>
          </a:p>
        </p:txBody>
      </p:sp>
      <p:sp>
        <p:nvSpPr>
          <p:cNvPr id="9" name="Text 3"/>
          <p:cNvSpPr txBox="1"/>
          <p:nvPr/>
        </p:nvSpPr>
        <p:spPr>
          <a:xfrm>
            <a:off x="788925" y="2924225"/>
            <a:ext cx="5256300" cy="144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Вписанный угол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Вписанный угол берёт только половину той же дуги. Значит, по известной дуге можно сразу найти его значение и проверить, правильно ли построен чертёж.
</a:t>
            </a:r>
            <a:endParaRPr lang="en-US" sz="16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99550" y="1584186"/>
            <a:ext cx="8544900" cy="287687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37150" y="351850"/>
            <a:ext cx="8069700" cy="47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83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решения задач на углы окружности
</a:t>
            </a:r>
            <a:endParaRPr lang="en-US" sz="2783" dirty="0"/>
          </a:p>
        </p:txBody>
      </p:sp>
      <p:sp>
        <p:nvSpPr>
          <p:cNvPr id="5" name="Text 1"/>
          <p:cNvSpPr txBox="1"/>
          <p:nvPr/>
        </p:nvSpPr>
        <p:spPr>
          <a:xfrm>
            <a:off x="537150" y="1078424"/>
            <a:ext cx="8069700" cy="36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33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действий по свойствам центрального и вписанного углов
</a:t>
            </a:r>
            <a:endParaRPr lang="en-US" sz="1733" dirty="0"/>
          </a:p>
        </p:txBody>
      </p:sp>
      <p:sp>
        <p:nvSpPr>
          <p:cNvPr id="6" name="Text 2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2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4000" y="1126390"/>
            <a:ext cx="4165800" cy="154997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64400" y="1126390"/>
            <a:ext cx="4165800" cy="1549971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37150" y="3600247"/>
            <a:ext cx="3746700" cy="76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63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чертеже диаметр можно узнать по двум точкам окружности, соединённым через центр. Если вершина вписанного угла лежит на окружности, а его стороны проходят через концы диаметра, угол обязательно прямой. Это удобно запоминать как проверку для задач и рисунков.
</a:t>
            </a:r>
            <a:endParaRPr lang="en-US" sz="1063" dirty="0"/>
          </a:p>
        </p:txBody>
      </p:sp>
      <p:sp>
        <p:nvSpPr>
          <p:cNvPr id="8" name="Text 1"/>
          <p:cNvSpPr txBox="1"/>
          <p:nvPr/>
        </p:nvSpPr>
        <p:spPr>
          <a:xfrm>
            <a:off x="537150" y="2837575"/>
            <a:ext cx="3746700" cy="4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линия становится диаметром
</a:t>
            </a:r>
            <a:endParaRPr lang="en-US" sz="1600" dirty="0"/>
          </a:p>
        </p:txBody>
      </p:sp>
      <p:sp>
        <p:nvSpPr>
          <p:cNvPr id="9" name="Text 2"/>
          <p:cNvSpPr txBox="1"/>
          <p:nvPr/>
        </p:nvSpPr>
        <p:spPr>
          <a:xfrm>
            <a:off x="4873950" y="3600247"/>
            <a:ext cx="3746700" cy="76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89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Полуокружность имеет меру 180°, а вписанный угол, опирающийся на неё, равен половине дуги. Поэтому результат всегда составляет 90°. Это свойство часто помогает быстро находить неизвестный угол без длинных вычислений и замечать ошибки в готовом решении.
</a:t>
            </a:r>
            <a:endParaRPr lang="en-US" sz="1089" dirty="0"/>
          </a:p>
        </p:txBody>
      </p:sp>
      <p:sp>
        <p:nvSpPr>
          <p:cNvPr id="10" name="Text 3"/>
          <p:cNvSpPr txBox="1"/>
          <p:nvPr/>
        </p:nvSpPr>
        <p:spPr>
          <a:xfrm>
            <a:off x="4873950" y="2840650"/>
            <a:ext cx="3746700" cy="4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получается прямой угол
</a:t>
            </a:r>
            <a:endParaRPr lang="en-US" sz="1600" dirty="0"/>
          </a:p>
        </p:txBody>
      </p:sp>
      <p:sp>
        <p:nvSpPr>
          <p:cNvPr id="11" name="Text 4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2138" dirty="0"/>
          </a:p>
        </p:txBody>
      </p:sp>
      <p:sp>
        <p:nvSpPr>
          <p:cNvPr id="12" name="Text 5"/>
          <p:cNvSpPr txBox="1"/>
          <p:nvPr/>
        </p:nvSpPr>
        <p:spPr>
          <a:xfrm>
            <a:off x="537150" y="351850"/>
            <a:ext cx="80835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27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Вписанный угол, опирающийся на диаметр
</a:t>
            </a:r>
            <a:endParaRPr lang="en-US" sz="2927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53200" y="1304528"/>
            <a:ext cx="3569400" cy="229223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37150" y="351841"/>
            <a:ext cx="80697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39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Числовые примеры для закрепления правила
</a:t>
            </a:r>
            <a:endParaRPr lang="en-US" sz="2739" dirty="0"/>
          </a:p>
        </p:txBody>
      </p:sp>
      <p:sp>
        <p:nvSpPr>
          <p:cNvPr id="5" name="Text 1"/>
          <p:cNvSpPr txBox="1"/>
          <p:nvPr/>
        </p:nvSpPr>
        <p:spPr>
          <a:xfrm>
            <a:off x="537150" y="1315950"/>
            <a:ext cx="3780600" cy="158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всех примерах вписанный угол меньше соответствующей дуги в два раза, независимо от величины самой дуги.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537150" y="3306200"/>
            <a:ext cx="3780600" cy="97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подтверждают устойчивое правило: вписанный угол всегда равен половине дуги, на которую он опирается.
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5068950" y="3932454"/>
            <a:ext cx="3537900" cy="39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Составлено по правилу вписанного угла, 2024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248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2248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2138" dirty="0"/>
          </a:p>
        </p:txBody>
      </p:sp>
      <p:sp>
        <p:nvSpPr>
          <p:cNvPr id="8" name="Text 1"/>
          <p:cNvSpPr txBox="1"/>
          <p:nvPr/>
        </p:nvSpPr>
        <p:spPr>
          <a:xfrm>
            <a:off x="537150" y="351841"/>
            <a:ext cx="80697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Обратные задачи по окружности
</a:t>
            </a:r>
            <a:endParaRPr lang="en-US" sz="3000" dirty="0"/>
          </a:p>
        </p:txBody>
      </p:sp>
      <p:sp>
        <p:nvSpPr>
          <p:cNvPr id="9" name="Text 2"/>
          <p:cNvSpPr txBox="1"/>
          <p:nvPr/>
        </p:nvSpPr>
        <p:spPr>
          <a:xfrm>
            <a:off x="994275" y="1344800"/>
            <a:ext cx="1983300" cy="279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дан вписанный угол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умножьте его градусную меру на два, чтобы получить дугу. Затем, если нужно, по этой же дуге сразу найдите центральный угол, потому что он равен дуге.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3763725" y="1344800"/>
            <a:ext cx="1983300" cy="279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1DDA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дан центральный угол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F1DDA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1DDA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мера совпадает с дугой, на которую он опирается. После этого вписанный угол на той же дуге находится делением на два, без лишних построений.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6533175" y="1344800"/>
            <a:ext cx="1983300" cy="279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Проверяйте тип угла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обратных задачах важнее всего не число, а вид угла на рисунке. Ошибка возникает тогда, когда вместо центрального угла используют правило для вписанного или наоборот.
</a:t>
            </a:r>
            <a:endParaRPr lang="en-US" sz="13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53383" y="1128900"/>
            <a:ext cx="5438433" cy="1735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37150" y="351841"/>
            <a:ext cx="80697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при решении задач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4934075" y="3111900"/>
            <a:ext cx="3583200" cy="102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Большинство ошибок связано не с вычислениями, а с невнимательным чтением рисунка и неверным выбором дуги.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1971500" y="4463750"/>
            <a:ext cx="5178600" cy="39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Правила темы об углах в окружности, 2024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620875" y="3111900"/>
            <a:ext cx="3583200" cy="102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помогает быстро увидеть, где чаще всего возникает неточность и как исправить рассуждение.
</a:t>
            </a:r>
            <a:endParaRPr lang="en-US" sz="1600" dirty="0"/>
          </a:p>
        </p:txBody>
      </p:sp>
      <p:sp>
        <p:nvSpPr>
          <p:cNvPr id="8" name="Text 4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2138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4000" y="1126335"/>
            <a:ext cx="4165800" cy="157437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64400" y="1126335"/>
            <a:ext cx="4165800" cy="157437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37150" y="3458075"/>
            <a:ext cx="3746700" cy="107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схеме легко увидеть центр, радиус и диаметр как основу окружности. От центра к точке на окружности идет радиус, а хорда соединяет две точки без прохождения через центр.
</a:t>
            </a:r>
            <a:endParaRPr lang="en-US" sz="1600" dirty="0"/>
          </a:p>
        </p:txBody>
      </p:sp>
      <p:sp>
        <p:nvSpPr>
          <p:cNvPr id="8" name="Text 1"/>
          <p:cNvSpPr txBox="1"/>
          <p:nvPr/>
        </p:nvSpPr>
        <p:spPr>
          <a:xfrm>
            <a:off x="537150" y="2837575"/>
            <a:ext cx="3746700" cy="4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Круг, где всё связано
</a:t>
            </a:r>
            <a:endParaRPr lang="en-US" sz="1600" dirty="0"/>
          </a:p>
        </p:txBody>
      </p:sp>
      <p:sp>
        <p:nvSpPr>
          <p:cNvPr id="9" name="Text 2"/>
          <p:cNvSpPr txBox="1"/>
          <p:nvPr/>
        </p:nvSpPr>
        <p:spPr>
          <a:xfrm>
            <a:off x="4873950" y="3458075"/>
            <a:ext cx="3746700" cy="107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58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 краю окружности отмечена дуга, на которую опираются два разных угла. Центральный расположен в центре, а вписанный — на окружности, поэтому один и тот же участок выглядит по-разному.
</a:t>
            </a:r>
            <a:endParaRPr lang="en-US" sz="1458" dirty="0"/>
          </a:p>
        </p:txBody>
      </p:sp>
      <p:sp>
        <p:nvSpPr>
          <p:cNvPr id="10" name="Text 3"/>
          <p:cNvSpPr txBox="1"/>
          <p:nvPr/>
        </p:nvSpPr>
        <p:spPr>
          <a:xfrm>
            <a:off x="4873950" y="2840650"/>
            <a:ext cx="3746700" cy="4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Дуги и углы рядом
</a:t>
            </a:r>
            <a:endParaRPr lang="en-US" sz="1600" dirty="0"/>
          </a:p>
        </p:txBody>
      </p:sp>
      <p:sp>
        <p:nvSpPr>
          <p:cNvPr id="11" name="Text 4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2138" dirty="0"/>
          </a:p>
        </p:txBody>
      </p:sp>
      <p:sp>
        <p:nvSpPr>
          <p:cNvPr id="12" name="Text 5"/>
          <p:cNvSpPr txBox="1"/>
          <p:nvPr/>
        </p:nvSpPr>
        <p:spPr>
          <a:xfrm>
            <a:off x="537150" y="351850"/>
            <a:ext cx="80835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Термины темы на одной схеме
</a:t>
            </a:r>
            <a:endParaRPr lang="en-US" sz="3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2138" dirty="0"/>
          </a:p>
        </p:txBody>
      </p:sp>
      <p:sp>
        <p:nvSpPr>
          <p:cNvPr id="7" name="Text 1"/>
          <p:cNvSpPr txBox="1"/>
          <p:nvPr/>
        </p:nvSpPr>
        <p:spPr>
          <a:xfrm>
            <a:off x="535775" y="351850"/>
            <a:ext cx="83157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Свойства углов в одном круге
</a:t>
            </a:r>
            <a:endParaRPr lang="en-US" sz="3000" dirty="0"/>
          </a:p>
        </p:txBody>
      </p:sp>
      <p:sp>
        <p:nvSpPr>
          <p:cNvPr id="8" name="Text 2"/>
          <p:cNvSpPr txBox="1"/>
          <p:nvPr/>
        </p:nvSpPr>
        <p:spPr>
          <a:xfrm>
            <a:off x="535775" y="1174275"/>
            <a:ext cx="2559725" cy="324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дуга — равные углы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два вписанных угла опираются на одну и ту же дугу, их меры совпадают. Это позволяет быстро находить неизвестный угол без дополнительных построений.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3435012" y="1174275"/>
            <a:ext cx="2559725" cy="324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Диаметр дает прямой угол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Вписанный угол, опирающийся на диаметр, всегда равен 90°. Это удобно проверять на чертеже, особенно когда в задаче есть полуокружность.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6334237" y="1174275"/>
            <a:ext cx="2559725" cy="324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Центральный угол больше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одной и той же дуги центральный угол всегда в два раза больше вписанного. Такое сравнение помогает сразу оценить правильность ответа и увидеть ошибку.
</a:t>
            </a:r>
            <a:endParaRPr lang="en-US" sz="1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53200" y="1304528"/>
            <a:ext cx="3569400" cy="229223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37150" y="351841"/>
            <a:ext cx="80697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56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формул на нескольких примерах
</a:t>
            </a:r>
            <a:endParaRPr lang="en-US" sz="2856" dirty="0"/>
          </a:p>
        </p:txBody>
      </p:sp>
      <p:sp>
        <p:nvSpPr>
          <p:cNvPr id="5" name="Text 1"/>
          <p:cNvSpPr txBox="1"/>
          <p:nvPr/>
        </p:nvSpPr>
        <p:spPr>
          <a:xfrm>
            <a:off x="537150" y="1315950"/>
            <a:ext cx="3780600" cy="158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рисунке удобно сопоставлять значения для одной и той же дуги и сразу видеть, как меняются оба угла.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537150" y="3306200"/>
            <a:ext cx="3780600" cy="97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Центральный угол совпадает с дугой, а вписанный стабильно составляет её половину, независимо от выбранного числа.
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5068950" y="3932454"/>
            <a:ext cx="3537900" cy="39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Составлено по правилам центрального и вписанного углов, 2024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2138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99550" y="1584186"/>
            <a:ext cx="8544900" cy="287687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37150" y="351850"/>
            <a:ext cx="8069700" cy="47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проверить правильность решения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537150" y="1078424"/>
            <a:ext cx="8069700" cy="36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Пошаговая проверка по рисунку и правилу дуги
</a:t>
            </a:r>
            <a:endParaRPr lang="en-US" sz="1800" dirty="0"/>
          </a:p>
        </p:txBody>
      </p:sp>
      <p:sp>
        <p:nvSpPr>
          <p:cNvPr id="6" name="Text 2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2138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001625" y="1328100"/>
            <a:ext cx="690300" cy="6903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151825" y="1328100"/>
            <a:ext cx="690300" cy="6903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5302063" y="1328100"/>
            <a:ext cx="690300" cy="6903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7420013" y="1371330"/>
            <a:ext cx="754800" cy="603840"/>
          </a:xfrm>
          <a:prstGeom prst="rect">
            <a:avLst/>
          </a:prstGeom>
        </p:spPr>
      </p:pic>
      <p:sp>
        <p:nvSpPr>
          <p:cNvPr id="15" name="Text 0"/>
          <p:cNvSpPr txBox="1"/>
          <p:nvPr/>
        </p:nvSpPr>
        <p:spPr>
          <a:xfrm>
            <a:off x="506100" y="363625"/>
            <a:ext cx="81318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3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Применение темы в задачах и реальной жизни
</a:t>
            </a:r>
            <a:endParaRPr lang="en-US" sz="2730" dirty="0"/>
          </a:p>
        </p:txBody>
      </p:sp>
      <p:sp>
        <p:nvSpPr>
          <p:cNvPr id="16" name="Text 1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2138" dirty="0"/>
          </a:p>
        </p:txBody>
      </p:sp>
      <p:sp>
        <p:nvSpPr>
          <p:cNvPr id="17" name="Text 2"/>
          <p:cNvSpPr txBox="1"/>
          <p:nvPr/>
        </p:nvSpPr>
        <p:spPr>
          <a:xfrm>
            <a:off x="498963" y="2360099"/>
            <a:ext cx="1695600" cy="18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38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Навигация
</a:t>
            </a:r>
            <a:pPr algn="ctr" indent="0" marL="0">
              <a:lnSpc>
                <a:spcPct val="100000"/>
              </a:lnSpc>
              <a:buNone/>
            </a:pPr>
            <a:r>
              <a:rPr lang="en-US" sz="1238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38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картах и схемах углы помогают понимать направление и строить поворот по дуге. Это особенно полезно при чтении чертежей и маршрутных обозначений.
</a:t>
            </a:r>
            <a:endParaRPr lang="en-US" sz="1238" dirty="0"/>
          </a:p>
        </p:txBody>
      </p:sp>
      <p:sp>
        <p:nvSpPr>
          <p:cNvPr id="18" name="Text 3"/>
          <p:cNvSpPr txBox="1"/>
          <p:nvPr/>
        </p:nvSpPr>
        <p:spPr>
          <a:xfrm>
            <a:off x="2649379" y="2360099"/>
            <a:ext cx="1695600" cy="18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38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Архитектура
</a:t>
            </a:r>
            <a:pPr algn="ctr" indent="0" marL="0">
              <a:lnSpc>
                <a:spcPct val="100000"/>
              </a:lnSpc>
              <a:buNone/>
            </a:pPr>
            <a:r>
              <a:rPr lang="en-US" sz="1338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338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арках, куполах и круглых элементах зданий используют окружности и дуги. Умение находить углы помогает точнее читать проект и понимать форму конструкции.
</a:t>
            </a:r>
            <a:endParaRPr lang="en-US" sz="1338" dirty="0"/>
          </a:p>
        </p:txBody>
      </p:sp>
      <p:sp>
        <p:nvSpPr>
          <p:cNvPr id="19" name="Text 4"/>
          <p:cNvSpPr txBox="1"/>
          <p:nvPr/>
        </p:nvSpPr>
        <p:spPr>
          <a:xfrm>
            <a:off x="4799438" y="2360099"/>
            <a:ext cx="1695600" cy="18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95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Черчение
</a:t>
            </a:r>
            <a:pPr algn="ctr" indent="0" marL="0">
              <a:lnSpc>
                <a:spcPct val="100000"/>
              </a:lnSpc>
              <a:buNone/>
            </a:pPr>
            <a:r>
              <a:rPr lang="en-US" sz="1395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395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построении окружностей, деталей и эскизов нужно точно отмечать хорды, дуги и углы. Ошибка в одном значении меняет весь чертеж.
</a:t>
            </a:r>
            <a:endParaRPr lang="en-US" sz="1395" dirty="0"/>
          </a:p>
        </p:txBody>
      </p:sp>
      <p:sp>
        <p:nvSpPr>
          <p:cNvPr id="20" name="Text 5"/>
          <p:cNvSpPr txBox="1"/>
          <p:nvPr/>
        </p:nvSpPr>
        <p:spPr>
          <a:xfrm>
            <a:off x="6949490" y="2360099"/>
            <a:ext cx="1695600" cy="18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38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Школьные задачи
</a:t>
            </a:r>
            <a:pPr algn="ctr" indent="0" marL="0">
              <a:lnSpc>
                <a:spcPct val="100000"/>
              </a:lnSpc>
              <a:buNone/>
            </a:pPr>
            <a:r>
              <a:rPr lang="en-US" sz="1338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338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требуется найти неизвестный угол или дугу по уже известным данным. Тема учит аккуратно читать рисунок и работать с числами без спешки.
</a:t>
            </a:r>
            <a:endParaRPr lang="en-US" sz="1338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06450" y="1722228"/>
            <a:ext cx="3982500" cy="158714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37150" y="351841"/>
            <a:ext cx="80697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Краткая памятка по теме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4853575" y="1245101"/>
            <a:ext cx="3693300" cy="170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Памятка собирает самые важные соотношения в одном месте и помогает быстро вспомнить правило перед решением задачи.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4853575" y="3326050"/>
            <a:ext cx="3693300" cy="107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четыре правила покрывают большинство школьных задач на окружность и позволяют быстро выбрать нужную формулу.
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528750" y="4079490"/>
            <a:ext cx="3537900" cy="39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свойства углов в окружности, 2024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2138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0675" y="2255925"/>
            <a:ext cx="5233800" cy="2633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4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Главное правило окружности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Запомнить нужно два соотношения: центральный угол равен дуге, а вписанный — её половине. Эти правила делают задачи на окружность понятными и проверяемыми по рисунку.
</a:t>
            </a:r>
            <a:endParaRPr lang="en-US" sz="4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2026-05-29T05:05:51Z</dcterms:created>
  <dcterms:modified xsi:type="dcterms:W3CDTF">2026-05-29T05:05:51Z</dcterms:modified>
</cp:coreProperties>
</file>