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«Мастер и Маргарита» как роман о свободе, выборе и ответственности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Сатирический, философский и фантастический мир Булгакова ставит вечные вопросы о человеке.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создания романа и его место в литературе
</a:t>
            </a:r>
            <a:endParaRPr lang="en-US" sz="2446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создавал «Мастера и Маргариту» более десяти лет, в эпоху жёсткой цензуры. Роман объединил сатиру, философию и «роман в романе», а его полная публикация стала событием уже после смерти автора, в 1960-е годы.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романа и три сюжетные линии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2288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часть показывает повседневную жизнь столицы 1930-х годов: литературные споры, чиновничий быт, квартирные конфликты и страх перед неожиданным вмешательством. Через неё Булгаков раскрывает сатирическое отношение к обществу.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360432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любви и спасения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Мастера и Маргариты соединяет личное чувство с темой творчества и духовного выбора. Их история показывает, что любовь в романе становится не только переживанием, но и нравственной силой.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41665" y="1180275"/>
            <a:ext cx="2442413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Ершалаимская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Понтия Пилата и Иешуа переносит внимание к вопросам совести, власти и ответственности за решение, которое нельзя отменить. Здесь исторический сюжет превращается в философское размышление о цене трусости.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357493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6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МАССОЛИТ, Дом Грибоедова и сцены вокруг писательской среды создают образ мира, где статус, связи и привилегии часто важнее таланта. Булгаков иронизирует над пустыми разговорами и самодовольством.
</a:t>
            </a:r>
            <a:endParaRPr lang="en-US" sz="1393" dirty="0"/>
          </a:p>
        </p:txBody>
      </p:sp>
      <p:sp>
        <p:nvSpPr>
          <p:cNvPr id="11" name="Text 2"/>
          <p:cNvSpPr txBox="1"/>
          <p:nvPr/>
        </p:nvSpPr>
        <p:spPr>
          <a:xfrm>
            <a:off x="357493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как отражение нравов
</a:t>
            </a:r>
            <a:pPr algn="l" indent="0" marL="0">
              <a:lnSpc>
                <a:spcPct val="100000"/>
              </a:lnSpc>
              <a:buNone/>
            </a:pPr>
            <a:r>
              <a:rPr lang="en-US" sz="5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Коммунальные квартиры, квартирный вопрос и бюрократические сцены показывают повседневность, в которой мелкие интересы подменяют человеческое достоинство. Обычный быт становится точным зеркалом общественных пороков.
</a:t>
            </a:r>
            <a:endParaRPr lang="en-US" sz="1270" dirty="0"/>
          </a:p>
        </p:txBody>
      </p:sp>
      <p:sp>
        <p:nvSpPr>
          <p:cNvPr id="12" name="Text 3"/>
          <p:cNvSpPr txBox="1"/>
          <p:nvPr/>
        </p:nvSpPr>
        <p:spPr>
          <a:xfrm>
            <a:off x="6302867" y="127592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Сатирические персонажи
</a:t>
            </a:r>
            <a:pPr algn="l" indent="0" marL="0">
              <a:lnSpc>
                <a:spcPct val="100000"/>
              </a:lnSpc>
              <a:buNone/>
            </a:pPr>
            <a:r>
              <a:rPr lang="en-US" sz="6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Берлиоз, Лиходеев, Никанор Босой и другие герои воплощают карьеризм, жадность, приспособленчество и духовную пустоту. Их поведение делает сатиру не абстрактной, а конкретной и узнаваемой.
</a:t>
            </a:r>
            <a:endParaRPr lang="en-US" sz="1406" dirty="0"/>
          </a:p>
        </p:txBody>
      </p:sp>
      <p:sp>
        <p:nvSpPr>
          <p:cNvPr id="13" name="Text 4"/>
          <p:cNvSpPr txBox="1"/>
          <p:nvPr/>
        </p:nvSpPr>
        <p:spPr>
          <a:xfrm>
            <a:off x="6302867" y="3112475"/>
            <a:ext cx="2392527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в реальности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Воланда и его свиты разрушает привычный порядок и выявляет скрытые слабости москвичей. Фантастическое в романе не уводит от реальности, а делает её более обнажённой.
</a:t>
            </a:r>
            <a:endParaRPr lang="en-US" sz="1472" dirty="0"/>
          </a:p>
        </p:txBody>
      </p:sp>
      <p:sp>
        <p:nvSpPr>
          <p:cNvPr id="14" name="Text 5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1930-х годов как пространство сатиры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смысловые роли в романе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 персонажи распределяются между страхом, свободой и нравственной ответственностью.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сильные позиции у героев, сохраняющих верность истине и любви; самые слабые — у тех, кто подчиняется выгоде и страху.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Авторское аналитическое сопоставление по тексту романа М. А. Булгакова «Мастер и Маргарита».
</a:t>
            </a:r>
            <a:endParaRPr lang="en-US" sz="126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34516"/>
            <a:ext cx="310200" cy="24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34516"/>
            <a:ext cx="310200" cy="24816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Воланд и его свита как сила нравственной проверки
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 истинную меру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Воланд не просто разрушает привычный порядок, а выявляет, кто и чего стоит на самом деле. Его появление заставляет персонажей проявить скрытые мотивы, слабость и готовность идти на сделку с совестью.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Маска и разоблачение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Свитa Воланда действует в мире, где многое прикрыто приличием, должностью и речевыми формулами. Фантастические эпизоды снимают маски и показывают, что внешняя респектабельность часто скрывает внутреннюю пустоту.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Обнажение пороков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Коровьев, Бегемот, Азазелло и Гелла высвечивают жадность, трусость, лживость и самодовольство москвичей. Их проделки работают как сатирическое зеркало, в котором особенно отчётливо видно нравственное уродство.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случайностью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романа оказываются в ситуациях, где привычные правила перестают работать, а случайность оборачивается проверкой характера. Так Булгаков показывает, что нравственный выбор виден именно в нестабильных обстоятельствах.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как образ художника, сломленного давлением общества
</a:t>
            </a:r>
            <a:endParaRPr lang="en-US" sz="2007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624404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 Понтии Пилате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создаёт произведение, в котором философская тема совести и власти звучит особенно остро. Но вместо признания он сталкивается с недоверием, насмешкой и невозможностью быть услышанным.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404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Травля и отказ от имени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давлением критики и страха герой отказывается от собственного имени и уходит в подвал. Этот жест показывает не слабость таланта, а разрушение личности в несвободной среде.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41379" y="1180250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художника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Мастера подчёркивает, что творческий дар не защищает человека от общественного давления. В мире цензуры и подозрительности художник легко оказывается один на один со своей болью.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941379" y="3065035"/>
            <a:ext cx="3861499" cy="15745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несвободы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Мастера превращается в символ писателя, которому не дали права на честное слово. Его история делает роман особенно близким школьнику, размышляющему о цене внутренней свободы.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 любви, а не ради выгоды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Маргарита сначала живёт в мире внешнего благополучия, но именно любовь к Мастеру раскрывает её подлинный характер. Она не ждёт, пока судьба изменится сама, а принимает рискованное решение и действует, сохраняя верность любимому человеку.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полёта и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над Москвой становится для Маргариты моментом освобождения от страха и условностей. В этом эпизоде особенно заметны её мужество, энергия и готовность пройти через необычайные испытания, чтобы вернуть Мастера.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сильнее награды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бале у Сатаны Маргарита проявляет не только силу, но и милосердие, когда просит о Фриде. Этот жест делает её образ глубже: она побеждает не властью, а способностью к сочувствию и самопожертвованию.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Маргарита как образ верности, смелости и внутренней силы
</a:t>
            </a:r>
            <a:endParaRPr lang="en-US" sz="21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Маргариты к спасению Мастера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ключевых эпизодов в развитии образа Маргариты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6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Ершалаимские главы: Понтий Пилат и проблема совести
</a:t>
            </a:r>
            <a:endParaRPr lang="en-US" sz="2336" dirty="0"/>
          </a:p>
        </p:txBody>
      </p:sp>
      <p:sp>
        <p:nvSpPr>
          <p:cNvPr id="8" name="Text 2"/>
          <p:cNvSpPr txBox="1"/>
          <p:nvPr/>
        </p:nvSpPr>
        <p:spPr>
          <a:xfrm>
            <a:off x="657174" y="1291993"/>
            <a:ext cx="7826485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правды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Пилат понимает, что Иешуа невиновен, и чувствует силу его слов. Однако внутреннее знание не превращается в поступок, потому что страх перед властью оказывается сильнее нравственного долга.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57174" y="2500183"/>
            <a:ext cx="7826485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Трусость как вина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Смертный приговор в романе связан не только с политическим решением, но и с личной слабостью. Булгаков показывает, что отказ от правды из осторожности становится формой морального предательства.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657167" y="3708382"/>
            <a:ext cx="7826400" cy="8792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расплата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Муки Пилата продолжаются после вынесения приговора и не исчезают вместе с событием. Так автор подчёркивает: совесть не подчиняется власти, а вина может преследовать человека очень долго.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150721"/>
            <a:ext cx="4164900" cy="2799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персонажи и их значение в романе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персонажи романа выполняют разные сюжетные и символические функции: раскрывают тему свободы, страха, нравственного выбора и художественной правды.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персонажей подчёркивает главный конфликт романа: одни живут под давлением страха и выгоды, другие сохраняют верность любви, совести и правде.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М. А. Булгакова «Мастер и Маргарита».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добра и зла в романе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простое 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не предлагает схему, где добро и зло легко разделить по внешнему признаку. Важнее не роль героя, а его внутренний выбор, способность к совести и милосердию.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проявляется зло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 в романе связано с трусостью, ложью, доносительством, корыстью и равнодушием. Эти качества разрушают личности сильнее, чем любые фантастические силы, потому что человек сам принимает их.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добро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у Булгакова связано с верностью, состраданием, любовью и уважением к чужой свободе. Оно не громкое и не показное, но именно оно сохраняет человеческое достоинство.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показывает, что внешняя победа не равна духовной правоте. Судьбу героя определяют не статус и успех, а выбранный им путь, ответственность перед собой и другими.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романа: любовь и страх, истина и ложь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противопоставления в романе звучат сильнее всего и формируют его философский смысл.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резкий конфликт связан со свободой и страхом: именно он определяет судьбы героев, а также противопоставляет нравственную цельность внутренней несвободе.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сопоставление ключевых тем романа М. А. Булгакова «Мастер и Маргарита». 2025.
</a:t>
            </a:r>
            <a:endParaRPr lang="en-US" sz="12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6030" y="1022525"/>
            <a:ext cx="3197641" cy="394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700" y="386179"/>
            <a:ext cx="8202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у Сатаны как кульминация фантастической линии
</a:t>
            </a:r>
            <a:endParaRPr lang="en-US" sz="2361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696998" y="1180290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Ритуал 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 устроен как строго организованное действо, где фантастика подчиняется правилам и иерархии. Это не просто зрелище, а испытание, показывающее, как власть оформляет страх и подчинение.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3696998" y="2410321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Маргарита на испытании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Героиня входит в этот мир не как жертва, а как человек, сохраняющий достоинство. Её выдержка, внимание к другим и внутренняя собранность противопоставлены жестокому блеску бала.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696998" y="3640352"/>
            <a:ext cx="5132759" cy="1152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эпизода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Сцена бала соединяет гротеск, историческую память и социальную сатиру. Через неё роман подчёркивает: даже в фантастическом пространстве решающим остаётся нравственный выбор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911" y="1820204"/>
            <a:ext cx="310200" cy="275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76854" y="2186677"/>
            <a:ext cx="239175" cy="31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3929" y="2208260"/>
            <a:ext cx="310200" cy="275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14411" y="1833991"/>
            <a:ext cx="310200" cy="248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76575" y="190490"/>
            <a:ext cx="8031600" cy="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Сатира на литературную и бюрократическую среду
</a:t>
            </a:r>
            <a:endParaRPr lang="en-US" sz="2444" dirty="0"/>
          </a:p>
        </p:txBody>
      </p:sp>
      <p:sp>
        <p:nvSpPr>
          <p:cNvPr id="12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113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конформизм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МАССОЛИТ показывает среду, где важнее членство, связи и доступ к благам, чем талант и честный труд. Булгаков высмеивает привычку подменять литературу карьерой и служебной выгодой.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040494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Бюрократический порядок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Грибоедова, кабинеты и бесконечные формальности создают мир, в котором бумага и должность значат больше человека. Комизм этих сцен обнажает абсурд и духовную пустоту системы.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403081" y="2822200"/>
            <a:ext cx="17004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Лицемерие и страх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Персонажи часто говорят одно, а думают другое, потому что боятся потерять положение. Именно этот разрыв между словом и поступком делает сатиру Булгакова особенно острой и точной.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7311845" y="2434150"/>
            <a:ext cx="17004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Квартирный вопрос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сцены с жильём, дефицитом и привилегиями превращаются в символ нравственного распада. Материальная выгода здесь вытесняет достоинство, а повседневность становится поводом для социальной критики.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романе соединяются реализм и фантастика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движение от бытовой реальности к философскому и метафизическому уровню повествования.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романа и отношение читателей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этапы создания и публикации романа, а также изменение его восприятия читателями.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был создан задолго до выхода и стал событием уже после смерти автора, что усилило его восприятие как текста о свободе слова и силе художественной правды.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публикации романа М. А. Булгакова «Мастер и Маргарита».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520974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речевые слои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романе соседствуют разговорная речь, сатирические интонации, библейский стиль и философская лексика. Такое сочетание делает текст живым и позволяет говорить о разном — от быта до вечных вопросов.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520974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гротеск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часто использует иронию и гротеск, чтобы показать нелепость поведения персонажей. Смешное в его романе нередко быстро переходит в тревожное и заставляет читателя задуматься.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823199" y="127592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Контрасты и 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Резкие сопоставления усиливают главные темы: свет и тьма, правда и ложь, свобода и страх. Повторы и смена тона помогают связать отдельные эпизоды в цельное художественное полотно.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23199" y="3112475"/>
            <a:ext cx="3796771" cy="14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Афористичность реплик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фразы персонажей звучат как афоризмы и легко запоминаются. Это делает роман особенно выразительным и помогает ему сохранять силу воздействия даже после первого прочтения.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22625" y="386175"/>
            <a:ext cx="84957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романа и художественные приёмы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роман остаётся важным для современного школьника
</a:t>
            </a:r>
            <a:endParaRPr lang="en-US" sz="2114" dirty="0"/>
          </a:p>
        </p:txBody>
      </p:sp>
      <p:sp>
        <p:nvSpPr>
          <p:cNvPr id="8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15251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помогает понять, почему человеку важно сохранять внутреннюю независимость даже в условиях давления. Для старшеклассника это связано с выбором между удобством, страхом и личной позицией.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679714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компромисса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Мастера и Пилата показывает, что отказ от правды редко проходит бесследно. Произведение учит видеть, как маленькое согласие с ложью может изменить судьбу человека.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844177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достоинство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Маргариты показывает, что любовь в романе — это не только чувство, но и поступок. Через её решительность и сострадание раскрывается сила характера и нравственной верности.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7008640" y="1180275"/>
            <a:ext cx="1840286" cy="34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 человеке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ставит вопросы, которые не устаревают: что значит быть честным, почему страшно идти против большинства и как не потерять себя. Поэтому роман остаётся близким молодому читателю.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«Мастер и Маргарита» — роман о нравственном выборе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Булгаков соединяет сатиру, философию и историю любви, чтобы показать: страх разрушает личность, а верность, милосердие и правда помогают человеку сохранить внутреннюю свободу и достоинство.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2026-05-27T11:54:56Z</dcterms:created>
  <dcterms:modified xsi:type="dcterms:W3CDTF">2026-05-27T11:54:56Z</dcterms:modified>
</cp:coreProperties>
</file>