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slideLayout" Target="../slideLayouts/slideLayout1.xml"/><Relationship Id="rId1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image" Target="../media/image-8-12.png"/><Relationship Id="rId13" Type="http://schemas.openxmlformats.org/officeDocument/2006/relationships/slideLayout" Target="../slideLayouts/slideLayout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slideLayout" Target="../slideLayouts/slideLayout1.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0000" y="2167191"/>
            <a:ext cx="8604000" cy="275596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04825" y="566050"/>
            <a:ext cx="7534500" cy="587700"/>
          </a:xfrm>
          <a:prstGeom prst="rect">
            <a:avLst/>
          </a:prstGeom>
          <a:noFill/>
          <a:ln/>
        </p:spPr>
        <p:txBody>
          <a:bodyPr wrap="square" lIns="0" tIns="0" rIns="0" bIns="0" rtlCol="0" anchor="b"/>
          <a:lstStyle/>
          <a:p>
            <a:pPr algn="ctr" indent="0" marL="0">
              <a:lnSpc>
                <a:spcPct val="100000"/>
              </a:lnSpc>
              <a:buNone/>
            </a:pPr>
            <a:r>
              <a:rPr lang="en-US" sz="3012" b="1" dirty="0">
                <a:solidFill>
                  <a:srgbClr val="4A86E8"/>
                </a:solidFill>
                <a:latin typeface="Arial" pitchFamily="34" charset="0"/>
                <a:ea typeface="Arial" pitchFamily="34" charset="-122"/>
                <a:cs typeface="Arial" pitchFamily="34" charset="-120"/>
              </a:rPr>
              <a:t>Unit 6. Great places for children
</a:t>
            </a:r>
            <a:endParaRPr lang="en-US" sz="3012" dirty="0"/>
          </a:p>
        </p:txBody>
      </p:sp>
      <p:sp>
        <p:nvSpPr>
          <p:cNvPr id="6" name="Text 1"/>
          <p:cNvSpPr txBox="1"/>
          <p:nvPr/>
        </p:nvSpPr>
        <p:spPr>
          <a:xfrm>
            <a:off x="2948900" y="269988"/>
            <a:ext cx="3246300" cy="192600"/>
          </a:xfrm>
          <a:prstGeom prst="rect">
            <a:avLst/>
          </a:prstGeom>
          <a:noFill/>
          <a:ln/>
        </p:spPr>
        <p:txBody>
          <a:bodyPr wrap="square" lIns="0" tIns="0" rIns="0" bIns="0" rtlCol="0" anchor="ctr"/>
          <a:lstStyle/>
          <a:p>
            <a:pPr algn="ctr" indent="0" marL="0">
              <a:lnSpc>
                <a:spcPct val="115000"/>
              </a:lnSpc>
              <a:buNone/>
            </a:pPr>
            <a:r>
              <a:rPr lang="en-US" sz="746" b="1" dirty="0">
                <a:solidFill>
                  <a:srgbClr val="4A86E8"/>
                </a:solidFill>
                <a:latin typeface="Arial" pitchFamily="34" charset="0"/>
                <a:ea typeface="Arial" pitchFamily="34" charset="-122"/>
                <a:cs typeface="Arial" pitchFamily="34" charset="-120"/>
              </a:rPr>
              <a:t>
</a:t>
            </a:r>
            <a:endParaRPr lang="en-US" sz="746" dirty="0"/>
          </a:p>
        </p:txBody>
      </p:sp>
      <p:sp>
        <p:nvSpPr>
          <p:cNvPr id="7" name="Text 2"/>
          <p:cNvSpPr txBox="1"/>
          <p:nvPr/>
        </p:nvSpPr>
        <p:spPr>
          <a:xfrm>
            <a:off x="2781425" y="1337575"/>
            <a:ext cx="3581400" cy="730500"/>
          </a:xfrm>
          <a:prstGeom prst="rect">
            <a:avLst/>
          </a:prstGeom>
          <a:noFill/>
          <a:ln/>
        </p:spPr>
        <p:txBody>
          <a:bodyPr wrap="square" lIns="0" tIns="0" rIns="0" bIns="0" rtlCol="0" anchor="t"/>
          <a:lstStyle/>
          <a:p>
            <a:pPr algn="ctr" indent="0" marL="0">
              <a:lnSpc>
                <a:spcPct val="115000"/>
              </a:lnSpc>
              <a:buNone/>
            </a:pPr>
            <a:r>
              <a:rPr lang="en-US" sz="986" b="1" dirty="0">
                <a:solidFill>
                  <a:srgbClr val="000000"/>
                </a:solidFill>
                <a:latin typeface="Arial" pitchFamily="34" charset="0"/>
                <a:ea typeface="Arial" pitchFamily="34" charset="-122"/>
                <a:cs typeface="Arial" pitchFamily="34" charset="-120"/>
              </a:rPr>
              <a:t>Places children enjoy: safe, fun, interesting, and close to home.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34470" y="249934"/>
            <a:ext cx="3937359" cy="4666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270000"/>
            <a:ext cx="4533900" cy="1298400"/>
          </a:xfrm>
          <a:prstGeom prst="rect">
            <a:avLst/>
          </a:prstGeom>
          <a:noFill/>
          <a:ln/>
        </p:spPr>
        <p:txBody>
          <a:bodyPr wrap="square" lIns="0" tIns="0" rIns="0" bIns="0" rtlCol="0" anchor="t"/>
          <a:lstStyle/>
          <a:p>
            <a:pPr algn="l" indent="0" marL="0">
              <a:lnSpc>
                <a:spcPct val="100000"/>
              </a:lnSpc>
              <a:buNone/>
            </a:pPr>
            <a:r>
              <a:rPr lang="en-US" sz="2400" b="1" dirty="0">
                <a:solidFill>
                  <a:srgbClr val="4A86E8"/>
                </a:solidFill>
                <a:latin typeface="Arial" pitchFamily="34" charset="0"/>
                <a:ea typeface="Arial" pitchFamily="34" charset="-122"/>
                <a:cs typeface="Arial" pitchFamily="34" charset="-120"/>
              </a:rPr>
              <a:t>Why good places matter
</a:t>
            </a:r>
            <a:endParaRPr lang="en-US" sz="2400" dirty="0"/>
          </a:p>
        </p:txBody>
      </p:sp>
      <p:sp>
        <p:nvSpPr>
          <p:cNvPr id="6" name="Text 1"/>
          <p:cNvSpPr txBox="1"/>
          <p:nvPr/>
        </p:nvSpPr>
        <p:spPr>
          <a:xfrm>
            <a:off x="270000" y="2114150"/>
            <a:ext cx="3612000" cy="11424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Children need places where they can play, learn, rest, and meet friends. At ages 11–13, safety, movement, and clear rules are especially important. This unit helps describe such places in simple English.
</a:t>
            </a:r>
            <a:endParaRPr lang="en-US" sz="1000" dirty="0"/>
          </a:p>
        </p:txBody>
      </p:sp>
      <p:sp>
        <p:nvSpPr>
          <p:cNvPr id="7" name="Text 2"/>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960540" y="1580311"/>
            <a:ext cx="669638" cy="7653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049320" y="2088061"/>
            <a:ext cx="860963" cy="7653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236665" y="1460927"/>
            <a:ext cx="765300" cy="7653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7360452" y="1942559"/>
            <a:ext cx="886500" cy="709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Key words for places for children
</a:t>
            </a:r>
            <a:endParaRPr lang="en-US" sz="2212" dirty="0"/>
          </a:p>
        </p:txBody>
      </p:sp>
      <p:sp>
        <p:nvSpPr>
          <p:cNvPr id="13"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3</a:t>
            </a:r>
            <a:endParaRPr lang="en-US" sz="622" dirty="0"/>
          </a:p>
        </p:txBody>
      </p:sp>
      <p:sp>
        <p:nvSpPr>
          <p:cNvPr id="14" name="Text 2"/>
          <p:cNvSpPr txBox="1"/>
          <p:nvPr/>
        </p:nvSpPr>
        <p:spPr>
          <a:xfrm>
            <a:off x="265800" y="3051516"/>
            <a:ext cx="2059200" cy="1064700"/>
          </a:xfrm>
          <a:prstGeom prst="rect">
            <a:avLst/>
          </a:prstGeom>
          <a:noFill/>
          <a:ln/>
        </p:spPr>
        <p:txBody>
          <a:bodyPr wrap="square" lIns="0" tIns="0" rIns="0" bIns="0" rtlCol="0" anchor="t"/>
          <a:lstStyle/>
          <a:p>
            <a:pPr algn="ctr" indent="0" marL="0">
              <a:lnSpc>
                <a:spcPct val="115000"/>
              </a:lnSpc>
              <a:buNone/>
            </a:pPr>
            <a:r>
              <a:rPr lang="en-US" sz="999" b="1" dirty="0">
                <a:solidFill>
                  <a:srgbClr val="ED7070"/>
                </a:solidFill>
                <a:latin typeface="Arial" pitchFamily="34" charset="0"/>
                <a:ea typeface="Arial" pitchFamily="34" charset="-122"/>
                <a:cs typeface="Arial" pitchFamily="34" charset="-120"/>
              </a:rPr>
              <a:t>Places in town
</a:t>
            </a:r>
            <a:pPr algn="ctr" indent="0" marL="0">
              <a:lnSpc>
                <a:spcPct val="115000"/>
              </a:lnSpc>
              <a:buNone/>
            </a:pPr>
            <a:r>
              <a:rPr lang="en-US" sz="706"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36" dirty="0">
                <a:solidFill>
                  <a:srgbClr val="000000"/>
                </a:solidFill>
                <a:latin typeface="Arial" pitchFamily="34" charset="0"/>
                <a:ea typeface="Arial" pitchFamily="34" charset="-122"/>
                <a:cs typeface="Arial" pitchFamily="34" charset="-120"/>
              </a:rPr>
              <a:t>Words like park, playground, library, museum, zoo, science centre, sports ground, and amusement park help you name different places for children and teenagers in English.
</a:t>
            </a:r>
            <a:endParaRPr lang="en-US" sz="999" dirty="0"/>
          </a:p>
        </p:txBody>
      </p:sp>
      <p:sp>
        <p:nvSpPr>
          <p:cNvPr id="15" name="Text 3"/>
          <p:cNvSpPr txBox="1"/>
          <p:nvPr/>
        </p:nvSpPr>
        <p:spPr>
          <a:xfrm>
            <a:off x="2450242" y="3614268"/>
            <a:ext cx="2059200" cy="1064700"/>
          </a:xfrm>
          <a:prstGeom prst="rect">
            <a:avLst/>
          </a:prstGeom>
          <a:noFill/>
          <a:ln/>
        </p:spPr>
        <p:txBody>
          <a:bodyPr wrap="square" lIns="0" tIns="0" rIns="0" bIns="0" rtlCol="0" anchor="t"/>
          <a:lstStyle/>
          <a:p>
            <a:pPr algn="ctr" indent="0" marL="0">
              <a:lnSpc>
                <a:spcPct val="115000"/>
              </a:lnSpc>
              <a:buNone/>
            </a:pPr>
            <a:r>
              <a:rPr lang="en-US" sz="999" b="1" dirty="0">
                <a:solidFill>
                  <a:srgbClr val="A5B9F0"/>
                </a:solidFill>
                <a:latin typeface="Arial" pitchFamily="34" charset="0"/>
                <a:ea typeface="Arial" pitchFamily="34" charset="-122"/>
                <a:cs typeface="Arial" pitchFamily="34" charset="-120"/>
              </a:rPr>
              <a:t>Describing places
</a:t>
            </a:r>
            <a:pPr algn="ctr" indent="0" marL="0">
              <a:lnSpc>
                <a:spcPct val="115000"/>
              </a:lnSpc>
              <a:buNone/>
            </a:pPr>
            <a:r>
              <a:rPr lang="en-US" sz="706"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36" dirty="0">
                <a:solidFill>
                  <a:srgbClr val="000000"/>
                </a:solidFill>
                <a:latin typeface="Arial" pitchFamily="34" charset="0"/>
                <a:ea typeface="Arial" pitchFamily="34" charset="-122"/>
                <a:cs typeface="Arial" pitchFamily="34" charset="-120"/>
              </a:rPr>
              <a:t>Use adjectives such as safe, clean, quiet, noisy, modern, interesting, crowded, and comfortable to explain what a place is like and why children may like it.
</a:t>
            </a:r>
            <a:endParaRPr lang="en-US" sz="999" dirty="0"/>
          </a:p>
        </p:txBody>
      </p:sp>
      <p:sp>
        <p:nvSpPr>
          <p:cNvPr id="16" name="Text 4"/>
          <p:cNvSpPr txBox="1"/>
          <p:nvPr/>
        </p:nvSpPr>
        <p:spPr>
          <a:xfrm>
            <a:off x="4589737" y="2919200"/>
            <a:ext cx="2059200" cy="1064700"/>
          </a:xfrm>
          <a:prstGeom prst="rect">
            <a:avLst/>
          </a:prstGeom>
          <a:noFill/>
          <a:ln/>
        </p:spPr>
        <p:txBody>
          <a:bodyPr wrap="square" lIns="0" tIns="0" rIns="0" bIns="0" rtlCol="0" anchor="t"/>
          <a:lstStyle/>
          <a:p>
            <a:pPr algn="ctr" indent="0" marL="0">
              <a:lnSpc>
                <a:spcPct val="115000"/>
              </a:lnSpc>
              <a:buNone/>
            </a:pPr>
            <a:r>
              <a:rPr lang="en-US" sz="999" b="1" dirty="0">
                <a:solidFill>
                  <a:srgbClr val="7BDA72"/>
                </a:solidFill>
                <a:latin typeface="Arial" pitchFamily="34" charset="0"/>
                <a:ea typeface="Arial" pitchFamily="34" charset="-122"/>
                <a:cs typeface="Arial" pitchFamily="34" charset="-120"/>
              </a:rPr>
              <a:t>Useful phrases
</a:t>
            </a:r>
            <a:pPr algn="ctr" indent="0" marL="0">
              <a:lnSpc>
                <a:spcPct val="115000"/>
              </a:lnSpc>
              <a:buNone/>
            </a:pPr>
            <a:r>
              <a:rPr lang="en-US" sz="706"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36" dirty="0">
                <a:solidFill>
                  <a:srgbClr val="000000"/>
                </a:solidFill>
                <a:latin typeface="Arial" pitchFamily="34" charset="0"/>
                <a:ea typeface="Arial" pitchFamily="34" charset="-122"/>
                <a:cs typeface="Arial" pitchFamily="34" charset="-120"/>
              </a:rPr>
              <a:t>Simple patterns like There is, There are, It has got, Children can, and Families can visit make descriptions clear, short, and easy to remember.
</a:t>
            </a:r>
            <a:endParaRPr lang="en-US" sz="999" dirty="0"/>
          </a:p>
        </p:txBody>
      </p:sp>
      <p:sp>
        <p:nvSpPr>
          <p:cNvPr id="17" name="Text 5"/>
          <p:cNvSpPr txBox="1"/>
          <p:nvPr/>
        </p:nvSpPr>
        <p:spPr>
          <a:xfrm>
            <a:off x="6774124" y="3421916"/>
            <a:ext cx="2059200" cy="1064700"/>
          </a:xfrm>
          <a:prstGeom prst="rect">
            <a:avLst/>
          </a:prstGeom>
          <a:noFill/>
          <a:ln/>
        </p:spPr>
        <p:txBody>
          <a:bodyPr wrap="square" lIns="0" tIns="0" rIns="0" bIns="0" rtlCol="0" anchor="t"/>
          <a:lstStyle/>
          <a:p>
            <a:pPr algn="ctr" indent="0" marL="0">
              <a:lnSpc>
                <a:spcPct val="115000"/>
              </a:lnSpc>
              <a:buNone/>
            </a:pPr>
            <a:r>
              <a:rPr lang="en-US" sz="999" b="1" dirty="0">
                <a:solidFill>
                  <a:srgbClr val="ED7070"/>
                </a:solidFill>
                <a:latin typeface="Arial" pitchFamily="34" charset="0"/>
                <a:ea typeface="Arial" pitchFamily="34" charset="-122"/>
                <a:cs typeface="Arial" pitchFamily="34" charset="-120"/>
              </a:rPr>
              <a:t>Speaking about benefits
</a:t>
            </a:r>
            <a:pPr algn="ctr" indent="0" marL="0">
              <a:lnSpc>
                <a:spcPct val="115000"/>
              </a:lnSpc>
              <a:buNone/>
            </a:pPr>
            <a:r>
              <a:rPr lang="en-US" sz="706"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836" dirty="0">
                <a:solidFill>
                  <a:srgbClr val="000000"/>
                </a:solidFill>
                <a:latin typeface="Arial" pitchFamily="34" charset="0"/>
                <a:ea typeface="Arial" pitchFamily="34" charset="-122"/>
                <a:cs typeface="Arial" pitchFamily="34" charset="-120"/>
              </a:rPr>
              <a:t>These words and phrases help students compare places, say what activities are possible there, and explain whether a place is good for learning, отдых, or fun.
</a:t>
            </a:r>
            <a:endParaRPr lang="en-US" sz="999"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25900" y="1548787"/>
            <a:ext cx="4452300" cy="2402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What children like most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4</a:t>
            </a:r>
            <a:endParaRPr lang="en-US" sz="622" dirty="0"/>
          </a:p>
        </p:txBody>
      </p:sp>
      <p:sp>
        <p:nvSpPr>
          <p:cNvPr id="7" name="Text 2"/>
          <p:cNvSpPr txBox="1"/>
          <p:nvPr/>
        </p:nvSpPr>
        <p:spPr>
          <a:xfrm>
            <a:off x="265800" y="1547938"/>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The chart shows what matters most when children choose a place for leisure and learning.
</a:t>
            </a:r>
            <a:endParaRPr lang="en-US" sz="1000" dirty="0"/>
          </a:p>
        </p:txBody>
      </p:sp>
      <p:sp>
        <p:nvSpPr>
          <p:cNvPr id="8" name="Text 3"/>
          <p:cNvSpPr txBox="1"/>
          <p:nvPr/>
        </p:nvSpPr>
        <p:spPr>
          <a:xfrm>
            <a:off x="265800" y="2834513"/>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Active fun and safety lead the list, while learning and comfort remain important but secondary.
</a:t>
            </a:r>
            <a:endParaRPr lang="en-US" sz="1000" dirty="0"/>
          </a:p>
        </p:txBody>
      </p:sp>
      <p:sp>
        <p:nvSpPr>
          <p:cNvPr id="9" name="Text 4"/>
          <p:cNvSpPr txBox="1"/>
          <p:nvPr/>
        </p:nvSpPr>
        <p:spPr>
          <a:xfrm>
            <a:off x="4425900" y="3987375"/>
            <a:ext cx="4452300" cy="2205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Unit outline: distribution of children’s interests for «great places»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0503" y="222600"/>
            <a:ext cx="4661595" cy="4698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856475" y="270000"/>
            <a:ext cx="4017600" cy="1005600"/>
          </a:xfrm>
          <a:prstGeom prst="rect">
            <a:avLst/>
          </a:prstGeom>
          <a:noFill/>
          <a:ln/>
        </p:spPr>
        <p:txBody>
          <a:bodyPr wrap="square" lIns="0" tIns="0" rIns="0" bIns="0" rtlCol="0" anchor="t"/>
          <a:lstStyle/>
          <a:p>
            <a:pPr algn="l" indent="0" marL="0">
              <a:lnSpc>
                <a:spcPct val="100000"/>
              </a:lnSpc>
              <a:buNone/>
            </a:pPr>
            <a:r>
              <a:rPr lang="en-US" sz="2000" b="1" dirty="0">
                <a:solidFill>
                  <a:srgbClr val="4A86E8"/>
                </a:solidFill>
                <a:latin typeface="Arial" pitchFamily="34" charset="0"/>
                <a:ea typeface="Arial" pitchFamily="34" charset="-122"/>
                <a:cs typeface="Arial" pitchFamily="34" charset="-120"/>
              </a:rPr>
              <a:t>Playgrounds and parks
</a:t>
            </a:r>
            <a:endParaRPr lang="en-US" sz="2000" dirty="0"/>
          </a:p>
        </p:txBody>
      </p:sp>
      <p:sp>
        <p:nvSpPr>
          <p:cNvPr id="10"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5</a:t>
            </a:r>
            <a:endParaRPr lang="en-US" sz="622" dirty="0"/>
          </a:p>
        </p:txBody>
      </p:sp>
      <p:sp>
        <p:nvSpPr>
          <p:cNvPr id="11" name="Text 2"/>
          <p:cNvSpPr txBox="1"/>
          <p:nvPr/>
        </p:nvSpPr>
        <p:spPr>
          <a:xfrm>
            <a:off x="5053872" y="1481548"/>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Familiar and welcoming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Parks and playgrounds are among the easiest places for children to enjoy. They usually feel familiar, open, and friendly, so families can relax while children move, explore, and play.
</a:t>
            </a:r>
            <a:endParaRPr lang="en-US" sz="1023" dirty="0"/>
          </a:p>
        </p:txBody>
      </p:sp>
      <p:sp>
        <p:nvSpPr>
          <p:cNvPr id="12" name="Text 3"/>
          <p:cNvSpPr txBox="1"/>
          <p:nvPr/>
        </p:nvSpPr>
        <p:spPr>
          <a:xfrm>
            <a:off x="5053872" y="2346329"/>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What you can see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A good playground often has swings, slides, benches, trees, paths, and open space. These features make the area comfortable for active games and quiet breaks.
</a:t>
            </a:r>
            <a:endParaRPr lang="en-US" sz="1023" dirty="0"/>
          </a:p>
        </p:txBody>
      </p:sp>
      <p:sp>
        <p:nvSpPr>
          <p:cNvPr id="13" name="Text 4"/>
          <p:cNvSpPr txBox="1"/>
          <p:nvPr/>
        </p:nvSpPr>
        <p:spPr>
          <a:xfrm>
            <a:off x="5053872" y="3211111"/>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Activities for everyone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Children can walk, run, cycle, and play with friends, while adults can sit nearby and watch. Such places support both movement and social time outdoors.
</a:t>
            </a:r>
            <a:endParaRPr lang="en-US" sz="1023" dirty="0"/>
          </a:p>
        </p:txBody>
      </p:sp>
      <p:sp>
        <p:nvSpPr>
          <p:cNvPr id="14" name="Text 5"/>
          <p:cNvSpPr txBox="1"/>
          <p:nvPr/>
        </p:nvSpPr>
        <p:spPr>
          <a:xfrm>
            <a:off x="5053872" y="4075894"/>
            <a:ext cx="3834167" cy="797700"/>
          </a:xfrm>
          <a:prstGeom prst="rect">
            <a:avLst/>
          </a:prstGeom>
          <a:noFill/>
          <a:ln/>
        </p:spPr>
        <p:txBody>
          <a:bodyPr wrap="square" lIns="0" tIns="0" rIns="0" bIns="0" rtlCol="0" anchor="t"/>
          <a:lstStyle/>
          <a:p>
            <a:pPr algn="l" indent="0" marL="0">
              <a:lnSpc>
                <a:spcPct val="115000"/>
              </a:lnSpc>
              <a:buNone/>
            </a:pPr>
            <a:r>
              <a:rPr lang="en-US" sz="1023" b="1" dirty="0">
                <a:solidFill>
                  <a:srgbClr val="000000"/>
                </a:solidFill>
                <a:latin typeface="Arial" pitchFamily="34" charset="0"/>
                <a:ea typeface="Arial" pitchFamily="34" charset="-122"/>
                <a:cs typeface="Arial" pitchFamily="34" charset="-120"/>
              </a:rPr>
              <a:t>Why they work well
</a:t>
            </a:r>
            <a:pPr algn="l" indent="0" marL="0">
              <a:lnSpc>
                <a:spcPct val="115000"/>
              </a:lnSpc>
              <a:buNone/>
            </a:pPr>
            <a:r>
              <a:rPr lang="en-US" sz="19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5" dirty="0">
                <a:solidFill>
                  <a:srgbClr val="000000"/>
                </a:solidFill>
                <a:latin typeface="Arial" pitchFamily="34" charset="0"/>
                <a:ea typeface="Arial" pitchFamily="34" charset="-122"/>
                <a:cs typeface="Arial" pitchFamily="34" charset="-120"/>
              </a:rPr>
              <a:t>Parks are useful because they are simple to understand, usually free, and suitable for different ages. They help children spend time outside in a safe and enjoyable way.
</a:t>
            </a:r>
            <a:endParaRPr lang="en-US" sz="1023"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7756200" cy="729900"/>
          </a:xfrm>
          <a:prstGeom prst="rect">
            <a:avLst/>
          </a:prstGeom>
          <a:noFill/>
          <a:ln/>
        </p:spPr>
        <p:txBody>
          <a:bodyPr wrap="square" lIns="0" tIns="0" rIns="0" bIns="0" rtlCol="0" anchor="t"/>
          <a:lstStyle/>
          <a:p>
            <a:pPr algn="l" indent="0" marL="0">
              <a:lnSpc>
                <a:spcPct val="100000"/>
              </a:lnSpc>
              <a:buNone/>
            </a:pPr>
            <a:r>
              <a:rPr lang="en-US" sz="2400" b="1" dirty="0">
                <a:solidFill>
                  <a:srgbClr val="4A86E8"/>
                </a:solidFill>
                <a:latin typeface="Arial" pitchFamily="34" charset="0"/>
                <a:ea typeface="Arial" pitchFamily="34" charset="-122"/>
                <a:cs typeface="Arial" pitchFamily="34" charset="-120"/>
              </a:rPr>
              <a:t>Museums for children
</a:t>
            </a:r>
            <a:endParaRPr lang="en-US" sz="2400"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6</a:t>
            </a:r>
            <a:endParaRPr lang="en-US" sz="622" dirty="0"/>
          </a:p>
        </p:txBody>
      </p:sp>
      <p:sp>
        <p:nvSpPr>
          <p:cNvPr id="10" name="Text 2"/>
          <p:cNvSpPr txBox="1"/>
          <p:nvPr/>
        </p:nvSpPr>
        <p:spPr>
          <a:xfrm>
            <a:off x="494225" y="1211800"/>
            <a:ext cx="4180500" cy="842400"/>
          </a:xfrm>
          <a:prstGeom prst="rect">
            <a:avLst/>
          </a:prstGeom>
          <a:noFill/>
          <a:ln/>
        </p:spPr>
        <p:txBody>
          <a:bodyPr wrap="square" lIns="0" tIns="0" rIns="0" bIns="0" rtlCol="0" anchor="t"/>
          <a:lstStyle/>
          <a:p>
            <a:pPr algn="l" indent="0" marL="0">
              <a:lnSpc>
                <a:spcPct val="115000"/>
              </a:lnSpc>
              <a:buNone/>
            </a:pPr>
            <a:r>
              <a:rPr lang="en-US" sz="1058" b="1" dirty="0">
                <a:solidFill>
                  <a:srgbClr val="000000"/>
                </a:solidFill>
                <a:latin typeface="Arial" pitchFamily="34" charset="0"/>
                <a:ea typeface="Arial" pitchFamily="34" charset="-122"/>
                <a:cs typeface="Arial" pitchFamily="34" charset="-120"/>
              </a:rPr>
              <a:t>Interactive displays
</a:t>
            </a:r>
            <a:pPr algn="l" indent="0" marL="0">
              <a:lnSpc>
                <a:spcPct val="115000"/>
              </a:lnSpc>
              <a:buNone/>
            </a:pPr>
            <a:r>
              <a:rPr lang="en-US" sz="529"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58" dirty="0">
                <a:solidFill>
                  <a:srgbClr val="000000"/>
                </a:solidFill>
                <a:latin typeface="Arial" pitchFamily="34" charset="0"/>
                <a:ea typeface="Arial" pitchFamily="34" charset="-122"/>
                <a:cs typeface="Arial" pitchFamily="34" charset="-120"/>
              </a:rPr>
              <a:t>Museums become more interesting for children when they include interactive exhibits, screens, models, and short tasks. These elements help students stay focused and understand new ideas more easily.
</a:t>
            </a:r>
            <a:endParaRPr lang="en-US" sz="1058" dirty="0"/>
          </a:p>
        </p:txBody>
      </p:sp>
      <p:sp>
        <p:nvSpPr>
          <p:cNvPr id="11" name="Text 3"/>
          <p:cNvSpPr txBox="1"/>
          <p:nvPr/>
        </p:nvSpPr>
        <p:spPr>
          <a:xfrm>
            <a:off x="494225" y="2151552"/>
            <a:ext cx="4180500" cy="842400"/>
          </a:xfrm>
          <a:prstGeom prst="rect">
            <a:avLst/>
          </a:prstGeom>
          <a:noFill/>
          <a:ln/>
        </p:spPr>
        <p:txBody>
          <a:bodyPr wrap="square" lIns="0" tIns="0" rIns="0" bIns="0" rtlCol="0" anchor="t"/>
          <a:lstStyle/>
          <a:p>
            <a:pPr algn="l" indent="0" marL="0">
              <a:lnSpc>
                <a:spcPct val="115000"/>
              </a:lnSpc>
              <a:buNone/>
            </a:pPr>
            <a:r>
              <a:rPr lang="en-US" sz="1048" b="1" dirty="0">
                <a:solidFill>
                  <a:srgbClr val="000000"/>
                </a:solidFill>
                <a:latin typeface="Arial" pitchFamily="34" charset="0"/>
                <a:ea typeface="Arial" pitchFamily="34" charset="-122"/>
                <a:cs typeface="Arial" pitchFamily="34" charset="-120"/>
              </a:rPr>
              <a:t>Best museum types
</a:t>
            </a:r>
            <a:pPr algn="l" indent="0" marL="0">
              <a:lnSpc>
                <a:spcPct val="115000"/>
              </a:lnSpc>
              <a:buNone/>
            </a:pPr>
            <a:r>
              <a:rPr lang="en-US" sz="524"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000000"/>
                </a:solidFill>
                <a:latin typeface="Arial" pitchFamily="34" charset="0"/>
                <a:ea typeface="Arial" pitchFamily="34" charset="-122"/>
                <a:cs typeface="Arial" pitchFamily="34" charset="-120"/>
              </a:rPr>
              <a:t>Science museums, history museums, art museums, and natural history museums are especially suitable for school-age visitors. Each type offers different subjects, so children can choose what interests them most.
</a:t>
            </a:r>
            <a:endParaRPr lang="en-US" sz="1048" dirty="0"/>
          </a:p>
        </p:txBody>
      </p:sp>
      <p:sp>
        <p:nvSpPr>
          <p:cNvPr id="12" name="Text 4"/>
          <p:cNvSpPr txBox="1"/>
          <p:nvPr/>
        </p:nvSpPr>
        <p:spPr>
          <a:xfrm>
            <a:off x="494225" y="3091303"/>
            <a:ext cx="4180500" cy="8424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Useful vocabulary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The words exhibit, display, model, experiment, guide, visit, and learn are very helpful for this topic. They let students describe what they see and do in a museum.
</a:t>
            </a:r>
            <a:endParaRPr lang="en-US" sz="1200" dirty="0"/>
          </a:p>
        </p:txBody>
      </p:sp>
      <p:sp>
        <p:nvSpPr>
          <p:cNvPr id="13" name="Text 5"/>
          <p:cNvSpPr txBox="1"/>
          <p:nvPr/>
        </p:nvSpPr>
        <p:spPr>
          <a:xfrm>
            <a:off x="494225" y="4031051"/>
            <a:ext cx="4180500" cy="8424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Clear information
</a:t>
            </a:r>
            <a:pPr algn="l" indent="0" marL="0">
              <a:lnSpc>
                <a:spcPct val="115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Short, simple texts and clear labels make a museum easier to follow for younger visitors. When information is easy to read, children can learn more without feeling tired or confused.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7900" y="2121415"/>
            <a:ext cx="4452300" cy="12571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Different places for children: comparison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7</a:t>
            </a:r>
            <a:endParaRPr lang="en-US" sz="622" dirty="0"/>
          </a:p>
        </p:txBody>
      </p:sp>
      <p:sp>
        <p:nvSpPr>
          <p:cNvPr id="7" name="Text 2"/>
          <p:cNvSpPr txBox="1"/>
          <p:nvPr/>
        </p:nvSpPr>
        <p:spPr>
          <a:xfrm>
            <a:off x="5018700" y="1547875"/>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This table compares common places for children by movement, learning, and atmosphere.
</a:t>
            </a:r>
            <a:endParaRPr lang="en-US" sz="1000" dirty="0"/>
          </a:p>
        </p:txBody>
      </p:sp>
      <p:sp>
        <p:nvSpPr>
          <p:cNvPr id="8" name="Text 3"/>
          <p:cNvSpPr txBox="1"/>
          <p:nvPr/>
        </p:nvSpPr>
        <p:spPr>
          <a:xfrm>
            <a:off x="5018700" y="2834450"/>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Park gives the most movement, museum offers strong learning, and library is the quietest. Zoo combines learning with watching animals.
</a:t>
            </a:r>
            <a:endParaRPr lang="en-US" sz="1000" dirty="0"/>
          </a:p>
        </p:txBody>
      </p:sp>
      <p:sp>
        <p:nvSpPr>
          <p:cNvPr id="9" name="Text 4"/>
          <p:cNvSpPr txBox="1"/>
          <p:nvPr/>
        </p:nvSpPr>
        <p:spPr>
          <a:xfrm>
            <a:off x="267900" y="4044250"/>
            <a:ext cx="4452300" cy="220500"/>
          </a:xfrm>
          <a:prstGeom prst="rect">
            <a:avLst/>
          </a:prstGeom>
          <a:noFill/>
          <a:ln/>
        </p:spPr>
        <p:txBody>
          <a:bodyPr wrap="square" lIns="0" tIns="0" rIns="0" bIns="0" rtlCol="0" anchor="ctr"/>
          <a:lstStyle/>
          <a:p>
            <a:pPr algn="l" indent="0" marL="0">
              <a:lnSpc>
                <a:spcPct val="115000"/>
              </a:lnSpc>
              <a:buNone/>
            </a:pPr>
            <a:r>
              <a:rPr lang="en-US" sz="800" dirty="0">
                <a:solidFill>
                  <a:srgbClr val="000000"/>
                </a:solidFill>
                <a:latin typeface="Arial" pitchFamily="34" charset="0"/>
                <a:ea typeface="Arial" pitchFamily="34" charset="-122"/>
                <a:cs typeface="Arial" pitchFamily="34" charset="-120"/>
              </a:rPr>
              <a:t>General characteristics of these types of places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3425" y="1193270"/>
            <a:ext cx="348761" cy="34876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86152" y="3374230"/>
            <a:ext cx="348561" cy="348561"/>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264043" y="1561763"/>
            <a:ext cx="348550" cy="34855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824244" y="2664149"/>
            <a:ext cx="348623" cy="309887"/>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990561" y="3499708"/>
            <a:ext cx="348623" cy="348623"/>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Zoos and nature centres
</a:t>
            </a:r>
            <a:endParaRPr lang="en-US" sz="2212" dirty="0"/>
          </a:p>
        </p:txBody>
      </p:sp>
      <p:sp>
        <p:nvSpPr>
          <p:cNvPr id="15"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8</a:t>
            </a:r>
            <a:endParaRPr lang="en-US" sz="622" dirty="0"/>
          </a:p>
        </p:txBody>
      </p:sp>
      <p:sp>
        <p:nvSpPr>
          <p:cNvPr id="16" name="Text 2"/>
          <p:cNvSpPr txBox="1"/>
          <p:nvPr/>
        </p:nvSpPr>
        <p:spPr>
          <a:xfrm>
            <a:off x="879050" y="1465817"/>
            <a:ext cx="2337300" cy="937800"/>
          </a:xfrm>
          <a:prstGeom prst="rect">
            <a:avLst/>
          </a:prstGeom>
          <a:noFill/>
          <a:ln/>
        </p:spPr>
        <p:txBody>
          <a:bodyPr wrap="square" lIns="0" tIns="0" rIns="0" bIns="0" rtlCol="0" anchor="t"/>
          <a:lstStyle/>
          <a:p>
            <a:pPr algn="l" indent="0" marL="0">
              <a:lnSpc>
                <a:spcPct val="115000"/>
              </a:lnSpc>
              <a:buNone/>
            </a:pPr>
            <a:r>
              <a:rPr lang="en-US" sz="951" b="1" dirty="0">
                <a:solidFill>
                  <a:srgbClr val="ED7070"/>
                </a:solidFill>
                <a:latin typeface="Arial" pitchFamily="34" charset="0"/>
                <a:ea typeface="Arial" pitchFamily="34" charset="-122"/>
                <a:cs typeface="Arial" pitchFamily="34" charset="-120"/>
              </a:rPr>
              <a:t>Animals close up
</a:t>
            </a:r>
            <a:pPr algn="l" indent="0" marL="0">
              <a:lnSpc>
                <a:spcPct val="115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6" dirty="0">
                <a:solidFill>
                  <a:srgbClr val="000000"/>
                </a:solidFill>
                <a:latin typeface="Arial" pitchFamily="34" charset="0"/>
                <a:ea typeface="Arial" pitchFamily="34" charset="-122"/>
                <a:cs typeface="Arial" pitchFamily="34" charset="-120"/>
              </a:rPr>
              <a:t>Zoos let children observe animals directly and notice how they move, eat, and behave. This makes animal names and descriptions easier to remember in English.
</a:t>
            </a:r>
            <a:endParaRPr lang="en-US" sz="951" dirty="0"/>
          </a:p>
        </p:txBody>
      </p:sp>
      <p:sp>
        <p:nvSpPr>
          <p:cNvPr id="17" name="Text 3"/>
          <p:cNvSpPr txBox="1"/>
          <p:nvPr/>
        </p:nvSpPr>
        <p:spPr>
          <a:xfrm>
            <a:off x="916100" y="3649592"/>
            <a:ext cx="2337300" cy="937800"/>
          </a:xfrm>
          <a:prstGeom prst="rect">
            <a:avLst/>
          </a:prstGeom>
          <a:noFill/>
          <a:ln/>
        </p:spPr>
        <p:txBody>
          <a:bodyPr wrap="square" lIns="0" tIns="0" rIns="0" bIns="0" rtlCol="0" anchor="t"/>
          <a:lstStyle/>
          <a:p>
            <a:pPr algn="l" indent="0" marL="0">
              <a:lnSpc>
                <a:spcPct val="115000"/>
              </a:lnSpc>
              <a:buNone/>
            </a:pPr>
            <a:r>
              <a:rPr lang="en-US" sz="951" b="1" dirty="0">
                <a:solidFill>
                  <a:srgbClr val="A5B9F0"/>
                </a:solidFill>
                <a:latin typeface="Arial" pitchFamily="34" charset="0"/>
                <a:ea typeface="Arial" pitchFamily="34" charset="-122"/>
                <a:cs typeface="Arial" pitchFamily="34" charset="-120"/>
              </a:rPr>
              <a:t>Nature and habitats
</a:t>
            </a:r>
            <a:pPr algn="l" indent="0" marL="0">
              <a:lnSpc>
                <a:spcPct val="115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6" dirty="0">
                <a:solidFill>
                  <a:srgbClr val="000000"/>
                </a:solidFill>
                <a:latin typeface="Arial" pitchFamily="34" charset="0"/>
                <a:ea typeface="Arial" pitchFamily="34" charset="-122"/>
                <a:cs typeface="Arial" pitchFamily="34" charset="-120"/>
              </a:rPr>
              <a:t>Nature centres explain habitats, species, and nature trails in a simple way. Children learn where animals live and why different environments need protection.
</a:t>
            </a:r>
            <a:endParaRPr lang="en-US" sz="951" dirty="0"/>
          </a:p>
        </p:txBody>
      </p:sp>
      <p:sp>
        <p:nvSpPr>
          <p:cNvPr id="18" name="Text 4"/>
          <p:cNvSpPr txBox="1"/>
          <p:nvPr/>
        </p:nvSpPr>
        <p:spPr>
          <a:xfrm>
            <a:off x="5793825" y="1836715"/>
            <a:ext cx="2337300" cy="937800"/>
          </a:xfrm>
          <a:prstGeom prst="rect">
            <a:avLst/>
          </a:prstGeom>
          <a:noFill/>
          <a:ln/>
        </p:spPr>
        <p:txBody>
          <a:bodyPr wrap="square" lIns="0" tIns="0" rIns="0" bIns="0" rtlCol="0" anchor="t"/>
          <a:lstStyle/>
          <a:p>
            <a:pPr algn="l" indent="0" marL="0">
              <a:lnSpc>
                <a:spcPct val="115000"/>
              </a:lnSpc>
              <a:buNone/>
            </a:pPr>
            <a:r>
              <a:rPr lang="en-US" sz="951" b="1" dirty="0">
                <a:solidFill>
                  <a:srgbClr val="A5B9F0"/>
                </a:solidFill>
                <a:latin typeface="Arial" pitchFamily="34" charset="0"/>
                <a:ea typeface="Arial" pitchFamily="34" charset="-122"/>
                <a:cs typeface="Arial" pitchFamily="34" charset="-120"/>
              </a:rPr>
              <a:t>Protecting wildlife
</a:t>
            </a:r>
            <a:pPr algn="l" indent="0" marL="0">
              <a:lnSpc>
                <a:spcPct val="115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6" dirty="0">
                <a:solidFill>
                  <a:srgbClr val="000000"/>
                </a:solidFill>
                <a:latin typeface="Arial" pitchFamily="34" charset="0"/>
                <a:ea typeface="Arial" pitchFamily="34" charset="-122"/>
                <a:cs typeface="Arial" pitchFamily="34" charset="-120"/>
              </a:rPr>
              <a:t>Words like protect and endangered are important here. They help children understand that some animals need special care and that people can help save them.
</a:t>
            </a:r>
            <a:endParaRPr lang="en-US" sz="951" dirty="0"/>
          </a:p>
        </p:txBody>
      </p:sp>
      <p:sp>
        <p:nvSpPr>
          <p:cNvPr id="19" name="Text 5"/>
          <p:cNvSpPr txBox="1"/>
          <p:nvPr/>
        </p:nvSpPr>
        <p:spPr>
          <a:xfrm>
            <a:off x="3352100" y="2918717"/>
            <a:ext cx="2337300" cy="937800"/>
          </a:xfrm>
          <a:prstGeom prst="rect">
            <a:avLst/>
          </a:prstGeom>
          <a:noFill/>
          <a:ln/>
        </p:spPr>
        <p:txBody>
          <a:bodyPr wrap="square" lIns="0" tIns="0" rIns="0" bIns="0" rtlCol="0" anchor="t"/>
          <a:lstStyle/>
          <a:p>
            <a:pPr algn="l" indent="0" marL="0">
              <a:lnSpc>
                <a:spcPct val="115000"/>
              </a:lnSpc>
              <a:buNone/>
            </a:pPr>
            <a:r>
              <a:rPr lang="en-US" sz="951" b="1" dirty="0">
                <a:solidFill>
                  <a:srgbClr val="7BDA72"/>
                </a:solidFill>
                <a:latin typeface="Arial" pitchFamily="34" charset="0"/>
                <a:ea typeface="Arial" pitchFamily="34" charset="-122"/>
                <a:cs typeface="Arial" pitchFamily="34" charset="-120"/>
              </a:rPr>
              <a:t>Short facts to read
</a:t>
            </a:r>
            <a:pPr algn="l" indent="0" marL="0">
              <a:lnSpc>
                <a:spcPct val="115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6" dirty="0">
                <a:solidFill>
                  <a:srgbClr val="000000"/>
                </a:solidFill>
                <a:latin typeface="Arial" pitchFamily="34" charset="0"/>
                <a:ea typeface="Arial" pitchFamily="34" charset="-122"/>
                <a:cs typeface="Arial" pitchFamily="34" charset="-120"/>
              </a:rPr>
              <a:t>Many zoos and centres use short fact boxes, signs, and guides. These texts are useful for schoolchildren because they are clear, practical, and easy to study.
</a:t>
            </a:r>
            <a:endParaRPr lang="en-US" sz="951" dirty="0"/>
          </a:p>
        </p:txBody>
      </p:sp>
      <p:sp>
        <p:nvSpPr>
          <p:cNvPr id="20" name="Text 6"/>
          <p:cNvSpPr txBox="1"/>
          <p:nvPr/>
        </p:nvSpPr>
        <p:spPr>
          <a:xfrm>
            <a:off x="6518425" y="3773641"/>
            <a:ext cx="2337300" cy="937800"/>
          </a:xfrm>
          <a:prstGeom prst="rect">
            <a:avLst/>
          </a:prstGeom>
          <a:noFill/>
          <a:ln/>
        </p:spPr>
        <p:txBody>
          <a:bodyPr wrap="square" lIns="0" tIns="0" rIns="0" bIns="0" rtlCol="0" anchor="t"/>
          <a:lstStyle/>
          <a:p>
            <a:pPr algn="l" indent="0" marL="0">
              <a:lnSpc>
                <a:spcPct val="115000"/>
              </a:lnSpc>
              <a:buNone/>
            </a:pPr>
            <a:r>
              <a:rPr lang="en-US" sz="951" b="1" dirty="0">
                <a:solidFill>
                  <a:srgbClr val="ED7070"/>
                </a:solidFill>
                <a:latin typeface="Arial" pitchFamily="34" charset="0"/>
                <a:ea typeface="Arial" pitchFamily="34" charset="-122"/>
                <a:cs typeface="Arial" pitchFamily="34" charset="-120"/>
              </a:rPr>
              <a:t>Observation and curiosity
</a:t>
            </a:r>
            <a:pPr algn="l" indent="0" marL="0">
              <a:lnSpc>
                <a:spcPct val="115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66" dirty="0">
                <a:solidFill>
                  <a:srgbClr val="000000"/>
                </a:solidFill>
                <a:latin typeface="Arial" pitchFamily="34" charset="0"/>
                <a:ea typeface="Arial" pitchFamily="34" charset="-122"/>
                <a:cs typeface="Arial" pitchFamily="34" charset="-120"/>
              </a:rPr>
              <a:t>Such places make children curious, because they can watch real animals and connect what they see with simple facts. That mix of observation and learning keeps visits engaging.
</a:t>
            </a:r>
            <a:endParaRPr lang="en-US" sz="95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70000" y="2689104"/>
            <a:ext cx="8604000" cy="230224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270000"/>
            <a:ext cx="8604000" cy="587700"/>
          </a:xfrm>
          <a:prstGeom prst="rect">
            <a:avLst/>
          </a:prstGeom>
          <a:noFill/>
          <a:ln/>
        </p:spPr>
        <p:txBody>
          <a:bodyPr wrap="square" lIns="0" tIns="0" rIns="0" bIns="0" rtlCol="0" anchor="t"/>
          <a:lstStyle/>
          <a:p>
            <a:pPr algn="l" indent="0" marL="0">
              <a:lnSpc>
                <a:spcPct val="100000"/>
              </a:lnSpc>
              <a:buNone/>
            </a:pPr>
            <a:r>
              <a:rPr lang="en-US" sz="2200" b="1" dirty="0">
                <a:solidFill>
                  <a:srgbClr val="4A86E8"/>
                </a:solidFill>
                <a:latin typeface="Arial" pitchFamily="34" charset="0"/>
                <a:ea typeface="Arial" pitchFamily="34" charset="-122"/>
                <a:cs typeface="Arial" pitchFamily="34" charset="-120"/>
              </a:rPr>
              <a:t>Libraries as places for children
</a:t>
            </a:r>
            <a:endParaRPr lang="en-US" sz="2200" dirty="0"/>
          </a:p>
        </p:txBody>
      </p:sp>
      <p:sp>
        <p:nvSpPr>
          <p:cNvPr id="10"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9</a:t>
            </a:r>
            <a:endParaRPr lang="en-US" sz="622" dirty="0"/>
          </a:p>
        </p:txBody>
      </p:sp>
      <p:sp>
        <p:nvSpPr>
          <p:cNvPr id="11" name="Text 2"/>
          <p:cNvSpPr txBox="1"/>
          <p:nvPr/>
        </p:nvSpPr>
        <p:spPr>
          <a:xfrm>
            <a:off x="269950" y="1211924"/>
            <a:ext cx="2103900" cy="11451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Quiet learning space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Libraries help children read, study, and spend time calmly. They are useful when students need a quiet place with clear rules and enough space to concentrate.
</a:t>
            </a:r>
            <a:endParaRPr lang="en-US" sz="1100" dirty="0"/>
          </a:p>
        </p:txBody>
      </p:sp>
      <p:sp>
        <p:nvSpPr>
          <p:cNvPr id="12" name="Text 3"/>
          <p:cNvSpPr txBox="1"/>
          <p:nvPr/>
        </p:nvSpPr>
        <p:spPr>
          <a:xfrm>
            <a:off x="2436616" y="1211913"/>
            <a:ext cx="2103900" cy="11451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What libraries offer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Many libraries have books, comics, reading corners, study tables, games, and workshops. This mix of materials and activities makes them attractive for different interests and ages.
</a:t>
            </a:r>
            <a:endParaRPr lang="en-US" sz="1100" dirty="0"/>
          </a:p>
        </p:txBody>
      </p:sp>
      <p:sp>
        <p:nvSpPr>
          <p:cNvPr id="13" name="Text 4"/>
          <p:cNvSpPr txBox="1"/>
          <p:nvPr/>
        </p:nvSpPr>
        <p:spPr>
          <a:xfrm>
            <a:off x="4603276" y="1211900"/>
            <a:ext cx="2103900" cy="11451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Useful English words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Borrow, read, choose, listen, story, shelf, and quiet are key words for this topic. They help students describe how a library works and what visitors can do there.
</a:t>
            </a:r>
            <a:endParaRPr lang="en-US" sz="1100" dirty="0"/>
          </a:p>
        </p:txBody>
      </p:sp>
      <p:sp>
        <p:nvSpPr>
          <p:cNvPr id="14" name="Text 5"/>
          <p:cNvSpPr txBox="1"/>
          <p:nvPr/>
        </p:nvSpPr>
        <p:spPr>
          <a:xfrm>
            <a:off x="6769937" y="1211925"/>
            <a:ext cx="2103900" cy="11451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Good for schoolchildren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Libraries are especially helpful for children who enjoy stories or need time for homework. They support both independent reading and shared activities in a peaceful environment.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491" y="1232075"/>
            <a:ext cx="8601018" cy="35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5025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How to choose a good place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10</a:t>
            </a:r>
            <a:endParaRPr lang="en-US" sz="622" dirty="0"/>
          </a:p>
        </p:txBody>
      </p:sp>
      <p:sp>
        <p:nvSpPr>
          <p:cNvPr id="7" name="Text 2"/>
          <p:cNvSpPr txBox="1"/>
          <p:nvPr/>
        </p:nvSpPr>
        <p:spPr>
          <a:xfrm>
            <a:off x="265800" y="808025"/>
            <a:ext cx="8612400" cy="287400"/>
          </a:xfrm>
          <a:prstGeom prst="rect">
            <a:avLst/>
          </a:prstGeom>
          <a:noFill/>
          <a:ln/>
        </p:spPr>
        <p:txBody>
          <a:bodyPr wrap="square" lIns="0" tIns="0" rIns="0" bIns="0" rtlCol="0" anchor="t"/>
          <a:lstStyle/>
          <a:p>
            <a:pPr algn="l" indent="0" marL="0">
              <a:lnSpc>
                <a:spcPct val="100000"/>
              </a:lnSpc>
              <a:buNone/>
            </a:pPr>
            <a:r>
              <a:rPr lang="en-US" sz="1112" b="1" dirty="0">
                <a:solidFill>
                  <a:srgbClr val="4A86E8"/>
                </a:solidFill>
                <a:latin typeface="Arial" pitchFamily="34" charset="0"/>
                <a:ea typeface="Arial" pitchFamily="34" charset="-122"/>
                <a:cs typeface="Arial" pitchFamily="34" charset="-120"/>
              </a:rPr>
              <a:t>Simple decision steps based on age, safety, distance, opening hours, price, interests, and feedback
</a:t>
            </a:r>
            <a:endParaRPr lang="en-US" sz="111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270000"/>
            <a:ext cx="8604000" cy="587700"/>
          </a:xfrm>
          <a:prstGeom prst="rect">
            <a:avLst/>
          </a:prstGeom>
          <a:noFill/>
          <a:ln/>
        </p:spPr>
        <p:txBody>
          <a:bodyPr wrap="square" lIns="0" tIns="0" rIns="0" bIns="0" rtlCol="0" anchor="t"/>
          <a:lstStyle/>
          <a:p>
            <a:pPr algn="l" indent="0" marL="0">
              <a:lnSpc>
                <a:spcPct val="100000"/>
              </a:lnSpc>
              <a:buNone/>
            </a:pPr>
            <a:r>
              <a:rPr lang="en-US" sz="2200" b="1" dirty="0">
                <a:solidFill>
                  <a:srgbClr val="4A86E8"/>
                </a:solidFill>
                <a:latin typeface="Arial" pitchFamily="34" charset="0"/>
                <a:ea typeface="Arial" pitchFamily="34" charset="-122"/>
                <a:cs typeface="Arial" pitchFamily="34" charset="-120"/>
              </a:rPr>
              <a:t>Active places for children
</a:t>
            </a:r>
            <a:endParaRPr lang="en-US" sz="2200"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11</a:t>
            </a:r>
            <a:endParaRPr lang="en-US" sz="622" dirty="0"/>
          </a:p>
        </p:txBody>
      </p:sp>
      <p:sp>
        <p:nvSpPr>
          <p:cNvPr id="10" name="Text 2"/>
          <p:cNvSpPr txBox="1"/>
          <p:nvPr/>
        </p:nvSpPr>
        <p:spPr>
          <a:xfrm>
            <a:off x="269950" y="2081880"/>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Движение и игра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Спортивные площадки, скалодромы и батутные парки дают детям много движения. Здесь можно прыгать, бегать и играть с друзьями, развивая силу, координацию и уверенность в своих возможностях.
</a:t>
            </a:r>
            <a:endParaRPr lang="en-US" sz="1100" dirty="0"/>
          </a:p>
        </p:txBody>
      </p:sp>
      <p:sp>
        <p:nvSpPr>
          <p:cNvPr id="11" name="Text 3"/>
          <p:cNvSpPr txBox="1"/>
          <p:nvPr/>
        </p:nvSpPr>
        <p:spPr>
          <a:xfrm>
            <a:off x="2438314" y="2081867"/>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Навыки через активность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Такие места учат не только спорту, но и самоконтролю. Ребёнок тренирует balance, strength и coordination, а новые задания помогают practice and train в понятной и интересной форме.
</a:t>
            </a:r>
            <a:endParaRPr lang="en-US" sz="1100" dirty="0"/>
          </a:p>
        </p:txBody>
      </p:sp>
      <p:sp>
        <p:nvSpPr>
          <p:cNvPr id="12" name="Text 4"/>
          <p:cNvSpPr txBox="1"/>
          <p:nvPr/>
        </p:nvSpPr>
        <p:spPr>
          <a:xfrm>
            <a:off x="4606685" y="2081867"/>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Безопасность прежде всего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Для активного отдыха важны helmets, rules и instructors. Отдельные зоны для разных возрастов снижают риск и помогают детям чувствовать себя спокойно даже во время сложных упражнений.
</a:t>
            </a:r>
            <a:endParaRPr lang="en-US" sz="1100" dirty="0"/>
          </a:p>
        </p:txBody>
      </p:sp>
      <p:sp>
        <p:nvSpPr>
          <p:cNvPr id="13" name="Text 5"/>
          <p:cNvSpPr txBox="1"/>
          <p:nvPr/>
        </p:nvSpPr>
        <p:spPr>
          <a:xfrm>
            <a:off x="6775070" y="2081867"/>
            <a:ext cx="2098800" cy="1324500"/>
          </a:xfrm>
          <a:prstGeom prst="rect">
            <a:avLst/>
          </a:prstGeom>
          <a:noFill/>
          <a:ln/>
        </p:spPr>
        <p:txBody>
          <a:bodyPr wrap="square" lIns="0" tIns="0" rIns="0" bIns="0" rtlCol="0" anchor="t"/>
          <a:lstStyle/>
          <a:p>
            <a:pPr algn="l" indent="0" marL="0">
              <a:lnSpc>
                <a:spcPct val="115000"/>
              </a:lnSpc>
              <a:buNone/>
            </a:pPr>
            <a:r>
              <a:rPr lang="en-US" sz="1100" b="1" dirty="0">
                <a:solidFill>
                  <a:srgbClr val="000000"/>
                </a:solidFill>
                <a:latin typeface="Arial" pitchFamily="34" charset="0"/>
                <a:ea typeface="Arial" pitchFamily="34" charset="-122"/>
                <a:cs typeface="Arial" pitchFamily="34" charset="-120"/>
              </a:rPr>
              <a:t>Полезная школьная лексика
</a:t>
            </a:r>
            <a:pPr algn="l" indent="0" marL="0">
              <a:lnSpc>
                <a:spcPct val="115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По этой теме удобно использовать слова jump, climb, run, play, train и practice. Они помогают описывать действия детей и говорить по-английски о том, что происходит на площадке.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25900" y="1548787"/>
            <a:ext cx="4452300" cy="2402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Places by season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12</a:t>
            </a:r>
            <a:endParaRPr lang="en-US" sz="622" dirty="0"/>
          </a:p>
        </p:txBody>
      </p:sp>
      <p:sp>
        <p:nvSpPr>
          <p:cNvPr id="7" name="Text 2"/>
          <p:cNvSpPr txBox="1"/>
          <p:nvPr/>
        </p:nvSpPr>
        <p:spPr>
          <a:xfrm>
            <a:off x="265800" y="1547938"/>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Сезон влияет не только на выбор места, но и на формат отдыха: на улице чаще выбирают короткие визиты, а зимой — более длительные занятия в помещении.
</a:t>
            </a:r>
            <a:endParaRPr lang="en-US" sz="1000" dirty="0"/>
          </a:p>
        </p:txBody>
      </p:sp>
      <p:sp>
        <p:nvSpPr>
          <p:cNvPr id="8" name="Text 3"/>
          <p:cNvSpPr txBox="1"/>
          <p:nvPr/>
        </p:nvSpPr>
        <p:spPr>
          <a:xfrm>
            <a:off x="265800" y="2834513"/>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Лето заметно лидирует, а зимой растёт интерес к indoor-местам. Значит, для детей важны и погода, и удобство посещения.
</a:t>
            </a:r>
            <a:endParaRPr lang="en-US" sz="1000" dirty="0"/>
          </a:p>
        </p:txBody>
      </p:sp>
      <p:sp>
        <p:nvSpPr>
          <p:cNvPr id="9" name="Text 4"/>
          <p:cNvSpPr txBox="1"/>
          <p:nvPr/>
        </p:nvSpPr>
        <p:spPr>
          <a:xfrm>
            <a:off x="4425900" y="3987375"/>
            <a:ext cx="4452300" cy="220500"/>
          </a:xfrm>
          <a:prstGeom prst="rect">
            <a:avLst/>
          </a:prstGeom>
          <a:noFill/>
          <a:ln/>
        </p:spPr>
        <p:txBody>
          <a:bodyPr wrap="square" lIns="0" tIns="0" rIns="0" bIns="0" rtlCol="0" anchor="ctr"/>
          <a:lstStyle/>
          <a:p>
            <a:pPr algn="l" indent="0" marL="0">
              <a:lnSpc>
                <a:spcPct val="115000"/>
              </a:lnSpc>
              <a:buNone/>
            </a:pPr>
            <a:r>
              <a:rPr lang="en-US" sz="755" dirty="0">
                <a:solidFill>
                  <a:srgbClr val="000000"/>
                </a:solidFill>
                <a:latin typeface="Arial" pitchFamily="34" charset="0"/>
                <a:ea typeface="Arial" pitchFamily="34" charset="-122"/>
                <a:cs typeface="Arial" pitchFamily="34" charset="-120"/>
              </a:rPr>
              <a:t>Обобщение по типичным сезонным предпочтениям семей с детьми; без точных статистических данных.
</a:t>
            </a:r>
            <a:endParaRPr lang="en-US" sz="75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Places where children learn new things
</a:t>
            </a:r>
            <a:endParaRPr lang="en-US" sz="2212" dirty="0"/>
          </a:p>
        </p:txBody>
      </p:sp>
      <p:sp>
        <p:nvSpPr>
          <p:cNvPr id="9"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13</a:t>
            </a:r>
            <a:endParaRPr lang="en-US" sz="622" dirty="0"/>
          </a:p>
        </p:txBody>
      </p:sp>
      <p:sp>
        <p:nvSpPr>
          <p:cNvPr id="10" name="Text 2"/>
          <p:cNvSpPr txBox="1"/>
          <p:nvPr/>
        </p:nvSpPr>
        <p:spPr>
          <a:xfrm>
            <a:off x="270000" y="1875750"/>
            <a:ext cx="1979100" cy="1230600"/>
          </a:xfrm>
          <a:prstGeom prst="rect">
            <a:avLst/>
          </a:prstGeom>
          <a:noFill/>
          <a:ln/>
        </p:spPr>
        <p:txBody>
          <a:bodyPr wrap="square" lIns="0" tIns="0" rIns="0" bIns="0" rtlCol="0" anchor="t"/>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Первое знакомство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Ребёнок приходит в science centre или planetarium и сразу видит яркие экспозиции. Простые схемы, экраны и модели помогают понять тему без длинных объяснений.
</a:t>
            </a:r>
            <a:endParaRPr lang="en-US" sz="1000" dirty="0"/>
          </a:p>
        </p:txBody>
      </p:sp>
      <p:sp>
        <p:nvSpPr>
          <p:cNvPr id="11" name="Text 3"/>
          <p:cNvSpPr txBox="1"/>
          <p:nvPr/>
        </p:nvSpPr>
        <p:spPr>
          <a:xfrm>
            <a:off x="2359600" y="1875750"/>
            <a:ext cx="1979100" cy="1230600"/>
          </a:xfrm>
          <a:prstGeom prst="rect">
            <a:avLst/>
          </a:prstGeom>
          <a:noFill/>
          <a:ln/>
        </p:spPr>
        <p:txBody>
          <a:bodyPr wrap="square" lIns="0" tIns="0" rIns="0" bIns="0" rtlCol="0" anchor="t"/>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Наблюдение и вопросы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Дети смотрят, как работает light, sound или electricity, и задают вопросы. В этот момент English words become part of real experience, not just a school list.
</a:t>
            </a:r>
            <a:endParaRPr lang="en-US" sz="1000" dirty="0"/>
          </a:p>
        </p:txBody>
      </p:sp>
      <p:sp>
        <p:nvSpPr>
          <p:cNvPr id="12" name="Text 4"/>
          <p:cNvSpPr txBox="1"/>
          <p:nvPr/>
        </p:nvSpPr>
        <p:spPr>
          <a:xfrm>
            <a:off x="4449200" y="1875750"/>
            <a:ext cx="1979100" cy="1230600"/>
          </a:xfrm>
          <a:prstGeom prst="rect">
            <a:avLst/>
          </a:prstGeom>
          <a:noFill/>
          <a:ln/>
        </p:spPr>
        <p:txBody>
          <a:bodyPr wrap="square" lIns="0" tIns="0" rIns="0" bIns="0" rtlCol="0" anchor="t"/>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Попробовать самому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На следующем этапе школьники делают experiment, управляют robot или проверяют machine. Практика помогает лучше запомнить новые слова и увидеть связь между наукой и повседневной жизнью.
</a:t>
            </a:r>
            <a:endParaRPr lang="en-US" sz="1000" dirty="0"/>
          </a:p>
        </p:txBody>
      </p:sp>
      <p:sp>
        <p:nvSpPr>
          <p:cNvPr id="13" name="Text 5"/>
          <p:cNvSpPr txBox="1"/>
          <p:nvPr/>
        </p:nvSpPr>
        <p:spPr>
          <a:xfrm>
            <a:off x="6538817" y="1875750"/>
            <a:ext cx="1979100" cy="1230600"/>
          </a:xfrm>
          <a:prstGeom prst="rect">
            <a:avLst/>
          </a:prstGeom>
          <a:noFill/>
          <a:ln/>
        </p:spPr>
        <p:txBody>
          <a:bodyPr wrap="square" lIns="0" tIns="0" rIns="0" bIns="0" rtlCol="0" anchor="t"/>
          <a:lstStyle/>
          <a:p>
            <a:pPr algn="l" indent="0" marL="0">
              <a:lnSpc>
                <a:spcPct val="115000"/>
              </a:lnSpc>
              <a:buNone/>
            </a:pPr>
            <a:r>
              <a:rPr lang="en-US" sz="1000" b="1" dirty="0">
                <a:solidFill>
                  <a:srgbClr val="000000"/>
                </a:solidFill>
                <a:latin typeface="Arial" pitchFamily="34" charset="0"/>
                <a:ea typeface="Arial" pitchFamily="34" charset="-122"/>
                <a:cs typeface="Arial" pitchFamily="34" charset="-120"/>
              </a:rPr>
              <a:t>Новый интерес
</a:t>
            </a:r>
            <a:pPr algn="l"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После визита дети часто хотят читать, обсуждать и повторять увиденное. Так технопарк или планетарий превращаются в место, где learning feels exciting and memorable.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59" y="1043669"/>
            <a:ext cx="2828266" cy="2251012"/>
          </a:xfrm>
          <a:prstGeom prst="rect">
            <a:avLst/>
          </a:prstGeom>
        </p:spPr>
      </p:pic>
      <p:pic>
        <p:nvPicPr>
          <p:cNvPr id="5" name="Image 3" descr="preencoded.png">    </p:cNvPr>
          <p:cNvPicPr>
            <a:picLocks noChangeAspect="1"/>
          </p:cNvPicPr>
          <p:nvPr/>
        </p:nvPicPr>
        <p:blipFill>
          <a:blip r:embed="rId4"/>
          <a:stretch>
            <a:fillRect/>
          </a:stretch>
        </p:blipFill>
        <p:spPr>
          <a:xfrm>
            <a:off x="3101550" y="1043432"/>
            <a:ext cx="2864002" cy="2251486"/>
          </a:xfrm>
          <a:prstGeom prst="rect">
            <a:avLst/>
          </a:prstGeom>
        </p:spPr>
      </p:pic>
      <p:pic>
        <p:nvPicPr>
          <p:cNvPr id="6" name="Image 4" descr="preencoded.png">    </p:cNvPr>
          <p:cNvPicPr>
            <a:picLocks noChangeAspect="1"/>
          </p:cNvPicPr>
          <p:nvPr/>
        </p:nvPicPr>
        <p:blipFill>
          <a:blip r:embed="rId5"/>
          <a:stretch>
            <a:fillRect/>
          </a:stretch>
        </p:blipFill>
        <p:spPr>
          <a:xfrm>
            <a:off x="6058651" y="1043591"/>
            <a:ext cx="2921667" cy="22511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14</a:t>
            </a:r>
            <a:endParaRPr lang="en-US" sz="622" dirty="0"/>
          </a:p>
        </p:txBody>
      </p:sp>
      <p:sp>
        <p:nvSpPr>
          <p:cNvPr id="10" name="Text 1"/>
          <p:cNvSpPr txBox="1"/>
          <p:nvPr/>
        </p:nvSpPr>
        <p:spPr>
          <a:xfrm>
            <a:off x="385125" y="3503550"/>
            <a:ext cx="2450012" cy="1370100"/>
          </a:xfrm>
          <a:prstGeom prst="rect">
            <a:avLst/>
          </a:prstGeom>
          <a:noFill/>
          <a:ln/>
        </p:spPr>
        <p:txBody>
          <a:bodyPr wrap="square" lIns="0" tIns="0" rIns="0" bIns="0" rtlCol="0" anchor="t"/>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Замок как урок прошлого
</a:t>
            </a:r>
            <a:pPr algn="ctr"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В старом castle дети видят башни, стены и залы, которые рассказывают о прошлом лучше любого длинного текста. Если есть map и guide, прогулка становится понятной и увлекательной. Короткие задания помогают связать tradition, costume и monument с реальными объектами.
</a:t>
            </a:r>
            <a:endParaRPr lang="en-US" sz="1000" dirty="0"/>
          </a:p>
        </p:txBody>
      </p:sp>
      <p:sp>
        <p:nvSpPr>
          <p:cNvPr id="11" name="Text 2"/>
          <p:cNvSpPr txBox="1"/>
          <p:nvPr/>
        </p:nvSpPr>
        <p:spPr>
          <a:xfrm>
            <a:off x="3398027" y="3503550"/>
            <a:ext cx="2431094" cy="1370100"/>
          </a:xfrm>
          <a:prstGeom prst="rect">
            <a:avLst/>
          </a:prstGeom>
          <a:noFill/>
          <a:ln/>
        </p:spPr>
        <p:txBody>
          <a:bodyPr wrap="square" lIns="0" tIns="0" rIns="0" bIns="0" rtlCol="0" anchor="t"/>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Старинная улица и её история
</a:t>
            </a:r>
            <a:pPr algn="ctr"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Old streets особенно интересны, когда на маршруте есть таблички, простые объяснения и места для остановки. Школьники могут сравнивать past and present, искать старые здания и отмечать их на карте. Такая прогулка помогает запомнить новые слова без перегрузки.
</a:t>
            </a:r>
            <a:endParaRPr lang="en-US" sz="1000" dirty="0"/>
          </a:p>
        </p:txBody>
      </p:sp>
      <p:sp>
        <p:nvSpPr>
          <p:cNvPr id="12" name="Text 3"/>
          <p:cNvSpPr txBox="1"/>
          <p:nvPr/>
        </p:nvSpPr>
        <p:spPr>
          <a:xfrm>
            <a:off x="6290495" y="3503550"/>
            <a:ext cx="2457977" cy="1370100"/>
          </a:xfrm>
          <a:prstGeom prst="rect">
            <a:avLst/>
          </a:prstGeom>
          <a:noFill/>
          <a:ln/>
        </p:spPr>
        <p:txBody>
          <a:bodyPr wrap="square" lIns="0" tIns="0" rIns="0" bIns="0" rtlCol="0" anchor="t"/>
          <a:lstStyle/>
          <a:p>
            <a:pPr algn="ctr" indent="0" marL="0">
              <a:lnSpc>
                <a:spcPct val="115000"/>
              </a:lnSpc>
              <a:buNone/>
            </a:pPr>
            <a:r>
              <a:rPr lang="en-US" sz="1000" b="1" dirty="0">
                <a:solidFill>
                  <a:srgbClr val="000000"/>
                </a:solidFill>
                <a:latin typeface="Arial" pitchFamily="34" charset="0"/>
                <a:ea typeface="Arial" pitchFamily="34" charset="-122"/>
                <a:cs typeface="Arial" pitchFamily="34" charset="-120"/>
              </a:rPr>
              <a:t>Музей местного наследия
</a:t>
            </a:r>
            <a:pPr algn="ctr" indent="0" marL="0">
              <a:lnSpc>
                <a:spcPct val="115000"/>
              </a:lnSpc>
              <a:buNone/>
            </a:pPr>
            <a:r>
              <a:rPr lang="en-US" sz="50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900" dirty="0">
                <a:solidFill>
                  <a:srgbClr val="000000"/>
                </a:solidFill>
                <a:latin typeface="Arial" pitchFamily="34" charset="0"/>
                <a:ea typeface="Arial" pitchFamily="34" charset="-122"/>
                <a:cs typeface="Arial" pitchFamily="34" charset="-120"/>
              </a:rPr>
              <a:t>Museums of local history подходят детям, если экспонаты расположены ясно, а тексты короткие. Ребята рассматривают costumes, photos and household objects, а guide объясняет их значение простыми фразами. Это хороший способ увидеть, как жила семья в прошлом.
</a:t>
            </a:r>
            <a:endParaRPr lang="en-US" sz="1000" dirty="0"/>
          </a:p>
        </p:txBody>
      </p:sp>
      <p:sp>
        <p:nvSpPr>
          <p:cNvPr id="13" name="Text 4"/>
          <p:cNvSpPr txBox="1"/>
          <p:nvPr/>
        </p:nvSpPr>
        <p:spPr>
          <a:xfrm>
            <a:off x="270000" y="270000"/>
            <a:ext cx="8604000" cy="700800"/>
          </a:xfrm>
          <a:prstGeom prst="rect">
            <a:avLst/>
          </a:prstGeom>
          <a:noFill/>
          <a:ln/>
        </p:spPr>
        <p:txBody>
          <a:bodyPr wrap="square" lIns="0" tIns="0" rIns="0" bIns="0" rtlCol="0" anchor="t"/>
          <a:lstStyle/>
          <a:p>
            <a:pPr algn="l" indent="0" marL="0">
              <a:lnSpc>
                <a:spcPct val="100000"/>
              </a:lnSpc>
              <a:buNone/>
            </a:pPr>
            <a:r>
              <a:rPr lang="en-US" sz="2200" b="1" dirty="0">
                <a:solidFill>
                  <a:srgbClr val="4A86E8"/>
                </a:solidFill>
                <a:latin typeface="Arial" pitchFamily="34" charset="0"/>
                <a:ea typeface="Arial" pitchFamily="34" charset="-122"/>
                <a:cs typeface="Arial" pitchFamily="34" charset="-120"/>
              </a:rPr>
              <a:t>Historic places children can explore
</a:t>
            </a:r>
            <a:endParaRPr lang="en-US"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5800" y="1212805"/>
            <a:ext cx="8612400" cy="195045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What is best for different ages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15</a:t>
            </a:r>
            <a:endParaRPr lang="en-US" sz="622" dirty="0"/>
          </a:p>
        </p:txBody>
      </p:sp>
      <p:sp>
        <p:nvSpPr>
          <p:cNvPr id="7" name="Text 2"/>
          <p:cNvSpPr txBox="1"/>
          <p:nvPr/>
        </p:nvSpPr>
        <p:spPr>
          <a:xfrm>
            <a:off x="270000" y="3878725"/>
            <a:ext cx="4188900" cy="994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Таблица показывает, как меняются потребности детей разного возраста. Это помогает выбрать место, маршрут и формат посещения без лишней сложности.
</a:t>
            </a:r>
            <a:endParaRPr lang="en-US" sz="1000" dirty="0"/>
          </a:p>
        </p:txBody>
      </p:sp>
      <p:sp>
        <p:nvSpPr>
          <p:cNvPr id="8" name="Text 3"/>
          <p:cNvSpPr txBox="1"/>
          <p:nvPr/>
        </p:nvSpPr>
        <p:spPr>
          <a:xfrm>
            <a:off x="4693508" y="3878700"/>
            <a:ext cx="4188900" cy="994800"/>
          </a:xfrm>
          <a:prstGeom prst="rect">
            <a:avLst/>
          </a:prstGeom>
          <a:noFill/>
          <a:ln/>
        </p:spPr>
        <p:txBody>
          <a:bodyPr wrap="square" lIns="0" tIns="0" rIns="0" bIns="0" rtlCol="0" anchor="ctr"/>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Чем старше ребёнок, тем больше ему подходит самостоятельный выбор и более длинные тексты. Младшим нужны простые маршруты, взрослый рядом и понятные правила.
</a:t>
            </a:r>
            <a:endParaRPr lang="en-US" sz="1000" dirty="0"/>
          </a:p>
        </p:txBody>
      </p:sp>
      <p:sp>
        <p:nvSpPr>
          <p:cNvPr id="9" name="Text 4"/>
          <p:cNvSpPr txBox="1"/>
          <p:nvPr/>
        </p:nvSpPr>
        <p:spPr>
          <a:xfrm>
            <a:off x="270000" y="3379225"/>
            <a:ext cx="3648900" cy="220500"/>
          </a:xfrm>
          <a:prstGeom prst="rect">
            <a:avLst/>
          </a:prstGeom>
          <a:noFill/>
          <a:ln/>
        </p:spPr>
        <p:txBody>
          <a:bodyPr wrap="square" lIns="0" tIns="0" rIns="0" bIns="0" rtlCol="0" anchor="ctr"/>
          <a:lstStyle/>
          <a:p>
            <a:pPr algn="l" indent="0" marL="0">
              <a:lnSpc>
                <a:spcPct val="115000"/>
              </a:lnSpc>
              <a:buNone/>
            </a:pPr>
            <a:r>
              <a:rPr lang="en-US" sz="755" dirty="0">
                <a:solidFill>
                  <a:srgbClr val="000000"/>
                </a:solidFill>
                <a:latin typeface="Arial" pitchFamily="34" charset="0"/>
                <a:ea typeface="Arial" pitchFamily="34" charset="-122"/>
                <a:cs typeface="Arial" pitchFamily="34" charset="-120"/>
              </a:rPr>
              <a:t>Обобщение возрастных особенностей посещения детских мест; данные не являются статистикой.
</a:t>
            </a:r>
            <a:endParaRPr lang="en-US" sz="75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79575" y="1512284"/>
            <a:ext cx="617700" cy="617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505539" y="2103845"/>
            <a:ext cx="617700" cy="6177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12595" y="1409453"/>
            <a:ext cx="694912" cy="6177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958402" y="2308192"/>
            <a:ext cx="617700" cy="6177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673714" y="1409550"/>
            <a:ext cx="715800" cy="57264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Как сделать место доступным для всех детей
</a:t>
            </a:r>
            <a:endParaRPr lang="en-US" sz="2212" dirty="0"/>
          </a:p>
        </p:txBody>
      </p:sp>
      <p:sp>
        <p:nvSpPr>
          <p:cNvPr id="15"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16</a:t>
            </a:r>
            <a:endParaRPr lang="en-US" sz="622" dirty="0"/>
          </a:p>
        </p:txBody>
      </p:sp>
      <p:sp>
        <p:nvSpPr>
          <p:cNvPr id="16" name="Text 2"/>
          <p:cNvSpPr txBox="1"/>
          <p:nvPr/>
        </p:nvSpPr>
        <p:spPr>
          <a:xfrm>
            <a:off x="257250" y="2704774"/>
            <a:ext cx="1662000" cy="1040100"/>
          </a:xfrm>
          <a:prstGeom prst="rect">
            <a:avLst/>
          </a:prstGeom>
          <a:noFill/>
          <a:ln/>
        </p:spPr>
        <p:txBody>
          <a:bodyPr wrap="square" lIns="0" tIns="0" rIns="0" bIns="0" rtlCol="0" anchor="t"/>
          <a:lstStyle/>
          <a:p>
            <a:pPr algn="ctr" indent="0" marL="0">
              <a:lnSpc>
                <a:spcPct val="115000"/>
              </a:lnSpc>
              <a:buNone/>
            </a:pPr>
            <a:r>
              <a:rPr lang="en-US" sz="907" b="1" dirty="0">
                <a:solidFill>
                  <a:srgbClr val="ED7070"/>
                </a:solidFill>
                <a:latin typeface="Arial" pitchFamily="34" charset="0"/>
                <a:ea typeface="Arial" pitchFamily="34" charset="-122"/>
                <a:cs typeface="Arial" pitchFamily="34" charset="-120"/>
              </a:rPr>
              <a:t>Безбарьерный вход
</a:t>
            </a:r>
            <a:pPr algn="ctr" indent="0" marL="0">
              <a:lnSpc>
                <a:spcPct val="115000"/>
              </a:lnSpc>
              <a:buNone/>
            </a:pPr>
            <a:r>
              <a:rPr lang="en-US" sz="67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75" dirty="0">
                <a:solidFill>
                  <a:srgbClr val="000000"/>
                </a:solidFill>
                <a:latin typeface="Arial" pitchFamily="34" charset="0"/>
                <a:ea typeface="Arial" pitchFamily="34" charset="-122"/>
                <a:cs typeface="Arial" pitchFamily="34" charset="-120"/>
              </a:rPr>
              <a:t>Пандусы и удобный вход помогают детям и родителям без трудностей попасть внутрь. Такое решение особенно важно для колясок, самокатов и семей с маленькими детьми.
</a:t>
            </a:r>
            <a:endParaRPr lang="en-US" sz="907" dirty="0"/>
          </a:p>
        </p:txBody>
      </p:sp>
      <p:sp>
        <p:nvSpPr>
          <p:cNvPr id="17" name="Text 3"/>
          <p:cNvSpPr txBox="1"/>
          <p:nvPr/>
        </p:nvSpPr>
        <p:spPr>
          <a:xfrm>
            <a:off x="1983225" y="3408225"/>
            <a:ext cx="1662000" cy="1040100"/>
          </a:xfrm>
          <a:prstGeom prst="rect">
            <a:avLst/>
          </a:prstGeom>
          <a:noFill/>
          <a:ln/>
        </p:spPr>
        <p:txBody>
          <a:bodyPr wrap="square" lIns="0" tIns="0" rIns="0" bIns="0" rtlCol="0" anchor="t"/>
          <a:lstStyle/>
          <a:p>
            <a:pPr algn="ctr" indent="0" marL="0">
              <a:lnSpc>
                <a:spcPct val="115000"/>
              </a:lnSpc>
              <a:buNone/>
            </a:pPr>
            <a:r>
              <a:rPr lang="en-US" sz="907" b="1" dirty="0">
                <a:solidFill>
                  <a:srgbClr val="A5B9F0"/>
                </a:solidFill>
                <a:latin typeface="Arial" pitchFamily="34" charset="0"/>
                <a:ea typeface="Arial" pitchFamily="34" charset="-122"/>
                <a:cs typeface="Arial" pitchFamily="34" charset="-120"/>
              </a:rPr>
              <a:t>Лифты и переходы
</a:t>
            </a:r>
            <a:pPr algn="ctr" indent="0" marL="0">
              <a:lnSpc>
                <a:spcPct val="115000"/>
              </a:lnSpc>
              <a:buNone/>
            </a:pPr>
            <a:r>
              <a:rPr lang="en-US" sz="67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75" dirty="0">
                <a:solidFill>
                  <a:srgbClr val="000000"/>
                </a:solidFill>
                <a:latin typeface="Arial" pitchFamily="34" charset="0"/>
                <a:ea typeface="Arial" pitchFamily="34" charset="-122"/>
                <a:cs typeface="Arial" pitchFamily="34" charset="-120"/>
              </a:rPr>
              <a:t>Лифт и широкие проходы делают маршрут понятным и спокойным. Когда путь внутри здания не сложный, ребёнок быстрее ориентируется и меньше устает во время визита.
</a:t>
            </a:r>
            <a:endParaRPr lang="en-US" sz="907" dirty="0"/>
          </a:p>
        </p:txBody>
      </p:sp>
      <p:sp>
        <p:nvSpPr>
          <p:cNvPr id="18" name="Text 4"/>
          <p:cNvSpPr txBox="1"/>
          <p:nvPr/>
        </p:nvSpPr>
        <p:spPr>
          <a:xfrm>
            <a:off x="3728850" y="2579501"/>
            <a:ext cx="1662000" cy="1040100"/>
          </a:xfrm>
          <a:prstGeom prst="rect">
            <a:avLst/>
          </a:prstGeom>
          <a:noFill/>
          <a:ln/>
        </p:spPr>
        <p:txBody>
          <a:bodyPr wrap="square" lIns="0" tIns="0" rIns="0" bIns="0" rtlCol="0" anchor="t"/>
          <a:lstStyle/>
          <a:p>
            <a:pPr algn="ctr" indent="0" marL="0">
              <a:lnSpc>
                <a:spcPct val="115000"/>
              </a:lnSpc>
              <a:buNone/>
            </a:pPr>
            <a:r>
              <a:rPr lang="en-US" sz="907" b="1" dirty="0">
                <a:solidFill>
                  <a:srgbClr val="7BDA72"/>
                </a:solidFill>
                <a:latin typeface="Arial" pitchFamily="34" charset="0"/>
                <a:ea typeface="Arial" pitchFamily="34" charset="-122"/>
                <a:cs typeface="Arial" pitchFamily="34" charset="-120"/>
              </a:rPr>
              <a:t>Широкие двери
</a:t>
            </a:r>
            <a:pPr algn="ctr" indent="0" marL="0">
              <a:lnSpc>
                <a:spcPct val="115000"/>
              </a:lnSpc>
              <a:buNone/>
            </a:pPr>
            <a:r>
              <a:rPr lang="en-US" sz="67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75" dirty="0">
                <a:solidFill>
                  <a:srgbClr val="000000"/>
                </a:solidFill>
                <a:latin typeface="Arial" pitchFamily="34" charset="0"/>
                <a:ea typeface="Arial" pitchFamily="34" charset="-122"/>
                <a:cs typeface="Arial" pitchFamily="34" charset="-120"/>
              </a:rPr>
              <a:t>Широкие двери и свободные проходы нужны, чтобы люди могли двигаться без тесноты. Это снижает напряжение и помогает посетителям чувствовать себя comfortable in every area.
</a:t>
            </a:r>
            <a:endParaRPr lang="en-US" sz="907" dirty="0"/>
          </a:p>
        </p:txBody>
      </p:sp>
      <p:sp>
        <p:nvSpPr>
          <p:cNvPr id="19" name="Text 5"/>
          <p:cNvSpPr txBox="1"/>
          <p:nvPr/>
        </p:nvSpPr>
        <p:spPr>
          <a:xfrm>
            <a:off x="5436050" y="3617450"/>
            <a:ext cx="1662000" cy="1040100"/>
          </a:xfrm>
          <a:prstGeom prst="rect">
            <a:avLst/>
          </a:prstGeom>
          <a:noFill/>
          <a:ln/>
        </p:spPr>
        <p:txBody>
          <a:bodyPr wrap="square" lIns="0" tIns="0" rIns="0" bIns="0" rtlCol="0" anchor="t"/>
          <a:lstStyle/>
          <a:p>
            <a:pPr algn="ctr" indent="0" marL="0">
              <a:lnSpc>
                <a:spcPct val="115000"/>
              </a:lnSpc>
              <a:buNone/>
            </a:pPr>
            <a:r>
              <a:rPr lang="en-US" sz="907" b="1" dirty="0">
                <a:solidFill>
                  <a:srgbClr val="ED7070"/>
                </a:solidFill>
                <a:latin typeface="Arial" pitchFamily="34" charset="0"/>
                <a:ea typeface="Arial" pitchFamily="34" charset="-122"/>
                <a:cs typeface="Arial" pitchFamily="34" charset="-120"/>
              </a:rPr>
              <a:t>Понятные указатели
</a:t>
            </a:r>
            <a:pPr algn="ctr" indent="0" marL="0">
              <a:lnSpc>
                <a:spcPct val="115000"/>
              </a:lnSpc>
              <a:buNone/>
            </a:pPr>
            <a:r>
              <a:rPr lang="en-US" sz="67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75" dirty="0">
                <a:solidFill>
                  <a:srgbClr val="000000"/>
                </a:solidFill>
                <a:latin typeface="Arial" pitchFamily="34" charset="0"/>
                <a:ea typeface="Arial" pitchFamily="34" charset="-122"/>
                <a:cs typeface="Arial" pitchFamily="34" charset="-120"/>
              </a:rPr>
              <a:t>Чёткие знаки и простая навигация помогают не теряться. Когда ребёнок понимает, куда идти, место становится more accessible, а посещение — спокойнее и интереснее.
</a:t>
            </a:r>
            <a:endParaRPr lang="en-US" sz="907" dirty="0"/>
          </a:p>
        </p:txBody>
      </p:sp>
      <p:sp>
        <p:nvSpPr>
          <p:cNvPr id="20" name="Text 6"/>
          <p:cNvSpPr txBox="1"/>
          <p:nvPr/>
        </p:nvSpPr>
        <p:spPr>
          <a:xfrm>
            <a:off x="7200425" y="2615324"/>
            <a:ext cx="1662000" cy="1040100"/>
          </a:xfrm>
          <a:prstGeom prst="rect">
            <a:avLst/>
          </a:prstGeom>
          <a:noFill/>
          <a:ln/>
        </p:spPr>
        <p:txBody>
          <a:bodyPr wrap="square" lIns="0" tIns="0" rIns="0" bIns="0" rtlCol="0" anchor="t"/>
          <a:lstStyle/>
          <a:p>
            <a:pPr algn="ctr" indent="0" marL="0">
              <a:lnSpc>
                <a:spcPct val="115000"/>
              </a:lnSpc>
              <a:buNone/>
            </a:pPr>
            <a:r>
              <a:rPr lang="en-US" sz="907" b="1" dirty="0">
                <a:solidFill>
                  <a:srgbClr val="A5B9F0"/>
                </a:solidFill>
                <a:latin typeface="Arial" pitchFamily="34" charset="0"/>
                <a:ea typeface="Arial" pitchFamily="34" charset="-122"/>
                <a:cs typeface="Arial" pitchFamily="34" charset="-120"/>
              </a:rPr>
              <a:t>Поддержка персонала
</a:t>
            </a:r>
            <a:pPr algn="ctr" indent="0" marL="0">
              <a:lnSpc>
                <a:spcPct val="115000"/>
              </a:lnSpc>
              <a:buNone/>
            </a:pPr>
            <a:r>
              <a:rPr lang="en-US" sz="670" dirty="0">
                <a:solidFill>
                  <a:srgbClr val="000000"/>
                </a:solidFill>
                <a:latin typeface="Arial" pitchFamily="34" charset="0"/>
                <a:ea typeface="Arial" pitchFamily="34" charset="-122"/>
                <a:cs typeface="Arial" pitchFamily="34" charset="-120"/>
              </a:rPr>
              <a:t>
</a:t>
            </a:r>
            <a:pPr algn="ctr" indent="0" marL="0">
              <a:lnSpc>
                <a:spcPct val="115000"/>
              </a:lnSpc>
              <a:buNone/>
            </a:pPr>
            <a:r>
              <a:rPr lang="en-US" sz="775" dirty="0">
                <a:solidFill>
                  <a:srgbClr val="000000"/>
                </a:solidFill>
                <a:latin typeface="Arial" pitchFamily="34" charset="0"/>
                <a:ea typeface="Arial" pitchFamily="34" charset="-122"/>
                <a:cs typeface="Arial" pitchFamily="34" charset="-120"/>
              </a:rPr>
              <a:t>Friendly staff, quiet zones и adapted activities делают место inclusive. Такой подход помогает детям с разными потребностями участвовать в занятиях и отдыхать без лишних трудностей.
</a:t>
            </a:r>
            <a:endParaRPr lang="en-US" sz="907"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25900" y="1548787"/>
            <a:ext cx="4452300" cy="2402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Why people choose a place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17</a:t>
            </a:r>
            <a:endParaRPr lang="en-US" sz="622" dirty="0"/>
          </a:p>
        </p:txBody>
      </p:sp>
      <p:sp>
        <p:nvSpPr>
          <p:cNvPr id="7" name="Text 2"/>
          <p:cNvSpPr txBox="1"/>
          <p:nvPr/>
        </p:nvSpPr>
        <p:spPr>
          <a:xfrm>
            <a:off x="265800" y="1547938"/>
            <a:ext cx="3857400" cy="11175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При выборе места семьи обычно сравнивают несколько факторов сразу, поэтому удобство, стоимость и рекомендации часто важны не меньше, чем само название места.
</a:t>
            </a:r>
            <a:endParaRPr lang="en-US" sz="1000" dirty="0"/>
          </a:p>
        </p:txBody>
      </p:sp>
      <p:sp>
        <p:nvSpPr>
          <p:cNvPr id="8" name="Text 3"/>
          <p:cNvSpPr txBox="1"/>
          <p:nvPr/>
        </p:nvSpPr>
        <p:spPr>
          <a:xfrm>
            <a:off x="265800" y="2834513"/>
            <a:ext cx="3857400" cy="11175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Безопасность лидирует с заметным отрывом. Значит, для детских мест важны не только развлечения, но и доверие родителей.
</a:t>
            </a:r>
            <a:endParaRPr lang="en-US" sz="1000" dirty="0"/>
          </a:p>
        </p:txBody>
      </p:sp>
      <p:sp>
        <p:nvSpPr>
          <p:cNvPr id="9" name="Text 4"/>
          <p:cNvSpPr txBox="1"/>
          <p:nvPr/>
        </p:nvSpPr>
        <p:spPr>
          <a:xfrm>
            <a:off x="4425900" y="3987375"/>
            <a:ext cx="4452300" cy="220500"/>
          </a:xfrm>
          <a:prstGeom prst="rect">
            <a:avLst/>
          </a:prstGeom>
          <a:noFill/>
          <a:ln/>
        </p:spPr>
        <p:txBody>
          <a:bodyPr wrap="square" lIns="0" tIns="0" rIns="0" bIns="0" rtlCol="0" anchor="ctr"/>
          <a:lstStyle/>
          <a:p>
            <a:pPr algn="l" indent="0" marL="0">
              <a:lnSpc>
                <a:spcPct val="115000"/>
              </a:lnSpc>
              <a:buNone/>
            </a:pPr>
            <a:r>
              <a:rPr lang="en-US" sz="796" dirty="0">
                <a:solidFill>
                  <a:srgbClr val="000000"/>
                </a:solidFill>
                <a:latin typeface="Arial" pitchFamily="34" charset="0"/>
                <a:ea typeface="Arial" pitchFamily="34" charset="-122"/>
                <a:cs typeface="Arial" pitchFamily="34" charset="-120"/>
              </a:rPr>
              <a:t>Обобщение типичных факторов выбора мест для детей; без точных социологических данных.
</a:t>
            </a:r>
            <a:endParaRPr lang="en-US" sz="796"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65800" y="270000"/>
            <a:ext cx="8612400" cy="6060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Famous places for children in the world
</a:t>
            </a:r>
            <a:endParaRPr lang="en-US" sz="2212" dirty="0"/>
          </a:p>
        </p:txBody>
      </p:sp>
      <p:sp>
        <p:nvSpPr>
          <p:cNvPr id="10"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18</a:t>
            </a:r>
            <a:endParaRPr lang="en-US" sz="622" dirty="0"/>
          </a:p>
        </p:txBody>
      </p:sp>
      <p:sp>
        <p:nvSpPr>
          <p:cNvPr id="11" name="Text 2"/>
          <p:cNvSpPr txBox="1"/>
          <p:nvPr/>
        </p:nvSpPr>
        <p:spPr>
          <a:xfrm>
            <a:off x="270000" y="1231125"/>
            <a:ext cx="4281300" cy="665700"/>
          </a:xfrm>
          <a:prstGeom prst="rect">
            <a:avLst/>
          </a:prstGeom>
          <a:noFill/>
          <a:ln/>
        </p:spPr>
        <p:txBody>
          <a:bodyPr wrap="square" lIns="0" tIns="0" rIns="0" bIns="0" rtlCol="0" anchor="t"/>
          <a:lstStyle/>
          <a:p>
            <a:pPr algn="l" indent="0" marL="0">
              <a:lnSpc>
                <a:spcPct val="115000"/>
              </a:lnSpc>
              <a:buNone/>
            </a:pPr>
            <a:r>
              <a:rPr lang="en-US" sz="1130" b="1" dirty="0">
                <a:solidFill>
                  <a:srgbClr val="000000"/>
                </a:solidFill>
                <a:latin typeface="Arial" pitchFamily="34" charset="0"/>
                <a:ea typeface="Arial" pitchFamily="34" charset="-122"/>
                <a:cs typeface="Arial" pitchFamily="34" charset="-120"/>
              </a:rPr>
              <a:t>Disneyland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Этот парк известен яркими зонами, узнаваемыми героями и понятными маршрутами для семей. Детям легко ориентироваться, потому что развлечения сгруппированы по темам и возрастам.
</a:t>
            </a:r>
            <a:endParaRPr lang="en-US" sz="1130" dirty="0"/>
          </a:p>
        </p:txBody>
      </p:sp>
      <p:sp>
        <p:nvSpPr>
          <p:cNvPr id="12" name="Text 3"/>
          <p:cNvSpPr txBox="1"/>
          <p:nvPr/>
        </p:nvSpPr>
        <p:spPr>
          <a:xfrm>
            <a:off x="270000" y="1975272"/>
            <a:ext cx="4281300" cy="665700"/>
          </a:xfrm>
          <a:prstGeom prst="rect">
            <a:avLst/>
          </a:prstGeom>
          <a:noFill/>
          <a:ln/>
        </p:spPr>
        <p:txBody>
          <a:bodyPr wrap="square" lIns="0" tIns="0" rIns="0" bIns="0" rtlCol="0" anchor="t"/>
          <a:lstStyle/>
          <a:p>
            <a:pPr algn="l" indent="0" marL="0">
              <a:lnSpc>
                <a:spcPct val="115000"/>
              </a:lnSpc>
              <a:buNone/>
            </a:pPr>
            <a:r>
              <a:rPr lang="en-US" sz="1130" b="1" dirty="0">
                <a:solidFill>
                  <a:srgbClr val="000000"/>
                </a:solidFill>
                <a:latin typeface="Arial" pitchFamily="34" charset="0"/>
                <a:ea typeface="Arial" pitchFamily="34" charset="-122"/>
                <a:cs typeface="Arial" pitchFamily="34" charset="-120"/>
              </a:rPr>
              <a:t>LEGOLAND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LEGOLAND помогает детям сочетать игру и конструирование. Здесь много моделей, зон для творчества и мест, где можно смотреть, как из деталей создаются большие объекты.
</a:t>
            </a:r>
            <a:endParaRPr lang="en-US" sz="1130" dirty="0"/>
          </a:p>
        </p:txBody>
      </p:sp>
      <p:sp>
        <p:nvSpPr>
          <p:cNvPr id="13" name="Text 4"/>
          <p:cNvSpPr txBox="1"/>
          <p:nvPr/>
        </p:nvSpPr>
        <p:spPr>
          <a:xfrm>
            <a:off x="270000" y="2719417"/>
            <a:ext cx="4281300" cy="665700"/>
          </a:xfrm>
          <a:prstGeom prst="rect">
            <a:avLst/>
          </a:prstGeom>
          <a:noFill/>
          <a:ln/>
        </p:spPr>
        <p:txBody>
          <a:bodyPr wrap="square" lIns="0" tIns="0" rIns="0" bIns="0" rtlCol="0" anchor="t"/>
          <a:lstStyle/>
          <a:p>
            <a:pPr algn="l" indent="0" marL="0">
              <a:lnSpc>
                <a:spcPct val="115000"/>
              </a:lnSpc>
              <a:buNone/>
            </a:pPr>
            <a:r>
              <a:rPr lang="en-US" sz="1130" b="1" dirty="0">
                <a:solidFill>
                  <a:srgbClr val="000000"/>
                </a:solidFill>
                <a:latin typeface="Arial" pitchFamily="34" charset="0"/>
                <a:ea typeface="Arial" pitchFamily="34" charset="-122"/>
                <a:cs typeface="Arial" pitchFamily="34" charset="-120"/>
              </a:rPr>
              <a:t>Science Museum in London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Лондонский Science Museum привлекает интерактивными залами, моделями и заданиями для школьников. Он показывает, что learning can be fun, clear and exciting.
</a:t>
            </a:r>
            <a:endParaRPr lang="en-US" sz="1130" dirty="0"/>
          </a:p>
        </p:txBody>
      </p:sp>
      <p:sp>
        <p:nvSpPr>
          <p:cNvPr id="14" name="Text 5"/>
          <p:cNvSpPr txBox="1"/>
          <p:nvPr/>
        </p:nvSpPr>
        <p:spPr>
          <a:xfrm>
            <a:off x="270000" y="3463580"/>
            <a:ext cx="4281300" cy="665700"/>
          </a:xfrm>
          <a:prstGeom prst="rect">
            <a:avLst/>
          </a:prstGeom>
          <a:noFill/>
          <a:ln/>
        </p:spPr>
        <p:txBody>
          <a:bodyPr wrap="square" lIns="0" tIns="0" rIns="0" bIns="0" rtlCol="0" anchor="t"/>
          <a:lstStyle/>
          <a:p>
            <a:pPr algn="l" indent="0" marL="0">
              <a:lnSpc>
                <a:spcPct val="115000"/>
              </a:lnSpc>
              <a:buNone/>
            </a:pPr>
            <a:r>
              <a:rPr lang="en-US" sz="1130" b="1" dirty="0">
                <a:solidFill>
                  <a:srgbClr val="000000"/>
                </a:solidFill>
                <a:latin typeface="Arial" pitchFamily="34" charset="0"/>
                <a:ea typeface="Arial" pitchFamily="34" charset="-122"/>
                <a:cs typeface="Arial" pitchFamily="34" charset="-120"/>
              </a:rPr>
              <a:t>Singapore Zoo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Singapore Zoo известен ухоженными территориями и удобным маршрутом для семей. Дети наблюдают за животными, читают короткие факты и узнают больше о природе.
</a:t>
            </a:r>
            <a:endParaRPr lang="en-US" sz="1130" dirty="0"/>
          </a:p>
        </p:txBody>
      </p:sp>
      <p:sp>
        <p:nvSpPr>
          <p:cNvPr id="15" name="Text 6"/>
          <p:cNvSpPr txBox="1"/>
          <p:nvPr/>
        </p:nvSpPr>
        <p:spPr>
          <a:xfrm>
            <a:off x="270000" y="4207731"/>
            <a:ext cx="4281300" cy="665700"/>
          </a:xfrm>
          <a:prstGeom prst="rect">
            <a:avLst/>
          </a:prstGeom>
          <a:noFill/>
          <a:ln/>
        </p:spPr>
        <p:txBody>
          <a:bodyPr wrap="square" lIns="0" tIns="0" rIns="0" bIns="0" rtlCol="0" anchor="t"/>
          <a:lstStyle/>
          <a:p>
            <a:pPr algn="l" indent="0" marL="0">
              <a:lnSpc>
                <a:spcPct val="115000"/>
              </a:lnSpc>
              <a:buNone/>
            </a:pPr>
            <a:r>
              <a:rPr lang="en-US" sz="1130" b="1" dirty="0">
                <a:solidFill>
                  <a:srgbClr val="000000"/>
                </a:solidFill>
                <a:latin typeface="Arial" pitchFamily="34" charset="0"/>
                <a:ea typeface="Arial" pitchFamily="34" charset="-122"/>
                <a:cs typeface="Arial" pitchFamily="34" charset="-120"/>
              </a:rPr>
              <a:t>Central Park in New York
</a:t>
            </a:r>
            <a:pPr algn="l" indent="0" marL="0">
              <a:lnSpc>
                <a:spcPct val="115000"/>
              </a:lnSpc>
              <a:buNone/>
            </a:pPr>
            <a:r>
              <a:rPr lang="en-US" sz="363"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21" dirty="0">
                <a:solidFill>
                  <a:srgbClr val="000000"/>
                </a:solidFill>
                <a:latin typeface="Arial" pitchFamily="34" charset="0"/>
                <a:ea typeface="Arial" pitchFamily="34" charset="-122"/>
                <a:cs typeface="Arial" pitchFamily="34" charset="-120"/>
              </a:rPr>
              <a:t>Central Park — это большое городское пространство, где семьи гуляют, отдыхают и играют. Он показывает, что even a city can have a peaceful place for children.
</a:t>
            </a:r>
            <a:endParaRPr lang="en-US" sz="113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1491" y="1232075"/>
            <a:ext cx="8601018" cy="35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5800" y="270000"/>
            <a:ext cx="8612400" cy="502500"/>
          </a:xfrm>
          <a:prstGeom prst="rect">
            <a:avLst/>
          </a:prstGeom>
          <a:noFill/>
          <a:ln/>
        </p:spPr>
        <p:txBody>
          <a:bodyPr wrap="square" lIns="0" tIns="0" rIns="0" bIns="0" rtlCol="0" anchor="t"/>
          <a:lstStyle/>
          <a:p>
            <a:pPr algn="l" indent="0" marL="0">
              <a:lnSpc>
                <a:spcPct val="100000"/>
              </a:lnSpc>
              <a:buNone/>
            </a:pPr>
            <a:r>
              <a:rPr lang="en-US" sz="2212" b="1" dirty="0">
                <a:solidFill>
                  <a:srgbClr val="4A86E8"/>
                </a:solidFill>
                <a:latin typeface="Arial" pitchFamily="34" charset="0"/>
                <a:ea typeface="Arial" pitchFamily="34" charset="-122"/>
                <a:cs typeface="Arial" pitchFamily="34" charset="-120"/>
              </a:rPr>
              <a:t>План идеального дня в интересном месте
</a:t>
            </a:r>
            <a:endParaRPr lang="en-US" sz="2212" dirty="0"/>
          </a:p>
        </p:txBody>
      </p:sp>
      <p:sp>
        <p:nvSpPr>
          <p:cNvPr id="6" name="Text 1"/>
          <p:cNvSpPr txBox="1"/>
          <p:nvPr/>
        </p:nvSpPr>
        <p:spPr>
          <a:xfrm>
            <a:off x="8735491" y="4936616"/>
            <a:ext cx="206700" cy="90900"/>
          </a:xfrm>
          <a:prstGeom prst="rect">
            <a:avLst/>
          </a:prstGeom>
          <a:noFill/>
          <a:ln/>
        </p:spPr>
        <p:txBody>
          <a:bodyPr wrap="square" lIns="0" tIns="0" rIns="0" bIns="0" rtlCol="0" anchor="t"/>
          <a:lstStyle/>
          <a:p>
            <a:pPr algn="ctr" indent="0" marL="0">
              <a:lnSpc>
                <a:spcPct val="115000"/>
              </a:lnSpc>
              <a:buNone/>
            </a:pPr>
            <a:r>
              <a:rPr lang="en-US" sz="622" b="1" dirty="0">
                <a:solidFill>
                  <a:srgbClr val="4A86E8"/>
                </a:solidFill>
                <a:latin typeface="Arial" pitchFamily="34" charset="0"/>
                <a:ea typeface="Arial" pitchFamily="34" charset="-122"/>
                <a:cs typeface="Arial" pitchFamily="34" charset="-120"/>
              </a:rPr>
              <a:t>19</a:t>
            </a:r>
            <a:endParaRPr lang="en-US" sz="622" dirty="0"/>
          </a:p>
        </p:txBody>
      </p:sp>
      <p:sp>
        <p:nvSpPr>
          <p:cNvPr id="7" name="Text 2"/>
          <p:cNvSpPr txBox="1"/>
          <p:nvPr/>
        </p:nvSpPr>
        <p:spPr>
          <a:xfrm>
            <a:off x="265800" y="808025"/>
            <a:ext cx="8612400" cy="287400"/>
          </a:xfrm>
          <a:prstGeom prst="rect">
            <a:avLst/>
          </a:prstGeom>
          <a:noFill/>
          <a:ln/>
        </p:spPr>
        <p:txBody>
          <a:bodyPr wrap="square" lIns="0" tIns="0" rIns="0" bIns="0" rtlCol="0" anchor="t"/>
          <a:lstStyle/>
          <a:p>
            <a:pPr algn="l" indent="0" marL="0">
              <a:lnSpc>
                <a:spcPct val="100000"/>
              </a:lnSpc>
              <a:buNone/>
            </a:pPr>
            <a:r>
              <a:rPr lang="en-US" sz="1112" b="1" dirty="0">
                <a:solidFill>
                  <a:srgbClr val="4A86E8"/>
                </a:solidFill>
                <a:latin typeface="Arial" pitchFamily="34" charset="0"/>
                <a:ea typeface="Arial" pitchFamily="34" charset="-122"/>
                <a:cs typeface="Arial" pitchFamily="34" charset="-120"/>
              </a:rPr>
              <a:t>Схема показывает удобную последовательность визита, чтобы детям было легко ориентироваться и отдыхать.
</a:t>
            </a:r>
            <a:endParaRPr lang="en-US" sz="111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52500" y="1516357"/>
            <a:ext cx="7239000" cy="1242600"/>
          </a:xfrm>
          <a:prstGeom prst="rect">
            <a:avLst/>
          </a:prstGeom>
          <a:noFill/>
          <a:ln/>
        </p:spPr>
        <p:txBody>
          <a:bodyPr wrap="square" lIns="0" tIns="0" rIns="0" bIns="0" rtlCol="0" anchor="b"/>
          <a:lstStyle/>
          <a:p>
            <a:pPr algn="ctr" indent="0" marL="0">
              <a:lnSpc>
                <a:spcPct val="100000"/>
              </a:lnSpc>
              <a:buNone/>
            </a:pPr>
            <a:r>
              <a:rPr lang="en-US" sz="4012" b="1" dirty="0">
                <a:solidFill>
                  <a:srgbClr val="4A86E8"/>
                </a:solidFill>
                <a:latin typeface="Arial" pitchFamily="34" charset="0"/>
                <a:ea typeface="Arial" pitchFamily="34" charset="-122"/>
                <a:cs typeface="Arial" pitchFamily="34" charset="-120"/>
              </a:rPr>
              <a:t>Лучшее место для детей — то, куда хочется вернуться
</a:t>
            </a:r>
            <a:endParaRPr lang="en-US" sz="4012" dirty="0"/>
          </a:p>
        </p:txBody>
      </p:sp>
      <p:sp>
        <p:nvSpPr>
          <p:cNvPr id="5" name="Text 1"/>
          <p:cNvSpPr txBox="1"/>
          <p:nvPr/>
        </p:nvSpPr>
        <p:spPr>
          <a:xfrm>
            <a:off x="2581800" y="2936899"/>
            <a:ext cx="3980400" cy="1039500"/>
          </a:xfrm>
          <a:prstGeom prst="rect">
            <a:avLst/>
          </a:prstGeom>
          <a:noFill/>
          <a:ln/>
        </p:spPr>
        <p:txBody>
          <a:bodyPr wrap="square" lIns="0" tIns="0" rIns="0" bIns="0" rtlCol="0" anchor="t"/>
          <a:lstStyle/>
          <a:p>
            <a:pPr algn="ctr" indent="0" marL="0">
              <a:lnSpc>
                <a:spcPct val="115000"/>
              </a:lnSpc>
              <a:buNone/>
            </a:pPr>
            <a:r>
              <a:rPr lang="en-US" sz="986" b="1" dirty="0">
                <a:solidFill>
                  <a:srgbClr val="000000"/>
                </a:solidFill>
                <a:latin typeface="Arial" pitchFamily="34" charset="0"/>
                <a:ea typeface="Arial" pitchFamily="34" charset="-122"/>
                <a:cs typeface="Arial" pitchFamily="34" charset="-120"/>
              </a:rPr>
              <a:t>Хорошее место для детей сочетает безопасность, интерес и комфорт. Если там есть понятные правила, полезные занятия и пространство для общения, визит становится не только приятным, но и запоминающимся.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2026-05-30T10:42:34Z</dcterms:created>
  <dcterms:modified xsi:type="dcterms:W3CDTF">2026-05-30T10:42:34Z</dcterms:modified>
</cp:coreProperties>
</file>