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жизнь в первой половине XX века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Войны, революции и новые идеологии изменили представления о смысле и морали.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3406050" y="435540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духовной жизни эпохи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жизнь эпохи включала веру, идеологии, мораль, ритуалы и поиск новых смыслов. Люди обращались к церкви, политическим учениям, науке и психологии, пытаясь понять мир, переживший войны и потрясения.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эпохи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7910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1914–1918: мировая война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подорвала старые империи, усилила массовое насилие и заставила миллионы людей искать новые объяснения происходящему.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7910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1917–1930-е: перелом и нестабильность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Революции, особенно в России, и кризисы межвоенного времени изменили отношение к власти, религии и общественным ценностям.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7910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1939–1945: тотальная война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 подчинила духовную сферу логике мобилизации, пропаганды и выживания, обострив вопрос о цене человеческой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и революции как перелом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6625" y="1570700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
</a:t>
            </a:r>
            <a:pPr algn="l" indent="0" marL="0">
              <a:lnSpc>
                <a:spcPct val="115000"/>
              </a:lnSpc>
              <a:buNone/>
            </a:pPr>
            <a:r>
              <a:rPr lang="en-US" sz="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1914–1918 годов разрушила ощущение устойчивого порядка. Для миллионов людей прежние представления о государстве, долге и Божьем промысле перестали казаться очевидными.
</a:t>
            </a:r>
            <a:endParaRPr lang="en-US" sz="931" dirty="0"/>
          </a:p>
        </p:txBody>
      </p:sp>
      <p:sp>
        <p:nvSpPr>
          <p:cNvPr id="11" name="Text 3"/>
          <p:cNvSpPr txBox="1"/>
          <p:nvPr/>
        </p:nvSpPr>
        <p:spPr>
          <a:xfrm>
            <a:off x="5106625" y="233213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 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1917 году в России произошёл революционный разрыв между церковью и новой властью. Религия из общественного авторитета стала объектом контроля и давления.
</a:t>
            </a:r>
            <a:endParaRPr lang="en-US" sz="1030" dirty="0"/>
          </a:p>
        </p:txBody>
      </p:sp>
      <p:sp>
        <p:nvSpPr>
          <p:cNvPr id="12" name="Text 4"/>
          <p:cNvSpPr txBox="1"/>
          <p:nvPr/>
        </p:nvSpPr>
        <p:spPr>
          <a:xfrm>
            <a:off x="5106625" y="3093579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межвоенного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кризисы 1920–1930-х годов усилили бедность, страх и недоверие к будущему. В такие периоды люди особенно остро искали объяснения и поддержку.
</a:t>
            </a:r>
            <a:endParaRPr lang="en-US" sz="1056" dirty="0"/>
          </a:p>
        </p:txBody>
      </p:sp>
      <p:sp>
        <p:nvSpPr>
          <p:cNvPr id="13" name="Text 5"/>
          <p:cNvSpPr txBox="1"/>
          <p:nvPr/>
        </p:nvSpPr>
        <p:spPr>
          <a:xfrm>
            <a:off x="5106625" y="385501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Тотальная мобилизация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1939 года война вновь определяла повседневность. Государства требовали подчинения, а духовные убеждения проверялись на прочность пропагандой, насилием и лишениями.
</a:t>
            </a:r>
            <a:endParaRPr lang="en-US" sz="98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и новые формы мышления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382025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модернизация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4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менял образ жизни быстрее, чем традиционные общины успевали приспосабливаться. Вместо прежнего уклада всё заметнее становились анонимность, мобильность и новые социальные связи.
</a:t>
            </a:r>
            <a:endParaRPr lang="en-US" sz="908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297189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печать расширяли круг людей, вовлечённых в общественные споры. Массовая грамотность делала доступными религиозные, политические и научные идеи в более широких слоях населения.
</a:t>
            </a:r>
            <a:endParaRPr lang="en-US" sz="908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212364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коммуникация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4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и другие средства массовой коммуникации превращали мысли и лозунги в общедоступное пространство. Духовные поиски всё чаще становились не только личным, но и публичным явлением.
</a:t>
            </a:r>
            <a:endParaRPr lang="en-US" sz="908" dirty="0"/>
          </a:p>
        </p:txBody>
      </p:sp>
      <p:sp>
        <p:nvSpPr>
          <p:cNvPr id="12" name="Text 5"/>
          <p:cNvSpPr txBox="1"/>
          <p:nvPr/>
        </p:nvSpPr>
        <p:spPr>
          <a:xfrm>
            <a:off x="867050" y="4107658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вера
</a:t>
            </a:r>
            <a:pPr algn="l" indent="0" marL="0">
              <a:lnSpc>
                <a:spcPct val="115000"/>
              </a:lnSpc>
              <a:buNone/>
            </a:pPr>
            <a:r>
              <a:rPr lang="en-US" sz="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укрепляла авторитет рационального объяснения мира, однако не отменяла потребность в вере, ритуале и надежде. Именно поэтому старые и новые формы мышления сосуществовали.
</a:t>
            </a:r>
            <a:endParaRPr lang="en-US" sz="92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духовных перемен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0150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 религиозные традиции сталкивались с секуляризацией, войнами и политическими радикализмами. Именно здесь особенно заметно менялись отношения между церковью, обществом и государством.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0799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СССР духовная жизнь формировалась под сильным давлением идеологии и антирелигиозной политики. Религия не исчезла, но была вытеснена из публичного пространства.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95828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религиозная жизнь сохраняла заметную общественную роль, но одновременно усиливались урбанизация, массовая культура и новые способы религиозной самоорганизации.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58367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Ближний Восток и Азия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Ближнем Востоке и в Азии духовные перемены были связаны с реформами, колониальным давлением и национальными движениями, которые переопределяли роль веры в обществе.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как культурный каркас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300" y="1617150"/>
            <a:ext cx="1767600" cy="29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рамка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 и Америке христианство долго задавало календарь, семейные обряды и представления о добре и зле. Даже при ослаблении церковного влияния оно оставалось привычной культурной рамкой.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581825" y="1617250"/>
            <a:ext cx="1767600" cy="29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Обряды и 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праздники, крещение, венчание и похороны продолжали формировать важные моменты биографии. Через них общество передавало память, нормы и чувство принадлежности.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13100" y="1617250"/>
            <a:ext cx="1767600" cy="29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роль церкви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Приходы и общины поддерживали взаимопомощь, благотворительность и воспитание детей. Для многих людей церковь была не только местом молитвы, но и социальной опорой.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7044375" y="1617300"/>
            <a:ext cx="1767600" cy="29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там, где вера слабела, христианские символы сохранялись в языке, искусстве и повседневной морали. Поэтому христианство оставалось частью культурной идентичности.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 в России после 1917 года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6625" y="1570700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Революционный разрыв
</a:t>
            </a:r>
            <a:pPr algn="l" indent="0" marL="0">
              <a:lnSpc>
                <a:spcPct val="115000"/>
              </a:lnSpc>
              <a:buNone/>
            </a:pPr>
            <a:r>
              <a:rPr lang="en-US" sz="5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1917 года православная церковь в России потеряла прежние позиции. Конфискации имущества, закрытие храмов и давление государства резко изменили религиозную жизнь.
</a:t>
            </a:r>
            <a:endParaRPr lang="en-US" sz="1026" dirty="0"/>
          </a:p>
        </p:txBody>
      </p:sp>
      <p:sp>
        <p:nvSpPr>
          <p:cNvPr id="11" name="Text 3"/>
          <p:cNvSpPr txBox="1"/>
          <p:nvPr/>
        </p:nvSpPr>
        <p:spPr>
          <a:xfrm>
            <a:off x="5106625" y="233213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Антирелигиозная кампания стремилась вытеснить церковь из публичного пространства и подчинить её государственному контролю. Верующие сталкивались с запретами, подозрением и преследованием.
</a:t>
            </a:r>
            <a:endParaRPr lang="en-US" sz="874" dirty="0"/>
          </a:p>
        </p:txBody>
      </p:sp>
      <p:sp>
        <p:nvSpPr>
          <p:cNvPr id="12" name="Text 4"/>
          <p:cNvSpPr txBox="1"/>
          <p:nvPr/>
        </p:nvSpPr>
        <p:spPr>
          <a:xfrm>
            <a:off x="5106625" y="3093579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благочестие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это, многие семьи сохраняли домашние молитвы, память о праздниках и уважение к церковной традиции. Вера часто переходила в частную, скрытую форму.
</a:t>
            </a:r>
            <a:endParaRPr lang="en-US" sz="1033" dirty="0"/>
          </a:p>
        </p:txBody>
      </p:sp>
      <p:sp>
        <p:nvSpPr>
          <p:cNvPr id="13" name="Text 5"/>
          <p:cNvSpPr txBox="1"/>
          <p:nvPr/>
        </p:nvSpPr>
        <p:spPr>
          <a:xfrm>
            <a:off x="5106625" y="385501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преемственность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Сохранялись тайные обряды, устные рассказы и личная память о священниках и храмах. Именно эти практики помогали удерживать связь между поколениями.
</a:t>
            </a:r>
            <a:endParaRPr lang="en-US" sz="105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Католицизм и социальные ответы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382025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4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церковь искала ответы на индустриализацию, бедность и конфликты в рабочей среде. Её позиция всё чаще связывалась не только с верой, но и с социальной ответственностью.
</a:t>
            </a:r>
            <a:endParaRPr lang="en-US" sz="919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297189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Энциклика Quadragesimo anno 1931 года подтвердила значение справедливости и критики крайностей капитализма. Это усилило социальное направление католической мысли.
</a:t>
            </a:r>
            <a:endParaRPr lang="en-US" sz="989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212364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мирян
</a:t>
            </a:r>
            <a:pPr algn="l" indent="0" marL="0">
              <a:lnSpc>
                <a:spcPct val="115000"/>
              </a:lnSpc>
              <a:buNone/>
            </a:pPr>
            <a:r>
              <a:rPr lang="en-US" sz="4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активнее становились движения мирян, которые участвовали в просвещении, благотворительности и общественных инициативах. Религия выходила за пределы только храмовой жизни.
</a:t>
            </a:r>
            <a:endParaRPr lang="en-US" sz="908" dirty="0"/>
          </a:p>
        </p:txBody>
      </p:sp>
      <p:sp>
        <p:nvSpPr>
          <p:cNvPr id="12" name="Text 5"/>
          <p:cNvSpPr txBox="1"/>
          <p:nvPr/>
        </p:nvSpPr>
        <p:spPr>
          <a:xfrm>
            <a:off x="867050" y="4107658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Католические школы, приходские общества и благотворительные организации помогали сохранять влияние церкви в повседневности. Так вера отвечала на вызовы модерного общества.
</a:t>
            </a:r>
            <a:endParaRPr lang="en-US" sz="92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Энциклика усилила социальную повестку католицизма и стала ответом на кризисы индустриального общества.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6200" y="1560050"/>
            <a:ext cx="3780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1931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496200" y="2708682"/>
            <a:ext cx="37800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выхода энциклики Quadragesimo anno, подтвердившей приоритет социальной справедливости.
</a:t>
            </a:r>
            <a:endParaRPr lang="en-US" sz="1577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Quadragesimo anno (Пий XI, 1931)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сюжета еврейской духовной истории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между двумя мирами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Еврейские кварталы Европы начала века жили между сохранением традиции и давлением ассимиляции. Одни семьи отдавали детей в религиозные школы, другие искали путь в светском обществе. На улицах рядом существовали синагога, газета на идише и разговор о будущем.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защиты и 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антисемитизма превращал повседневность в испытание. Ограничения, подозрительность и насилие подталкивали многих к идее сионизма, обещавшей национальный дом и чувство достоинства. Для части молодежи это стало не теорией, а выбором судьбы.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Катастрофа духовной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Холокост обрушил на еврейскую культуру катастрофу невиданного масштаба. Были уничтожены общины, школы, библиотеки и семейные традиции, передававшиеся веками. Вместе с людьми исчезли целые центры духовной памяти и исторической преемственности.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3391"/>
            <a:ext cx="3239400" cy="11004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 идеологии в сравнении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религия и секулярные идеологии по-разному объясняли мир, но одинаково претендовали на власть над сознанием человека.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религия, и идеологии давали людям нормы, язык принадлежности и образ будущего, но опирались на разные источники истины.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признака секуляризации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3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влияния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и промышленных центрах религия все чаще переставала быть единственным общественным авторитетом. Ее роль в политике и образовании сокращалась, но личная вера при этом могла сохраняться.
</a:t>
            </a:r>
            <a:endParaRPr lang="en-US" sz="1239" dirty="0"/>
          </a:p>
        </p:txBody>
      </p:sp>
      <p:sp>
        <p:nvSpPr>
          <p:cNvPr id="10" name="Text 3"/>
          <p:cNvSpPr txBox="1"/>
          <p:nvPr/>
        </p:nvSpPr>
        <p:spPr>
          <a:xfrm>
            <a:off x="51066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как альтернатива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университет и научная популяризация предлагали объяснения мира, основанные на наблюдении и доказательствах. Для части общества это становилось убедительной альтернативой церковному взгляду на человека и историю.
</a:t>
            </a:r>
            <a:endParaRPr lang="en-US" sz="1118" dirty="0"/>
          </a:p>
        </p:txBody>
      </p:sp>
      <p:sp>
        <p:nvSpPr>
          <p:cNvPr id="11" name="Text 4"/>
          <p:cNvSpPr txBox="1"/>
          <p:nvPr/>
        </p:nvSpPr>
        <p:spPr>
          <a:xfrm>
            <a:off x="51066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Светский язык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Государство, пресса и массовая культура постепенно формировали светский язык морали. Он не отменял религиозные чувства, но все чаще объяснял долг, ответственность и смысл без обращения к священному.
</a:t>
            </a:r>
            <a:endParaRPr lang="en-US" sz="1239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установки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Атеизм и агностицизм распространялись прежде всего там, где менялись образ жизни и социальная среда. Новые поколения нередко воспринимали веру не как норму, а как один из возможных выборов.
</a:t>
            </a:r>
            <a:endParaRPr lang="en-US" sz="123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уровня мировоззрения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300" y="1617150"/>
            <a:ext cx="1767600" cy="29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как закономерность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Марксизм-ленинизм предложил целостное объяснение истории: от прошлого к будущему через борьбу классов. Он задавал не только анализ, но и уверенность в закономерности грядущих перемен.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581825" y="1617250"/>
            <a:ext cx="1767600" cy="29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Идеология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СССР идеология стала основой государственной политики и воспитания. Через школу, прессу и официальные тексты она формировала представление о правильном гражданине и «новом человеке».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13100" y="1617250"/>
            <a:ext cx="1767600" cy="29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ритуалы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календарь получил собственные даты, торжества и символы. Праздники, демонстрации и коллективные церемонии заменяли традиционные формы общности и приучали человека мыслить себя частью большого целого.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7044375" y="1617300"/>
            <a:ext cx="1767600" cy="29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система ценностей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Моральный язык строился вокруг труда, дисциплины и служения общему делу. Личная жизнь оценивалась через полезность обществу, а не через религиозные заповеди или семейную традицию.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стороны национализма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299" y="1643728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через нацию
</a:t>
            </a:r>
            <a:pPr algn="l" indent="0" marL="0">
              <a:lnSpc>
                <a:spcPct val="115000"/>
              </a:lnSpc>
              <a:buNone/>
            </a:pPr>
            <a:r>
              <a:rPr lang="en-US" sz="4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Национализм связывал человека с языком, памятью предков и государством. Он обещал не просто политическую лояльность, а ощущение исторического предназначения и принадлежности к единой судьбе народа.
</a:t>
            </a:r>
            <a:endParaRPr lang="en-US" sz="1013" dirty="0"/>
          </a:p>
        </p:txBody>
      </p:sp>
      <p:sp>
        <p:nvSpPr>
          <p:cNvPr id="10" name="Text 3"/>
          <p:cNvSpPr txBox="1"/>
          <p:nvPr/>
        </p:nvSpPr>
        <p:spPr>
          <a:xfrm>
            <a:off x="573299" y="2363681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Мобилизация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период кризисов национальная идея помогала мобилизовать общество и создавать чувство сплоченности. Она усиливала готовность к жертвам и дисциплине, особенно там, где государство искало массовую поддержку.
</a:t>
            </a:r>
            <a:endParaRPr lang="en-US" sz="1013" dirty="0"/>
          </a:p>
        </p:txBody>
      </p:sp>
      <p:sp>
        <p:nvSpPr>
          <p:cNvPr id="11" name="Text 4"/>
          <p:cNvSpPr txBox="1"/>
          <p:nvPr/>
        </p:nvSpPr>
        <p:spPr>
          <a:xfrm>
            <a:off x="573299" y="308364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исключения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та же логика легко превращалась в разделение на «своих» и «чужих». Там, где национализм становился жестким, он оправдывал дискриминацию, вытеснение меньшинств и политическое насилие.
</a:t>
            </a:r>
            <a:endParaRPr lang="en-US" sz="1089" dirty="0"/>
          </a:p>
        </p:txBody>
      </p:sp>
      <p:sp>
        <p:nvSpPr>
          <p:cNvPr id="12" name="Text 5"/>
          <p:cNvSpPr txBox="1"/>
          <p:nvPr/>
        </p:nvSpPr>
        <p:spPr>
          <a:xfrm>
            <a:off x="573299" y="380358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идентичность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первой половине XX века национализм часто соперничал с религией и идеологиями за право определять, кто «мы» и ради чего должно жить общество.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сюжета культурного мистицизма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Тайный смысл мира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и революций многие художники и читатели искали ответы не в политических лозунгах, а в тайных символах. Книги о скрытых силах, судьбе и знаках казались способом увидеть то, что не объясняла повседневная логика.
</a:t>
            </a:r>
            <a:endParaRPr lang="en-US" sz="957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кризис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Спиритические сеансы, теософские кружки и оккультные практики привлекали тех, кого разочаровала вера только в рациональность. Их популярность росла на фоне тревоги, утрат и ощущения, что мир стал слишком нестабилен.
</a:t>
            </a:r>
            <a:endParaRPr lang="en-US" sz="957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символов и видений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Мистические мотивы проникали в театр, живопись и массовую печать. Образы сна, тени и потустороннего использовались не только ради эффекта, но и как язык духовного поиска целой эпохи.
</a:t>
            </a:r>
            <a:endParaRPr lang="en-US" sz="103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идеи психологического поворота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382025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причины поведения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Фрейда заставили по-новому говорить о внутреннем мире человека. Поведение стали объяснять не только характером и воспитанием, но и вытесненными желаниями, страхами и скрытыми конфликтами.
</a:t>
            </a:r>
            <a:endParaRPr lang="en-US" sz="908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297189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 архетипы
</a:t>
            </a:r>
            <a:pPr algn="l" indent="0" marL="0">
              <a:lnSpc>
                <a:spcPct val="115000"/>
              </a:lnSpc>
              <a:buNone/>
            </a:pPr>
            <a:r>
              <a:rPr lang="en-US" sz="4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Юнг и другие исследователи расширили разговор о душе через понятия архетипов, символов и коллективного опыта. Это повлияло на литературу, театр и размышления о личности как о глубоком, многослойном мире.
</a:t>
            </a:r>
            <a:endParaRPr lang="en-US" sz="908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212364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травма
</a:t>
            </a:r>
            <a:pPr algn="l" indent="0" marL="0">
              <a:lnSpc>
                <a:spcPct val="115000"/>
              </a:lnSpc>
              <a:buNone/>
            </a:pPr>
            <a:r>
              <a:rPr lang="en-US" sz="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Психоанализ сделал важными сны, воспоминания и травму. Люди начали воспринимать внутренний кризис не только как слабость, но и как источник понимания себя и своей истории.
</a:t>
            </a:r>
            <a:endParaRPr lang="en-US" sz="956" dirty="0"/>
          </a:p>
        </p:txBody>
      </p:sp>
      <p:sp>
        <p:nvSpPr>
          <p:cNvPr id="12" name="Text 5"/>
          <p:cNvSpPr txBox="1"/>
          <p:nvPr/>
        </p:nvSpPr>
        <p:spPr>
          <a:xfrm>
            <a:off x="867050" y="4107658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разговор о человеке
</a:t>
            </a:r>
            <a:pPr algn="l" indent="0" marL="0">
              <a:lnSpc>
                <a:spcPct val="115000"/>
              </a:lnSpc>
              <a:buNone/>
            </a:pPr>
            <a:r>
              <a:rPr lang="en-US" sz="4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школы, искусства и воспитания психология стала новым языком объяснения человека. Она не заменила религию полностью, но предложила иной способ говорить о душе, страхе и надежде.
</a:t>
            </a:r>
            <a:endParaRPr lang="en-US" sz="91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поиска смысла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человек первой половины XX века переходил от жизненного кризиса к разным формам духовного ответа.
</a:t>
            </a:r>
            <a:endParaRPr lang="en-US" sz="104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формы повседневной духовности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3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семье духовные нормы проявлялись через праздники, поминовения и совместные обеды. Даже в светской среде люди нередко сохраняли обряды, которые связывали поколения и придавали событиям особую значимость.
</a:t>
            </a:r>
            <a:endParaRPr lang="en-US" sz="1239" dirty="0"/>
          </a:p>
        </p:txBody>
      </p:sp>
      <p:sp>
        <p:nvSpPr>
          <p:cNvPr id="10" name="Text 3"/>
          <p:cNvSpPr txBox="1"/>
          <p:nvPr/>
        </p:nvSpPr>
        <p:spPr>
          <a:xfrm>
            <a:off x="51066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Обряды перехода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 и похороны оставались важными моментами, где переплетались вера, обычай и требования государства. Именно в таких ситуациях особенно заметно, как общественные нормы входят в личную жизнь.
</a:t>
            </a:r>
            <a:endParaRPr lang="en-US" sz="1239" dirty="0"/>
          </a:p>
        </p:txBody>
      </p:sp>
      <p:sp>
        <p:nvSpPr>
          <p:cNvPr id="11" name="Text 4"/>
          <p:cNvSpPr txBox="1"/>
          <p:nvPr/>
        </p:nvSpPr>
        <p:spPr>
          <a:xfrm>
            <a:off x="51066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мировоззрений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росте секулярности люди часто совмещали разные источники смысла. Одни следовали церковным традициям, другие — государственным правилам, а третьи опирались на собственные убеждения и семейную память.
</a:t>
            </a:r>
            <a:endParaRPr lang="en-US" sz="1239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 повседневности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детей включало не только школу, но и разговоры о добре, долге и уважении к старшим. Эти представления могли быть религиозными, светскими или смешанными, но всегда влияли на поведение.
</a:t>
            </a:r>
            <a:endParaRPr lang="en-US" sz="123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смысл стал предметом спора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половина XX века показала, что смысл жизни можно искать в религии, идеологии или личном опыте. После войн и революций мир стал более секулярным, но духовный вопрос не исчез, а лишь изменил формы.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2026-07-26T11:41:34Z</dcterms:created>
  <dcterms:modified xsi:type="dcterms:W3CDTF">2026-07-26T11:41:34Z</dcterms:modified>
</cp:coreProperties>
</file>