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Антропогенные экосистемы: обзор и ключевые направления
</a:t>
            </a:r>
            <a:endParaRPr lang="en-US" sz="2544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Системы, трансформированные человеком, и их роль в современном мире.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человека на природу: исторический взгляд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последние 150 лет деятельность человека кардинально изменила ландшафты планеты. Рост масштабов преобразований требует научного осмысления и поиска баланса между обществом и природой.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антропогенная экосистема?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Антропогенная экосистема возникает под непосредственным или косвенным влиянием человека, сочетая природные и искусственные компоненты для выполнения специфических функций.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элементы таких систем управляются и развиваются целенаправленно, что отличает их от естественных экосистем с естественной динамикой и эволюцией.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Характерны сниженное биоразнообразие, но повышенная продуктивность, обеспечивающая потребности человека в ресурсах и средах обитания.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325" y="1615350"/>
            <a:ext cx="221100" cy="221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0775" y="1637460"/>
            <a:ext cx="221100" cy="1768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7325" y="3329833"/>
            <a:ext cx="221100" cy="1965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70775" y="3329833"/>
            <a:ext cx="221100" cy="1965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антропогенных экосистем
</a:t>
            </a:r>
            <a:endParaRPr lang="en-US" sz="2895" dirty="0"/>
          </a:p>
        </p:txBody>
      </p:sp>
      <p:sp>
        <p:nvSpPr>
          <p:cNvPr id="13" name="Text 2"/>
          <p:cNvSpPr txBox="1"/>
          <p:nvPr/>
        </p:nvSpPr>
        <p:spPr>
          <a:xfrm>
            <a:off x="128745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Агроэкосистемы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759525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Системы, созданные для сельского хозяйства: поля, сады, пастбища и теплицы, подвергающиеся активному управлению и коррекции.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540100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Урбоэкосистемы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872750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территории с комплексом жилых, промышленных и рекреационных зон, включающие элементы зелёной инфраструктуры.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128745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ландшафты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759525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Объекты производства и складирования, оснащённые инженерной инфраструктурой и системой контроля экологической безопасности.
</a:t>
            </a:r>
            <a:endParaRPr lang="en-US" sz="900" dirty="0"/>
          </a:p>
        </p:txBody>
      </p:sp>
      <p:sp>
        <p:nvSpPr>
          <p:cNvPr id="19" name="Text 8"/>
          <p:cNvSpPr txBox="1"/>
          <p:nvPr/>
        </p:nvSpPr>
        <p:spPr>
          <a:xfrm>
            <a:off x="540100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инфраструктуры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4872750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Сети дорог, железных дорог, аэропортов и искусственные водоёмы, обеспечивающие связь и снабжение.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08099" y="1406675"/>
            <a:ext cx="3502552" cy="2220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естественных и антропогенных экосистем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анализ ключевых характеристик для разных типов экосистем.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Антропогенные экосистемы подвержены рискам деградации и требуют внимания для устойчивого развития.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экосистем, 2023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формирования антропогенной экосистемы
</a:t>
            </a:r>
            <a:endParaRPr lang="en-US" sz="2464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преобразований территории под антропогенный контроль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55162" y="1372300"/>
            <a:ext cx="2661777" cy="327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29525" y="2543500"/>
            <a:ext cx="2219700" cy="17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Агроэкосистемы включают поля, сады, теплицы и пастбища, характеризующиеся монохозяйственным использованием и интенсивным применением техники и химических средств.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222875" y="2543500"/>
            <a:ext cx="2219700" cy="17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Ирригация и осушение обеспечивают оптимальные условия. В США, например, площадь посева кукурузы превышает 35 млн гектаров с высокой средней урожайностью.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Агроэкосистемы: организация и специфика
</a:t>
            </a:r>
            <a:endParaRPr lang="en-US" sz="292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100" y="1148404"/>
            <a:ext cx="2505600" cy="2060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Жилые и промышленные зоны
</a:t>
            </a:r>
            <a:pPr algn="l" indent="0" marL="0">
              <a:lnSpc>
                <a:spcPct val="115000"/>
              </a:lnSpc>
              <a:buNone/>
            </a:pPr>
            <a:r>
              <a:rPr lang="en-US" sz="77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состоят из жилых массивов и промышленных предприятий, разделённых транспортной сетью, что создаёт сложную структуру урбоэкосистемы с многообразием искусственных сред.
</a:t>
            </a:r>
            <a:endParaRPr lang="en-US" sz="1447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пространства и водоёмы
</a:t>
            </a:r>
            <a:pPr algn="l" indent="0" marL="0">
              <a:lnSpc>
                <a:spcPct val="115000"/>
              </a:lnSpc>
              <a:buNone/>
            </a:pPr>
            <a:r>
              <a:rPr lang="en-US" sz="77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Парки, скверы и искусственные водоёмы выполняют функцию «зелёных легких» города, способствуя регуляции микроклимата и поддержанию экологического баланса.
</a:t>
            </a:r>
            <a:endParaRPr lang="en-US" sz="1447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Синантропные виды в урбанистике
</a:t>
            </a:r>
            <a:pPr algn="l" indent="0" marL="0">
              <a:lnSpc>
                <a:spcPct val="115000"/>
              </a:lnSpc>
              <a:buNone/>
            </a:pPr>
            <a:r>
              <a:rPr lang="en-US" sz="78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обитают виды, приспособленные к жизни рядом с человеком (голуби, тараканы, воробьи), формирующие специфические биоценозы урбоэкосистем.
</a:t>
            </a:r>
            <a:endParaRPr lang="en-US" sz="1471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8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 и особенности урбоэкосистем
</a:t>
            </a:r>
            <a:endParaRPr lang="en-US" sz="288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34" y="0"/>
            <a:ext cx="47567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00" y="397250"/>
            <a:ext cx="34926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Видовой состав и динамика сообществ антропогенных экосистем
</a:t>
            </a:r>
            <a:endParaRPr lang="en-US" sz="2605" dirty="0"/>
          </a:p>
        </p:txBody>
      </p:sp>
      <p:sp>
        <p:nvSpPr>
          <p:cNvPr id="8" name="Text 2"/>
          <p:cNvSpPr txBox="1"/>
          <p:nvPr/>
        </p:nvSpPr>
        <p:spPr>
          <a:xfrm>
            <a:off x="5198700" y="2251100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Растительный состав доминируют злаки и зонтичные, вместе с сорняками, обеспечивающими устойчивость агроэкосистемы к изменениям среды.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98700" y="3523825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животных преобладают синантропные и домашние виды, подверженные быстрой смене доминант в условиях старения или ухудшения экосистемы.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88400" y="1318150"/>
            <a:ext cx="2300100" cy="22416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биоразнообразия в агроэкосистемах
</a:t>
            </a:r>
            <a:endParaRPr lang="en-US" sz="2780" dirty="0"/>
          </a:p>
        </p:txBody>
      </p:sp>
      <p:sp>
        <p:nvSpPr>
          <p:cNvPr id="7" name="Text 2"/>
          <p:cNvSpPr txBox="1"/>
          <p:nvPr/>
        </p:nvSpPr>
        <p:spPr>
          <a:xfrm>
            <a:off x="522850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видов и устойчивость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Интенсификация сельского хозяйства приводит к уменьшению видов растений и животных до 60%, выделяя устойчивая к химикатам флора и фауна.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454475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 экосистемы и регионов
</a:t>
            </a:r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Центральной России за 50 лет исчезло около 30% луговых видов и опылителей, что негативно влияет на продуктивность и стабильность экосистем.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9225" y="1235675"/>
            <a:ext cx="2743250" cy="3429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особенности урбанизированных экосистем
</a:t>
            </a:r>
            <a:endParaRPr lang="en-US" sz="2927" dirty="0"/>
          </a:p>
        </p:txBody>
      </p:sp>
      <p:sp>
        <p:nvSpPr>
          <p:cNvPr id="8" name="Text 2"/>
          <p:cNvSpPr txBox="1"/>
          <p:nvPr/>
        </p:nvSpPr>
        <p:spPr>
          <a:xfrm>
            <a:off x="844350" y="1614375"/>
            <a:ext cx="47373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экосистемы характеризуются сильной фрагментацией среды, что приводит к уменьшению численности коренных видов. В то же время наблюдается рост популяций синантропных животных, таких как воробьи, голуби и крысы, адаптированных к жизни рядом с человеком.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44350" y="3316275"/>
            <a:ext cx="47373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экологические проблемы включают загрязнение почв тяжелыми металлами и органикой, образование островов тепла и недостаток зеленых зон. В Москве зелёные насаждения занимают 54% территории, что выше среднего по России, но всё ещё ниже рекомендованных стандартов для крупных городов.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275" y="1094422"/>
            <a:ext cx="4013400" cy="17950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650" y="1094422"/>
            <a:ext cx="4013400" cy="17950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87313" y="3103484"/>
            <a:ext cx="36465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эвтрофикации в искусственных водоемах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87313" y="3566944"/>
            <a:ext cx="36465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Антропогенные водные объекты часто страдают от избытка питательных веществ, вызывающих эвтрофикацию. Это приводит к массовому развитию водорослей, снижению кислородного режима и гибели некоторых видов рыб и беспозвоночных.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819965" y="3103484"/>
            <a:ext cx="36465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биоразнообразия в водохранилищах России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819965" y="3566944"/>
            <a:ext cx="36465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российских крупных водохранилищах и малых прудах наблюдается заметное снижение видового разнообразия. Экосистемы протекающих и стоячих вод сильно изменены, что отражается на экологическом балансе регионов.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Антропогенные водные экосистемы: характеристика и проблемы
</a:t>
            </a:r>
            <a:endParaRPr lang="en-US" sz="260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898750" y="1648350"/>
            <a:ext cx="3229200" cy="18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Агроэкосистемы удовлетворяют до 90% нужд человека в пище и сырьевых ресурсах, тогда как урбанизированные территории концентрируют 60% населения и генерируют 70% ВВП, играя ключевую роль в экономике и культуре.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4976700" y="1959888"/>
            <a:ext cx="33285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90%
</a:t>
            </a:r>
            <a:endParaRPr lang="en-US" sz="3800" dirty="0"/>
          </a:p>
        </p:txBody>
      </p:sp>
      <p:sp>
        <p:nvSpPr>
          <p:cNvPr id="6" name="Text 3"/>
          <p:cNvSpPr txBox="1"/>
          <p:nvPr/>
        </p:nvSpPr>
        <p:spPr>
          <a:xfrm>
            <a:off x="4976700" y="2797575"/>
            <a:ext cx="33285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питательных потребностей человечества покрывают агроэкосистемы, обеспечивая продовольствие, сырьё и корма.
</a:t>
            </a:r>
            <a:endParaRPr lang="en-US" sz="1146" dirty="0"/>
          </a:p>
        </p:txBody>
      </p:sp>
      <p:sp>
        <p:nvSpPr>
          <p:cNvPr id="7" name="Text 4"/>
          <p:cNvSpPr txBox="1"/>
          <p:nvPr/>
        </p:nvSpPr>
        <p:spPr>
          <a:xfrm>
            <a:off x="4976700" y="3291150"/>
            <a:ext cx="3328500" cy="2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ФАО, 2021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6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экологические угрозы антропогенных экосистем
</a:t>
            </a:r>
            <a:endParaRPr lang="en-US" sz="2068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23012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Значительная деградация почв, включая эрозию, затрагивает треть пахотных земель в мире, снижая их плодородие и угрожая сельскому производству.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16894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Индустриальные и сельскохозяйственные стоки загрязняют водоемы, перераспределяя токсичные вещества и нарушая водные экосистемы.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06396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вредных веществ уменьшает продуктивность агро- и водных экосистем, угрожая их устойчивости и экологической функции.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545650" y="3935708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приводит к формированию горячих островов, ухудшению микроклимата и ограничению доступа к экологически чистым ресурсам.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и устойчивое управление антропогенными экосистемами
</a:t>
            </a:r>
            <a:endParaRPr lang="en-US" sz="2903" dirty="0"/>
          </a:p>
        </p:txBody>
      </p:sp>
      <p:sp>
        <p:nvSpPr>
          <p:cNvPr id="7" name="Text 2"/>
          <p:cNvSpPr txBox="1"/>
          <p:nvPr/>
        </p:nvSpPr>
        <p:spPr>
          <a:xfrm>
            <a:off x="8443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агролесомелиорации и безотходных технологий способствует оздоровлению почв и повышению устойчивости агроэкосистем.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660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модернизированных систем мониторинга и биологизации помогает контролировать состояние экосистем и снижать химическую нагрузку.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4350" y="3287700"/>
            <a:ext cx="76584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развиваются зелёные коридоры и программы, как «Чистый воздух» в Москве, восстанавливающие экосистемные функции и улучшая качество среды.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522850" y="397250"/>
            <a:ext cx="5395500" cy="9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тенденции в развитии антропогенных экосистем
</a:t>
            </a:r>
            <a:endParaRPr lang="en-US" sz="2568" dirty="0"/>
          </a:p>
        </p:txBody>
      </p:sp>
      <p:sp>
        <p:nvSpPr>
          <p:cNvPr id="9" name="Text 2"/>
          <p:cNvSpPr txBox="1"/>
          <p:nvPr/>
        </p:nvSpPr>
        <p:spPr>
          <a:xfrm>
            <a:off x="1034100" y="2928875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2022 год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56% населения планеты проживает в городах, что отражает интенсивный рост урбанизации и увеличение влияния антропогенных экосистем.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932825" y="2401525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Нарастание монокультур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Монокультурное земледелие упрощает структуру биоты, снижая генетическое разнообразие и устойчивость агроэкосистем.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831863" y="1837550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искусственных водоёмов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 создаётся от 10 до 15 тысяч новых водоёмов для хозяйственного и рекреационного использования, расширяя антропогенные водные экосистемы.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730613" y="1035025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зелёных технологий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 внедряются «зелёные» технологии, поддерживаются программы по сохранению биоразнообразия и создание биобанков.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Законодательство и экологические стандарты для антропогенных экосистем
</a:t>
            </a:r>
            <a:endParaRPr lang="en-US" sz="2927" dirty="0"/>
          </a:p>
        </p:txBody>
      </p:sp>
      <p:sp>
        <p:nvSpPr>
          <p:cNvPr id="8" name="Text 2"/>
          <p:cNvSpPr txBox="1"/>
          <p:nvPr/>
        </p:nvSpPr>
        <p:spPr>
          <a:xfrm>
            <a:off x="8443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Федеральный закон РФ «Об охране окружающей среды» определяет правовые основы защиты природы и регулирования деятельности, влияющей на экосистемы.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738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соглашения, такие как Конвенция о биоразнообразии и Парижское соглашение, направлены на глобальную координацию природоохранных мер.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844350" y="3268950"/>
            <a:ext cx="7458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Стандарты ISO 14001 и корпоративные практики ответственности стимулируют предприятия к снижению негативного влияния на природу и устойчивому развитию.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650" y="1636610"/>
            <a:ext cx="221100" cy="1768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5425" y="1614500"/>
            <a:ext cx="221100" cy="22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6375" y="3537800"/>
            <a:ext cx="169650" cy="226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22850" y="397250"/>
            <a:ext cx="7871700" cy="6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развития: инновации в антропогенных экосистемах
</a:t>
            </a:r>
            <a:endParaRPr lang="en-US" sz="2464" dirty="0"/>
          </a:p>
        </p:txBody>
      </p:sp>
      <p:sp>
        <p:nvSpPr>
          <p:cNvPr id="10" name="Text 2"/>
          <p:cNvSpPr txBox="1"/>
          <p:nvPr/>
        </p:nvSpPr>
        <p:spPr>
          <a:xfrm>
            <a:off x="1140900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Умные города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2850" y="2125700"/>
            <a:ext cx="36009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«умных городов» обеспечивают автоматизированный мониторинг и управление ресурсами, уменьшая нагрузку на окружающую среду и улучшая качество жизни.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648775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Вертикальные фермы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37625" y="2125700"/>
            <a:ext cx="35940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инновационные сельскохозяйственные объекты позволяют выращивать продукты с минимальными затратами земли и воды, снижая воздействие на естественные экосистемы.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1140900" y="3433700"/>
            <a:ext cx="7407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строительство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22850" y="4051550"/>
            <a:ext cx="80256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 развиваются энергоэффективные здания и экокварталы с использованием возобновляемых материалов, уменьшая экологический след урбанизации.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вызовы и направления решений
</a:t>
            </a:r>
            <a:endParaRPr lang="en-US" sz="2616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Необходимость баланса между развитием общества и сохранением природных ресурсов требует комплексных подходов и учёта экологических ограничений.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 климатическим изменениям и внедрение зелёных технологий помогают уменьшить вредное воздействие и повысить устойчивость экосистем.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просвещение, вовлечение молодёжи и межотраслевое сотрудничество способствуют формированию ответственного отношения к природе и решению накопленных проблем.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167152"/>
            <a:ext cx="9144000" cy="1803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6150" y="2883198"/>
            <a:ext cx="8111700" cy="91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Антропогенные экосистемы: вызовы и возможности будущего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16150" y="3926204"/>
            <a:ext cx="8111700" cy="9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развитие антропогенных экосистем требует синтеза науки, инноваций и политики, что обеспечивает продовольственную безопасность и гармоничное взаимодействие человека с природой.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2026-05-10T07:29:37Z</dcterms:created>
  <dcterms:modified xsi:type="dcterms:W3CDTF">2026-05-10T07:29:37Z</dcterms:modified>
</cp:coreProperties>
</file>