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jpeg"/><Relationship Id="rId6" Type="http://schemas.openxmlformats.org/officeDocument/2006/relationships/image" Target="../media/image-13-6.jpe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3148" y="254333"/>
            <a:ext cx="8311752" cy="24350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3147" y="2872149"/>
            <a:ext cx="6344226" cy="1619799"/>
          </a:xfrm>
          <a:prstGeom prst="rect">
            <a:avLst/>
          </a:prstGeom>
          <a:noFill/>
          <a:ln/>
        </p:spPr>
        <p:txBody>
          <a:bodyPr wrap="square" lIns="0" tIns="0" rIns="0" bIns="0" rtlCol="0" anchor="ctr"/>
          <a:lstStyle/>
          <a:p>
            <a:pPr algn="l" indent="0" marL="0">
              <a:lnSpc>
                <a:spcPct val="90000"/>
              </a:lnSpc>
              <a:buNone/>
            </a:pPr>
            <a:r>
              <a:rPr lang="en-US" sz="3300" b="1" dirty="0">
                <a:solidFill>
                  <a:srgbClr val="F4EDDB"/>
                </a:solidFill>
                <a:latin typeface="Arial" pitchFamily="34" charset="0"/>
                <a:ea typeface="Arial" pitchFamily="34" charset="-122"/>
                <a:cs typeface="Arial" pitchFamily="34" charset="-120"/>
              </a:rPr>
              <a:t>Футуризм и «желтая кофта» Маяковского: литература, эпатаж и образ поэта
</a:t>
            </a:r>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Как поэт стал символом литературного вызова и новой эпохи?
</a:t>
            </a:r>
            <a:endParaRPr lang="en-US" sz="3300" dirty="0"/>
          </a:p>
        </p:txBody>
      </p:sp>
      <p:sp>
        <p:nvSpPr>
          <p:cNvPr id="5" name="Text 1"/>
          <p:cNvSpPr txBox="1"/>
          <p:nvPr/>
        </p:nvSpPr>
        <p:spPr>
          <a:xfrm>
            <a:off x="413147" y="4668522"/>
            <a:ext cx="5437013" cy="162731"/>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53" y="375191"/>
            <a:ext cx="3456759" cy="440263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950494" y="885826"/>
            <a:ext cx="4456087" cy="3371849"/>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Русский футуризм: рождение авангарда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В 1910-е годы футуризм стал ответом на быстрые перемены, рост городов и усталость от старых литературных норм. Он объединил разные группы, но всех их роднили культ новизны, языковой эксперимент и стремление сделать поэзию заметным публичным событием.
</a:t>
            </a:r>
            <a:endParaRPr lang="en-US" sz="3000" dirty="0"/>
          </a:p>
        </p:txBody>
      </p:sp>
      <p:sp>
        <p:nvSpPr>
          <p:cNvPr id="5" name="Text 1"/>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E01832"/>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93027" y="2551753"/>
            <a:ext cx="2289028"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Футуристы не принимали академические правила письма и «музейное» почтение к классике. Для них важнее была свобода формы, а не соблюдение устоявшихся канонов и привычной литературной красоты.
</a:t>
            </a:r>
            <a:endParaRPr lang="en-US" sz="1100" dirty="0"/>
          </a:p>
        </p:txBody>
      </p:sp>
      <p:sp>
        <p:nvSpPr>
          <p:cNvPr id="4" name="Text 1"/>
          <p:cNvSpPr txBox="1"/>
          <p:nvPr/>
        </p:nvSpPr>
        <p:spPr>
          <a:xfrm>
            <a:off x="3427486" y="2551753"/>
            <a:ext cx="2289028"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Они отказывались от плавной гармонии, психологической лирики и традиционного сюжета. На первый план выходили неологизмы, резкий ритм, необычная графика строки и звучание слова.
</a:t>
            </a:r>
            <a:endParaRPr lang="en-US" sz="1100" dirty="0"/>
          </a:p>
        </p:txBody>
      </p:sp>
      <p:sp>
        <p:nvSpPr>
          <p:cNvPr id="5" name="Text 2"/>
          <p:cNvSpPr txBox="1"/>
          <p:nvPr/>
        </p:nvSpPr>
        <p:spPr>
          <a:xfrm>
            <a:off x="6289152" y="2551753"/>
            <a:ext cx="2289028"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Их интересовало искусство, которое соответствует темпу современной жизни. Поэтому стих должен был не только выражать смысл, но и бросать читателю интеллектуальный вызов.
</a:t>
            </a:r>
            <a:endParaRPr lang="en-US" sz="1100" dirty="0"/>
          </a:p>
        </p:txBody>
      </p:sp>
      <p:sp>
        <p:nvSpPr>
          <p:cNvPr id="6" name="Text 3"/>
          <p:cNvSpPr txBox="1"/>
          <p:nvPr/>
        </p:nvSpPr>
        <p:spPr>
          <a:xfrm>
            <a:off x="421775" y="492453"/>
            <a:ext cx="5286080" cy="616019"/>
          </a:xfrm>
          <a:prstGeom prst="rect">
            <a:avLst/>
          </a:prstGeom>
          <a:noFill/>
          <a:ln/>
        </p:spPr>
        <p:txBody>
          <a:bodyPr wrap="square" lIns="0" tIns="0" rIns="0" bIns="0" rtlCol="0" anchor="ctr"/>
          <a:lstStyle/>
          <a:p>
            <a:pPr algn="l" indent="0" marL="0">
              <a:lnSpc>
                <a:spcPct val="90000"/>
              </a:lnSpc>
              <a:buNone/>
            </a:pPr>
            <a:r>
              <a:rPr lang="en-US" sz="2692" b="1" dirty="0">
                <a:solidFill>
                  <a:srgbClr val="F4EDDB"/>
                </a:solidFill>
                <a:latin typeface="Arial" pitchFamily="34" charset="0"/>
                <a:ea typeface="Arial" pitchFamily="34" charset="-122"/>
                <a:cs typeface="Arial" pitchFamily="34" charset="-120"/>
              </a:rPr>
              <a:t>Что отвергали футуристы в литературе XIX века
</a:t>
            </a:r>
            <a:endParaRPr lang="en-US" sz="2692" dirty="0"/>
          </a:p>
        </p:txBody>
      </p:sp>
      <p:sp>
        <p:nvSpPr>
          <p:cNvPr id="7" name="Text 4"/>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103790" y="1616870"/>
            <a:ext cx="2666982" cy="278957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66738" y="2529815"/>
            <a:ext cx="2290762" cy="1675791"/>
          </a:xfrm>
          <a:prstGeom prst="rect">
            <a:avLst/>
          </a:prstGeom>
          <a:noFill/>
          <a:ln/>
        </p:spPr>
        <p:txBody>
          <a:bodyPr wrap="square" lIns="0" tIns="0" rIns="0" bIns="0" rtlCol="0" anchor="ctr"/>
          <a:lstStyle/>
          <a:p>
            <a:pPr algn="l" indent="0" marL="0">
              <a:lnSpc>
                <a:spcPct val="90000"/>
              </a:lnSpc>
              <a:buNone/>
            </a:pPr>
            <a:r>
              <a:rPr lang="en-US" sz="1200" b="1" dirty="0">
                <a:solidFill>
                  <a:srgbClr val="E01832"/>
                </a:solidFill>
                <a:latin typeface="Arial" pitchFamily="34" charset="0"/>
                <a:ea typeface="Arial" pitchFamily="34" charset="-122"/>
                <a:cs typeface="Arial" pitchFamily="34" charset="-120"/>
              </a:rPr>
              <a:t>Поэт как художественный персонаж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Маяковский вошел в литературу не только стихами, но и сильной манерой держаться. Его выступления, голос и жесты становились частью общего впечатления от текста.
</a:t>
            </a:r>
            <a:endParaRPr lang="en-US" sz="1200" dirty="0"/>
          </a:p>
        </p:txBody>
      </p:sp>
      <p:sp>
        <p:nvSpPr>
          <p:cNvPr id="7" name="Text 1"/>
          <p:cNvSpPr txBox="1"/>
          <p:nvPr/>
        </p:nvSpPr>
        <p:spPr>
          <a:xfrm>
            <a:off x="3426609" y="2529815"/>
            <a:ext cx="2290762" cy="1675791"/>
          </a:xfrm>
          <a:prstGeom prst="rect">
            <a:avLst/>
          </a:prstGeom>
          <a:noFill/>
          <a:ln/>
        </p:spPr>
        <p:txBody>
          <a:bodyPr wrap="square" lIns="0" tIns="0" rIns="0" bIns="0" rtlCol="0" anchor="ctr"/>
          <a:lstStyle/>
          <a:p>
            <a:pPr algn="l" indent="0" marL="0">
              <a:lnSpc>
                <a:spcPct val="90000"/>
              </a:lnSpc>
              <a:buNone/>
            </a:pPr>
            <a:r>
              <a:rPr lang="en-US" sz="1200" b="1" dirty="0">
                <a:solidFill>
                  <a:srgbClr val="E01832"/>
                </a:solidFill>
                <a:latin typeface="Arial" pitchFamily="34" charset="0"/>
                <a:ea typeface="Arial" pitchFamily="34" charset="-122"/>
                <a:cs typeface="Arial" pitchFamily="34" charset="-120"/>
              </a:rPr>
              <a:t>Желтая кофта как знак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Желтая кофта подчеркивала демонстративную непохожесть на «обычного» человека. Она закрепила за поэтом образ авангардиста, который превращает собственный внешний вид в литературный жест.
</a:t>
            </a:r>
            <a:endParaRPr lang="en-US" sz="1200" dirty="0"/>
          </a:p>
        </p:txBody>
      </p:sp>
      <p:sp>
        <p:nvSpPr>
          <p:cNvPr id="8" name="Text 2"/>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9" name="Text 3"/>
          <p:cNvSpPr txBox="1"/>
          <p:nvPr/>
        </p:nvSpPr>
        <p:spPr>
          <a:xfrm>
            <a:off x="421775" y="492453"/>
            <a:ext cx="5286080" cy="592207"/>
          </a:xfrm>
          <a:prstGeom prst="rect">
            <a:avLst/>
          </a:prstGeom>
          <a:noFill/>
          <a:ln/>
        </p:spPr>
        <p:txBody>
          <a:bodyPr wrap="square" lIns="0" tIns="0" rIns="0" bIns="0" rtlCol="0" anchor="ctr"/>
          <a:lstStyle/>
          <a:p>
            <a:pPr algn="l" indent="0" marL="0">
              <a:lnSpc>
                <a:spcPct val="90000"/>
              </a:lnSpc>
              <a:buNone/>
            </a:pPr>
            <a:r>
              <a:rPr lang="en-US" sz="2590" b="1" dirty="0">
                <a:solidFill>
                  <a:srgbClr val="F4EDDB"/>
                </a:solidFill>
                <a:latin typeface="Arial" pitchFamily="34" charset="0"/>
                <a:ea typeface="Arial" pitchFamily="34" charset="-122"/>
                <a:cs typeface="Arial" pitchFamily="34" charset="-120"/>
              </a:rPr>
              <a:t>Владимир Маяковский и его знаменитый публичный образ
</a:t>
            </a:r>
            <a:endParaRPr lang="en-US" sz="259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07387" y="2240347"/>
            <a:ext cx="5182677" cy="1821559"/>
          </a:xfrm>
          <a:prstGeom prst="rect">
            <a:avLst/>
          </a:prstGeom>
        </p:spPr>
      </p:pic>
      <p:sp>
        <p:nvSpPr>
          <p:cNvPr id="4" name="Text 0"/>
          <p:cNvSpPr txBox="1"/>
          <p:nvPr/>
        </p:nvSpPr>
        <p:spPr>
          <a:xfrm>
            <a:off x="421775" y="492453"/>
            <a:ext cx="5286080" cy="592207"/>
          </a:xfrm>
          <a:prstGeom prst="rect">
            <a:avLst/>
          </a:prstGeom>
          <a:noFill/>
          <a:ln/>
        </p:spPr>
        <p:txBody>
          <a:bodyPr wrap="square" lIns="0" tIns="0" rIns="0" bIns="0" rtlCol="0" anchor="ctr"/>
          <a:lstStyle/>
          <a:p>
            <a:pPr algn="l" indent="0" marL="0">
              <a:lnSpc>
                <a:spcPct val="90000"/>
              </a:lnSpc>
              <a:buNone/>
            </a:pPr>
            <a:r>
              <a:rPr lang="en-US" sz="2326" b="1" dirty="0">
                <a:solidFill>
                  <a:srgbClr val="F4EDDB"/>
                </a:solidFill>
                <a:latin typeface="Arial" pitchFamily="34" charset="0"/>
                <a:ea typeface="Arial" pitchFamily="34" charset="-122"/>
                <a:cs typeface="Arial" pitchFamily="34" charset="-120"/>
              </a:rPr>
              <a:t>Основные даты, связанные с русским футуризмом и Маяковским
</a:t>
            </a:r>
            <a:endParaRPr lang="en-US" sz="2326" dirty="0"/>
          </a:p>
        </p:txBody>
      </p:sp>
      <p:sp>
        <p:nvSpPr>
          <p:cNvPr id="5" name="Text 1"/>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6" name="Text 2"/>
          <p:cNvSpPr txBox="1"/>
          <p:nvPr/>
        </p:nvSpPr>
        <p:spPr>
          <a:xfrm>
            <a:off x="590050" y="2044013"/>
            <a:ext cx="2316300" cy="1884600"/>
          </a:xfrm>
          <a:prstGeom prst="rect">
            <a:avLst/>
          </a:prstGeom>
          <a:noFill/>
          <a:ln/>
        </p:spPr>
        <p:txBody>
          <a:bodyPr wrap="square" lIns="0" tIns="0" rIns="0" bIns="0" rtlCol="0" anchor="ctr"/>
          <a:lstStyle/>
          <a:p>
            <a:pPr algn="l" indent="0" marL="0">
              <a:lnSpc>
                <a:spcPct val="90000"/>
              </a:lnSpc>
              <a:buNone/>
            </a:pPr>
            <a:r>
              <a:rPr lang="en-US" sz="1100" dirty="0">
                <a:solidFill>
                  <a:srgbClr val="180939"/>
                </a:solidFill>
                <a:latin typeface="Arial" pitchFamily="34" charset="0"/>
                <a:ea typeface="Arial" pitchFamily="34" charset="-122"/>
                <a:cs typeface="Arial" pitchFamily="34" charset="-120"/>
              </a:rPr>
              <a:t>Ключевые вехи помогают увидеть, как складывался футуризм и почему образ Маяковского стал узнаваемым.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«Желтая кофта» связана не с одной точкой во времени, а с целой эпохой публичного литературного вызова.
</a:t>
            </a:r>
            <a:endParaRPr lang="en-US" sz="1100" dirty="0"/>
          </a:p>
        </p:txBody>
      </p:sp>
      <p:sp>
        <p:nvSpPr>
          <p:cNvPr id="7" name="Text 3"/>
          <p:cNvSpPr txBox="1"/>
          <p:nvPr/>
        </p:nvSpPr>
        <p:spPr>
          <a:xfrm>
            <a:off x="590050" y="4006247"/>
            <a:ext cx="2316300" cy="252000"/>
          </a:xfrm>
          <a:prstGeom prst="rect">
            <a:avLst/>
          </a:prstGeom>
          <a:noFill/>
          <a:ln/>
        </p:spPr>
        <p:txBody>
          <a:bodyPr wrap="square" lIns="0" tIns="0" rIns="0" bIns="0" rtlCol="0" anchor="ctr"/>
          <a:lstStyle/>
          <a:p>
            <a:pPr algn="l" indent="0" marL="0">
              <a:lnSpc>
                <a:spcPct val="90000"/>
              </a:lnSpc>
              <a:buNone/>
            </a:pPr>
            <a:r>
              <a:rPr lang="en-US" sz="900" dirty="0">
                <a:solidFill>
                  <a:srgbClr val="E01932"/>
                </a:solidFill>
                <a:latin typeface="Arial" pitchFamily="34" charset="0"/>
                <a:ea typeface="Arial" pitchFamily="34" charset="-122"/>
                <a:cs typeface="Arial" pitchFamily="34" charset="-120"/>
              </a:rPr>
              <a:t>История русского футуризма и литературной среды начала XX века
</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75" y="1746956"/>
            <a:ext cx="8168400" cy="2646638"/>
          </a:xfrm>
          <a:prstGeom prst="rect">
            <a:avLst/>
          </a:prstGeom>
        </p:spPr>
      </p:pic>
      <p:sp>
        <p:nvSpPr>
          <p:cNvPr id="4"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5" name="Text 1"/>
          <p:cNvSpPr txBox="1"/>
          <p:nvPr/>
        </p:nvSpPr>
        <p:spPr>
          <a:xfrm>
            <a:off x="421775" y="464356"/>
            <a:ext cx="8182575" cy="727122"/>
          </a:xfrm>
          <a:prstGeom prst="rect">
            <a:avLst/>
          </a:prstGeom>
          <a:noFill/>
          <a:ln/>
        </p:spPr>
        <p:txBody>
          <a:bodyPr wrap="square" lIns="0" tIns="0" rIns="0" bIns="0" rtlCol="0" anchor="ctr"/>
          <a:lstStyle/>
          <a:p>
            <a:pPr algn="l" indent="0" marL="0">
              <a:lnSpc>
                <a:spcPct val="90000"/>
              </a:lnSpc>
              <a:buNone/>
            </a:pPr>
            <a:r>
              <a:rPr lang="en-US" sz="2525" b="1" dirty="0">
                <a:solidFill>
                  <a:srgbClr val="F4EDDB"/>
                </a:solidFill>
                <a:latin typeface="Arial" pitchFamily="34" charset="0"/>
                <a:ea typeface="Arial" pitchFamily="34" charset="-122"/>
                <a:cs typeface="Arial" pitchFamily="34" charset="-120"/>
              </a:rPr>
              <a:t>Как футуристы превращали литературу в событие
</a:t>
            </a:r>
            <a:pPr algn="l" indent="0" marL="0">
              <a:lnSpc>
                <a:spcPct val="90000"/>
              </a:lnSpc>
              <a:buNone/>
            </a:pPr>
            <a:r>
              <a:rPr lang="en-US" sz="926"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10" dirty="0">
                <a:solidFill>
                  <a:srgbClr val="FFFFFF"/>
                </a:solidFill>
                <a:latin typeface="Arial" pitchFamily="34" charset="0"/>
                <a:ea typeface="Arial" pitchFamily="34" charset="-122"/>
                <a:cs typeface="Arial" pitchFamily="34" charset="-120"/>
              </a:rPr>
              <a:t>По материалам истории русского футуризма и публичной практики Маяковского
</a:t>
            </a:r>
            <a:endParaRPr lang="en-US" sz="25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E01832"/>
                </a:solidFill>
                <a:latin typeface="Arial" pitchFamily="34" charset="0"/>
                <a:ea typeface="Arial" pitchFamily="34" charset="-122"/>
                <a:cs typeface="Arial" pitchFamily="34" charset="-120"/>
              </a:rPr>
              <a:t>7</a:t>
            </a:r>
            <a:endParaRPr lang="en-US" sz="1100" dirty="0"/>
          </a:p>
        </p:txBody>
      </p:sp>
      <p:sp>
        <p:nvSpPr>
          <p:cNvPr id="4" name="Text 1"/>
          <p:cNvSpPr txBox="1"/>
          <p:nvPr/>
        </p:nvSpPr>
        <p:spPr>
          <a:xfrm>
            <a:off x="570062" y="2551748"/>
            <a:ext cx="2289028"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Манифест 1912 года требовал права на художественную свободу. Футуристы открыто заявляли, что поэт не обязан подчиняться авторитетам прошлого и может создавать собственные правила искусства.
</a:t>
            </a:r>
            <a:endParaRPr lang="en-US" sz="1100" dirty="0"/>
          </a:p>
        </p:txBody>
      </p:sp>
      <p:sp>
        <p:nvSpPr>
          <p:cNvPr id="5" name="Text 2"/>
          <p:cNvSpPr txBox="1"/>
          <p:nvPr/>
        </p:nvSpPr>
        <p:spPr>
          <a:xfrm>
            <a:off x="3427477" y="2551748"/>
            <a:ext cx="2289028"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Текст утверждал новизну как самостоятельную ценность. Важным становилось не повторение признанных образцов, а поиск нового языка, способного выразить современность без оглядки на привычный канон.
</a:t>
            </a:r>
            <a:endParaRPr lang="en-US" sz="1100" dirty="0"/>
          </a:p>
        </p:txBody>
      </p:sp>
      <p:sp>
        <p:nvSpPr>
          <p:cNvPr id="6" name="Text 3"/>
          <p:cNvSpPr txBox="1"/>
          <p:nvPr/>
        </p:nvSpPr>
        <p:spPr>
          <a:xfrm>
            <a:off x="6284915" y="2551748"/>
            <a:ext cx="2289028"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Манифест понимал искусство как вызов обществу. Эпатаж здесь был не случайностью, а частью программы: футуристы сознательно стремились встряхнуть читателя и спорить с культурной инерцией.
</a:t>
            </a:r>
            <a:endParaRPr lang="en-US" sz="1100" dirty="0"/>
          </a:p>
        </p:txBody>
      </p:sp>
      <p:sp>
        <p:nvSpPr>
          <p:cNvPr id="7" name="Text 4"/>
          <p:cNvSpPr txBox="1"/>
          <p:nvPr/>
        </p:nvSpPr>
        <p:spPr>
          <a:xfrm>
            <a:off x="421776" y="492453"/>
            <a:ext cx="5285850" cy="592207"/>
          </a:xfrm>
          <a:prstGeom prst="rect">
            <a:avLst/>
          </a:prstGeom>
          <a:noFill/>
          <a:ln/>
        </p:spPr>
        <p:txBody>
          <a:bodyPr wrap="square" lIns="0" tIns="0" rIns="0" bIns="0" rtlCol="0" anchor="ctr"/>
          <a:lstStyle/>
          <a:p>
            <a:pPr algn="l" indent="0" marL="0">
              <a:lnSpc>
                <a:spcPct val="90000"/>
              </a:lnSpc>
              <a:buNone/>
            </a:pPr>
            <a:r>
              <a:rPr lang="en-US" sz="2590" b="1" dirty="0">
                <a:solidFill>
                  <a:srgbClr val="E01832"/>
                </a:solidFill>
                <a:latin typeface="Arial" pitchFamily="34" charset="0"/>
                <a:ea typeface="Arial" pitchFamily="34" charset="-122"/>
                <a:cs typeface="Arial" pitchFamily="34" charset="-120"/>
              </a:rPr>
              <a:t>Манифест «Пощечина общественному вкусу»
</a:t>
            </a:r>
            <a:endParaRPr lang="en-US" sz="259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58464" y="2053223"/>
            <a:ext cx="4921004" cy="2586742"/>
          </a:xfrm>
          <a:prstGeom prst="rect">
            <a:avLst/>
          </a:prstGeom>
        </p:spPr>
      </p:pic>
      <p:sp>
        <p:nvSpPr>
          <p:cNvPr id="4" name="Text 0"/>
          <p:cNvSpPr txBox="1"/>
          <p:nvPr/>
        </p:nvSpPr>
        <p:spPr>
          <a:xfrm>
            <a:off x="413150" y="1029874"/>
            <a:ext cx="2640600" cy="25902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Диаграмма показывает, что футуризм строился не только на отрицании старого, но и на поиске выразительной формы, способной удивить современного читателя.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Центр футуристической поэтики — работа со словом; остальные мотивы усиливали эффект новизны и публичного вызова.
</a:t>
            </a:r>
            <a:endParaRPr lang="en-US" sz="1100" dirty="0"/>
          </a:p>
        </p:txBody>
      </p:sp>
      <p:sp>
        <p:nvSpPr>
          <p:cNvPr id="5" name="Text 1"/>
          <p:cNvSpPr txBox="1"/>
          <p:nvPr/>
        </p:nvSpPr>
        <p:spPr>
          <a:xfrm>
            <a:off x="3620719" y="470298"/>
            <a:ext cx="5186970" cy="1208867"/>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Главные идеи футуризма в поэзии
</a:t>
            </a:r>
            <a:endParaRPr lang="en-US" sz="3000" dirty="0"/>
          </a:p>
        </p:txBody>
      </p:sp>
      <p:sp>
        <p:nvSpPr>
          <p:cNvPr id="6" name="Text 2"/>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8</a:t>
            </a:r>
            <a:endParaRPr lang="en-US" sz="1100" dirty="0"/>
          </a:p>
        </p:txBody>
      </p:sp>
      <p:sp>
        <p:nvSpPr>
          <p:cNvPr id="7" name="Text 3"/>
          <p:cNvSpPr txBox="1"/>
          <p:nvPr/>
        </p:nvSpPr>
        <p:spPr>
          <a:xfrm>
            <a:off x="413150" y="3726775"/>
            <a:ext cx="2640600" cy="346500"/>
          </a:xfrm>
          <a:prstGeom prst="rect">
            <a:avLst/>
          </a:prstGeom>
          <a:noFill/>
          <a:ln/>
        </p:spPr>
        <p:txBody>
          <a:bodyPr wrap="square" lIns="0" tIns="0" rIns="0" bIns="0" rtlCol="0" anchor="ctr"/>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Обзор ключевых тем русского футуризма
</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75" y="1350144"/>
            <a:ext cx="2619450" cy="2274112"/>
          </a:xfrm>
          <a:prstGeom prst="rect">
            <a:avLst/>
          </a:prstGeom>
        </p:spPr>
      </p:pic>
      <p:pic>
        <p:nvPicPr>
          <p:cNvPr id="4" name="Image 2" descr="preencoded.png">    </p:cNvPr>
          <p:cNvPicPr>
            <a:picLocks noChangeAspect="1"/>
          </p:cNvPicPr>
          <p:nvPr/>
        </p:nvPicPr>
        <p:blipFill>
          <a:blip r:embed="rId3"/>
          <a:stretch>
            <a:fillRect/>
          </a:stretch>
        </p:blipFill>
        <p:spPr>
          <a:xfrm>
            <a:off x="3253550" y="1350144"/>
            <a:ext cx="2619450" cy="2274112"/>
          </a:xfrm>
          <a:prstGeom prst="rect">
            <a:avLst/>
          </a:prstGeom>
        </p:spPr>
      </p:pic>
      <p:pic>
        <p:nvPicPr>
          <p:cNvPr id="5" name="Image 3" descr="preencoded.png">    </p:cNvPr>
          <p:cNvPicPr>
            <a:picLocks noChangeAspect="1"/>
          </p:cNvPicPr>
          <p:nvPr/>
        </p:nvPicPr>
        <p:blipFill>
          <a:blip r:embed="rId4"/>
          <a:stretch>
            <a:fillRect/>
          </a:stretch>
        </p:blipFill>
        <p:spPr>
          <a:xfrm>
            <a:off x="6118575" y="1349541"/>
            <a:ext cx="2612025" cy="227531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13150" y="3721601"/>
            <a:ext cx="2611800" cy="801675"/>
          </a:xfrm>
          <a:prstGeom prst="rect">
            <a:avLst/>
          </a:prstGeom>
          <a:noFill/>
          <a:ln/>
        </p:spPr>
        <p:txBody>
          <a:bodyPr wrap="square" lIns="0" tIns="0" rIns="0" bIns="0" rtlCol="0" anchor="t"/>
          <a:lstStyle/>
          <a:p>
            <a:pPr algn="l" indent="0" marL="0">
              <a:lnSpc>
                <a:spcPct val="90000"/>
              </a:lnSpc>
              <a:buNone/>
            </a:pPr>
            <a:r>
              <a:rPr lang="en-US" sz="1008" b="1" dirty="0">
                <a:solidFill>
                  <a:srgbClr val="F4EDDB"/>
                </a:solidFill>
                <a:latin typeface="Arial" pitchFamily="34" charset="0"/>
                <a:ea typeface="Arial" pitchFamily="34" charset="-122"/>
                <a:cs typeface="Arial" pitchFamily="34" charset="-120"/>
              </a:rPr>
              <a:t>Цвет, который невозможно не заметить
</a:t>
            </a:r>
            <a:pPr algn="l" indent="0" marL="0">
              <a:lnSpc>
                <a:spcPct val="90000"/>
              </a:lnSpc>
              <a:buNone/>
            </a:pPr>
            <a:r>
              <a:rPr lang="en-US" sz="420"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24" dirty="0">
                <a:solidFill>
                  <a:srgbClr val="FFFFFF"/>
                </a:solidFill>
                <a:latin typeface="Arial" pitchFamily="34" charset="0"/>
                <a:ea typeface="Arial" pitchFamily="34" charset="-122"/>
                <a:cs typeface="Arial" pitchFamily="34" charset="-120"/>
              </a:rPr>
              <a:t>Желтый в начале XX века воспринимался как резкий и вызывающий. Именно поэтому кофта Маяковского выглядела не просто одеждой, а намеренной демонстрацией несогласия с привычной нормой. Такой образ сразу выделял поэта в толпе и делал его узнаваемым.
</a:t>
            </a:r>
            <a:endParaRPr lang="en-US" sz="1008" dirty="0"/>
          </a:p>
        </p:txBody>
      </p:sp>
      <p:sp>
        <p:nvSpPr>
          <p:cNvPr id="9" name="Text 1"/>
          <p:cNvSpPr txBox="1"/>
          <p:nvPr/>
        </p:nvSpPr>
        <p:spPr>
          <a:xfrm>
            <a:off x="3267836" y="3721601"/>
            <a:ext cx="2611800" cy="801675"/>
          </a:xfrm>
          <a:prstGeom prst="rect">
            <a:avLst/>
          </a:prstGeom>
          <a:noFill/>
          <a:ln/>
        </p:spPr>
        <p:txBody>
          <a:bodyPr wrap="square" lIns="0" tIns="0" rIns="0" bIns="0" rtlCol="0" anchor="t"/>
          <a:lstStyle/>
          <a:p>
            <a:pPr algn="l" indent="0" marL="0">
              <a:lnSpc>
                <a:spcPct val="90000"/>
              </a:lnSpc>
              <a:buNone/>
            </a:pPr>
            <a:r>
              <a:rPr lang="en-US" sz="989" b="1" dirty="0">
                <a:solidFill>
                  <a:srgbClr val="F4EDDB"/>
                </a:solidFill>
                <a:latin typeface="Arial" pitchFamily="34" charset="0"/>
                <a:ea typeface="Arial" pitchFamily="34" charset="-122"/>
                <a:cs typeface="Arial" pitchFamily="34" charset="-120"/>
              </a:rPr>
              <a:t>Костюм как часть поэтического жеста
</a:t>
            </a:r>
            <a:pPr algn="l" indent="0" marL="0">
              <a:lnSpc>
                <a:spcPct val="90000"/>
              </a:lnSpc>
              <a:buNone/>
            </a:pPr>
            <a:r>
              <a:rPr lang="en-US" sz="412"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07" dirty="0">
                <a:solidFill>
                  <a:srgbClr val="FFFFFF"/>
                </a:solidFill>
                <a:latin typeface="Arial" pitchFamily="34" charset="0"/>
                <a:ea typeface="Arial" pitchFamily="34" charset="-122"/>
                <a:cs typeface="Arial" pitchFamily="34" charset="-120"/>
              </a:rPr>
              <a:t>Для футуристов внешний вид не был случайной деталью. Он продолжал их поэтическую программу: бросать вызов, разрушать ожидания и превращать каждое появление перед публикой в художественный акт. Желтая кофта работала как визуальное продолжение стиха.
</a:t>
            </a:r>
            <a:endParaRPr lang="en-US" sz="989" dirty="0"/>
          </a:p>
        </p:txBody>
      </p:sp>
      <p:sp>
        <p:nvSpPr>
          <p:cNvPr id="10" name="Text 2"/>
          <p:cNvSpPr txBox="1"/>
          <p:nvPr/>
        </p:nvSpPr>
        <p:spPr>
          <a:xfrm>
            <a:off x="6122520" y="3721601"/>
            <a:ext cx="2611800" cy="801675"/>
          </a:xfrm>
          <a:prstGeom prst="rect">
            <a:avLst/>
          </a:prstGeom>
          <a:noFill/>
          <a:ln/>
        </p:spPr>
        <p:txBody>
          <a:bodyPr wrap="square" lIns="0" tIns="0" rIns="0" bIns="0" rtlCol="0" anchor="t"/>
          <a:lstStyle/>
          <a:p>
            <a:pPr algn="l" indent="0" marL="0">
              <a:lnSpc>
                <a:spcPct val="90000"/>
              </a:lnSpc>
              <a:buNone/>
            </a:pPr>
            <a:r>
              <a:rPr lang="en-US" sz="1014" b="1" dirty="0">
                <a:solidFill>
                  <a:srgbClr val="F4EDDB"/>
                </a:solidFill>
                <a:latin typeface="Arial" pitchFamily="34" charset="0"/>
                <a:ea typeface="Arial" pitchFamily="34" charset="-122"/>
                <a:cs typeface="Arial" pitchFamily="34" charset="-120"/>
              </a:rPr>
              <a:t>Как рождается литературная легенда
</a:t>
            </a:r>
            <a:pPr algn="l" indent="0" marL="0">
              <a:lnSpc>
                <a:spcPct val="90000"/>
              </a:lnSpc>
              <a:buNone/>
            </a:pPr>
            <a:r>
              <a:rPr lang="en-US" sz="422"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929" dirty="0">
                <a:solidFill>
                  <a:srgbClr val="FFFFFF"/>
                </a:solidFill>
                <a:latin typeface="Arial" pitchFamily="34" charset="0"/>
                <a:ea typeface="Arial" pitchFamily="34" charset="-122"/>
                <a:cs typeface="Arial" pitchFamily="34" charset="-120"/>
              </a:rPr>
              <a:t>Фотографии и портреты закрепили этот образ в культурной памяти. Со временем кофта стала знаком не только Маяковского, но и нового типа поэта — заметного, смелого и сознательно непохожего на привычного автора из учебника.
</a:t>
            </a:r>
            <a:endParaRPr lang="en-US" sz="1014" dirty="0"/>
          </a:p>
        </p:txBody>
      </p:sp>
      <p:sp>
        <p:nvSpPr>
          <p:cNvPr id="11" name="Text 3"/>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E01832"/>
                </a:solidFill>
                <a:latin typeface="Arial" pitchFamily="34" charset="0"/>
                <a:ea typeface="Arial" pitchFamily="34" charset="-122"/>
                <a:cs typeface="Arial" pitchFamily="34" charset="-120"/>
              </a:rPr>
              <a:t>9</a:t>
            </a:r>
            <a:endParaRPr lang="en-US" sz="1100" dirty="0"/>
          </a:p>
        </p:txBody>
      </p:sp>
      <p:sp>
        <p:nvSpPr>
          <p:cNvPr id="12" name="Text 4"/>
          <p:cNvSpPr txBox="1"/>
          <p:nvPr/>
        </p:nvSpPr>
        <p:spPr>
          <a:xfrm>
            <a:off x="413147" y="606753"/>
            <a:ext cx="5285850" cy="592207"/>
          </a:xfrm>
          <a:prstGeom prst="rect">
            <a:avLst/>
          </a:prstGeom>
          <a:noFill/>
          <a:ln/>
        </p:spPr>
        <p:txBody>
          <a:bodyPr wrap="square" lIns="0" tIns="0" rIns="0" bIns="0" rtlCol="0" anchor="ctr"/>
          <a:lstStyle/>
          <a:p>
            <a:pPr algn="l" indent="0" marL="0">
              <a:lnSpc>
                <a:spcPct val="90000"/>
              </a:lnSpc>
              <a:buNone/>
            </a:pPr>
            <a:r>
              <a:rPr lang="en-US" sz="2590" b="1" dirty="0">
                <a:solidFill>
                  <a:srgbClr val="F4EDDB"/>
                </a:solidFill>
                <a:latin typeface="Arial" pitchFamily="34" charset="0"/>
                <a:ea typeface="Arial" pitchFamily="34" charset="-122"/>
                <a:cs typeface="Arial" pitchFamily="34" charset="-120"/>
              </a:rPr>
              <a:t>Желтая кофта как литературный символ
</a:t>
            </a:r>
            <a:endParaRPr lang="en-US" sz="259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21775" y="492453"/>
            <a:ext cx="5286080" cy="592207"/>
          </a:xfrm>
          <a:prstGeom prst="rect">
            <a:avLst/>
          </a:prstGeom>
          <a:noFill/>
          <a:ln/>
        </p:spPr>
        <p:txBody>
          <a:bodyPr wrap="square" lIns="0" tIns="0" rIns="0" bIns="0" rtlCol="0" anchor="ctr"/>
          <a:lstStyle/>
          <a:p>
            <a:pPr algn="l" indent="0" marL="0">
              <a:lnSpc>
                <a:spcPct val="90000"/>
              </a:lnSpc>
              <a:buNone/>
            </a:pPr>
            <a:r>
              <a:rPr lang="en-US" sz="2590" b="1" dirty="0">
                <a:solidFill>
                  <a:srgbClr val="F4EDDB"/>
                </a:solidFill>
                <a:latin typeface="Arial" pitchFamily="34" charset="0"/>
                <a:ea typeface="Arial" pitchFamily="34" charset="-122"/>
                <a:cs typeface="Arial" pitchFamily="34" charset="-120"/>
              </a:rPr>
              <a:t>Язык футуристов: слово как материал искусства
</a:t>
            </a:r>
            <a:endParaRPr lang="en-US" sz="2590" dirty="0"/>
          </a:p>
        </p:txBody>
      </p:sp>
      <p:sp>
        <p:nvSpPr>
          <p:cNvPr id="5" name="Text 1"/>
          <p:cNvSpPr txBox="1"/>
          <p:nvPr/>
        </p:nvSpPr>
        <p:spPr>
          <a:xfrm>
            <a:off x="559405" y="2551753"/>
            <a:ext cx="1632232"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Футуристы относились к слову как к материалу, который можно менять, перестраивать и заново изобретать. Поэтому в их стихах появляются неологизмы, неожиданные сочетания и смелые звуковые эффекты.
</a:t>
            </a:r>
            <a:endParaRPr lang="en-US" sz="1100" dirty="0"/>
          </a:p>
        </p:txBody>
      </p:sp>
      <p:sp>
        <p:nvSpPr>
          <p:cNvPr id="6" name="Text 2"/>
          <p:cNvSpPr txBox="1"/>
          <p:nvPr/>
        </p:nvSpPr>
        <p:spPr>
          <a:xfrm>
            <a:off x="2690338" y="2551753"/>
            <a:ext cx="1632233"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Строка часто дробится на короткие смысловые отрезки. Такой прием создает напряженный ритм, подчеркивает интонацию и заставляет читателя не просто читать, а вслушиваться в текст.
</a:t>
            </a:r>
            <a:endParaRPr lang="en-US" sz="1100" dirty="0"/>
          </a:p>
        </p:txBody>
      </p:sp>
      <p:sp>
        <p:nvSpPr>
          <p:cNvPr id="7" name="Text 3"/>
          <p:cNvSpPr txBox="1"/>
          <p:nvPr/>
        </p:nvSpPr>
        <p:spPr>
          <a:xfrm>
            <a:off x="4842488" y="2551753"/>
            <a:ext cx="1632232"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У Маяковского особенно заметна ступенчатая композиция строки. Она помогает передать ораторскую силу речи и делает стих похожим на энергичное публичное выступление.
</a:t>
            </a:r>
            <a:endParaRPr lang="en-US" sz="1100" dirty="0"/>
          </a:p>
        </p:txBody>
      </p:sp>
      <p:sp>
        <p:nvSpPr>
          <p:cNvPr id="8" name="Text 4"/>
          <p:cNvSpPr txBox="1"/>
          <p:nvPr/>
        </p:nvSpPr>
        <p:spPr>
          <a:xfrm>
            <a:off x="6967523" y="2551753"/>
            <a:ext cx="1632232"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Футуристический язык соединяет лирику и публицистику. Благодаря этому поэтический текст становится одновременно эмоциональным, резким и убедительным для современной аудитории.
</a:t>
            </a:r>
            <a:endParaRPr lang="en-US" sz="1100" dirty="0"/>
          </a:p>
        </p:txBody>
      </p:sp>
      <p:sp>
        <p:nvSpPr>
          <p:cNvPr id="9" name="Text 5"/>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58464" y="2452778"/>
            <a:ext cx="4921004" cy="1396697"/>
          </a:xfrm>
          <a:prstGeom prst="rect">
            <a:avLst/>
          </a:prstGeom>
        </p:spPr>
      </p:pic>
      <p:sp>
        <p:nvSpPr>
          <p:cNvPr id="4" name="Text 0"/>
          <p:cNvSpPr txBox="1"/>
          <p:nvPr/>
        </p:nvSpPr>
        <p:spPr>
          <a:xfrm>
            <a:off x="3620719" y="475061"/>
            <a:ext cx="5186970" cy="1204105"/>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Футуризм, символизм и кубизм: основные различия
</a:t>
            </a:r>
            <a:endParaRPr lang="en-US" sz="3000" dirty="0"/>
          </a:p>
        </p:txBody>
      </p:sp>
      <p:sp>
        <p:nvSpPr>
          <p:cNvPr id="5" name="Text 1"/>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11</a:t>
            </a:r>
            <a:endParaRPr lang="en-US" sz="1100" dirty="0"/>
          </a:p>
        </p:txBody>
      </p:sp>
      <p:sp>
        <p:nvSpPr>
          <p:cNvPr id="6" name="Text 2"/>
          <p:cNvSpPr txBox="1"/>
          <p:nvPr/>
        </p:nvSpPr>
        <p:spPr>
          <a:xfrm>
            <a:off x="413150" y="1029874"/>
            <a:ext cx="2640600" cy="25902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Сравнение трех направлений русского модернизма по их художественным задачам и поэтике.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Футуризм отличается наибольшей конфликтностью: он не только обновляет форму, но и открыто спорит с традицией и публикой.
</a:t>
            </a:r>
            <a:endParaRPr lang="en-US" sz="1100" dirty="0"/>
          </a:p>
        </p:txBody>
      </p:sp>
      <p:sp>
        <p:nvSpPr>
          <p:cNvPr id="7" name="Text 3"/>
          <p:cNvSpPr txBox="1"/>
          <p:nvPr/>
        </p:nvSpPr>
        <p:spPr>
          <a:xfrm>
            <a:off x="413150" y="3726775"/>
            <a:ext cx="2640600" cy="346500"/>
          </a:xfrm>
          <a:prstGeom prst="rect">
            <a:avLst/>
          </a:prstGeom>
          <a:noFill/>
          <a:ln/>
        </p:spPr>
        <p:txBody>
          <a:bodyPr wrap="square" lIns="0" tIns="0" rIns="0" bIns="0" rtlCol="0" anchor="ctr"/>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Обзор направлений русского модернизма.
</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21776" y="492453"/>
            <a:ext cx="5285850" cy="592207"/>
          </a:xfrm>
          <a:prstGeom prst="rect">
            <a:avLst/>
          </a:prstGeom>
          <a:noFill/>
          <a:ln/>
        </p:spPr>
        <p:txBody>
          <a:bodyPr wrap="square" lIns="0" tIns="0" rIns="0" bIns="0" rtlCol="0" anchor="ctr"/>
          <a:lstStyle/>
          <a:p>
            <a:pPr algn="l" indent="0" marL="0">
              <a:lnSpc>
                <a:spcPct val="90000"/>
              </a:lnSpc>
              <a:buNone/>
            </a:pPr>
            <a:r>
              <a:rPr lang="en-US" sz="2590" b="1" dirty="0">
                <a:solidFill>
                  <a:srgbClr val="E01832"/>
                </a:solidFill>
                <a:latin typeface="Arial" pitchFamily="34" charset="0"/>
                <a:ea typeface="Arial" pitchFamily="34" charset="-122"/>
                <a:cs typeface="Arial" pitchFamily="34" charset="-120"/>
              </a:rPr>
              <a:t>Публичные чтения и литературный скандал
</a:t>
            </a:r>
            <a:endParaRPr lang="en-US" sz="2590" dirty="0"/>
          </a:p>
        </p:txBody>
      </p:sp>
      <p:sp>
        <p:nvSpPr>
          <p:cNvPr id="5" name="Text 1"/>
          <p:cNvSpPr txBox="1"/>
          <p:nvPr/>
        </p:nvSpPr>
        <p:spPr>
          <a:xfrm>
            <a:off x="569346" y="2069813"/>
            <a:ext cx="3761135" cy="731497"/>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Футуристическое чтение было рассчитано не на тихое восприятие, а на эффект присутствия: голос, паузы, жесты и интонация превращали стихотворение в сценическое действие.
</a:t>
            </a:r>
            <a:endParaRPr lang="en-US" sz="1100" dirty="0"/>
          </a:p>
        </p:txBody>
      </p:sp>
      <p:sp>
        <p:nvSpPr>
          <p:cNvPr id="6" name="Text 2"/>
          <p:cNvSpPr txBox="1"/>
          <p:nvPr/>
        </p:nvSpPr>
        <p:spPr>
          <a:xfrm>
            <a:off x="4842094" y="2069813"/>
            <a:ext cx="3761135" cy="731497"/>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Костюм, манера держаться и резкая речь становились частью художественного замысла. Поэт демонстрировал не частную личность, а новый тип культурного героя, вызывающего спор.
</a:t>
            </a:r>
            <a:endParaRPr lang="en-US" sz="1100" dirty="0"/>
          </a:p>
        </p:txBody>
      </p:sp>
      <p:sp>
        <p:nvSpPr>
          <p:cNvPr id="7" name="Text 3"/>
          <p:cNvSpPr txBox="1"/>
          <p:nvPr/>
        </p:nvSpPr>
        <p:spPr>
          <a:xfrm>
            <a:off x="569346" y="3557103"/>
            <a:ext cx="3761135" cy="731497"/>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Реакция зала — смех, возмущение, перебранка — не разрушала выступление, а часто усиливала его. Для футуристов скандал был формой проверки силы искусства.
</a:t>
            </a:r>
            <a:endParaRPr lang="en-US" sz="1100" dirty="0"/>
          </a:p>
        </p:txBody>
      </p:sp>
      <p:sp>
        <p:nvSpPr>
          <p:cNvPr id="8" name="Text 4"/>
          <p:cNvSpPr txBox="1"/>
          <p:nvPr/>
        </p:nvSpPr>
        <p:spPr>
          <a:xfrm>
            <a:off x="4842094" y="3557103"/>
            <a:ext cx="3761135" cy="731497"/>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Так поэт выходил за пределы книги и становился участником общественной жизни. Литература начала XX века получала новую модель: не созерцание, а событие и диалог.
</a:t>
            </a:r>
            <a:endParaRPr lang="en-US" sz="1100" dirty="0"/>
          </a:p>
        </p:txBody>
      </p:sp>
      <p:sp>
        <p:nvSpPr>
          <p:cNvPr id="9" name="Text 5"/>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E01832"/>
                </a:solidFill>
                <a:latin typeface="Arial" pitchFamily="34" charset="0"/>
                <a:ea typeface="Arial" pitchFamily="34" charset="-122"/>
                <a:cs typeface="Arial" pitchFamily="34" charset="-120"/>
              </a:rPr>
              <a:t>12</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2660" y="1355790"/>
            <a:ext cx="1990831" cy="2189700"/>
          </a:xfrm>
          <a:prstGeom prst="rect">
            <a:avLst/>
          </a:prstGeom>
        </p:spPr>
      </p:pic>
      <p:pic>
        <p:nvPicPr>
          <p:cNvPr id="5" name="Image 3" descr="preencoded.png">    </p:cNvPr>
          <p:cNvPicPr>
            <a:picLocks noChangeAspect="1"/>
          </p:cNvPicPr>
          <p:nvPr/>
        </p:nvPicPr>
        <p:blipFill>
          <a:blip r:embed="rId4"/>
          <a:stretch>
            <a:fillRect/>
          </a:stretch>
        </p:blipFill>
        <p:spPr>
          <a:xfrm>
            <a:off x="2509809" y="1355790"/>
            <a:ext cx="1990831" cy="2189700"/>
          </a:xfrm>
          <a:prstGeom prst="rect">
            <a:avLst/>
          </a:prstGeom>
        </p:spPr>
      </p:pic>
      <p:pic>
        <p:nvPicPr>
          <p:cNvPr id="6" name="Image 4" descr="preencoded.png">    </p:cNvPr>
          <p:cNvPicPr>
            <a:picLocks noChangeAspect="1"/>
          </p:cNvPicPr>
          <p:nvPr/>
        </p:nvPicPr>
        <p:blipFill>
          <a:blip r:embed="rId5"/>
          <a:stretch>
            <a:fillRect/>
          </a:stretch>
        </p:blipFill>
        <p:spPr>
          <a:xfrm>
            <a:off x="4591748" y="1355790"/>
            <a:ext cx="1990831" cy="2189700"/>
          </a:xfrm>
          <a:prstGeom prst="rect">
            <a:avLst/>
          </a:prstGeom>
        </p:spPr>
      </p:pic>
      <p:pic>
        <p:nvPicPr>
          <p:cNvPr id="7" name="Image 5" descr="preencoded.png">    </p:cNvPr>
          <p:cNvPicPr>
            <a:picLocks noChangeAspect="1"/>
          </p:cNvPicPr>
          <p:nvPr/>
        </p:nvPicPr>
        <p:blipFill>
          <a:blip r:embed="rId6"/>
          <a:stretch>
            <a:fillRect/>
          </a:stretch>
        </p:blipFill>
        <p:spPr>
          <a:xfrm>
            <a:off x="6674982" y="1355790"/>
            <a:ext cx="1990831" cy="21897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22006" y="606753"/>
            <a:ext cx="5285850" cy="592207"/>
          </a:xfrm>
          <a:prstGeom prst="rect">
            <a:avLst/>
          </a:prstGeom>
          <a:noFill/>
          <a:ln/>
        </p:spPr>
        <p:txBody>
          <a:bodyPr wrap="square" lIns="0" tIns="0" rIns="0" bIns="0" rtlCol="0" anchor="ctr"/>
          <a:lstStyle/>
          <a:p>
            <a:pPr algn="l" indent="0" marL="0">
              <a:lnSpc>
                <a:spcPct val="90000"/>
              </a:lnSpc>
              <a:buNone/>
            </a:pPr>
            <a:r>
              <a:rPr lang="en-US" sz="2590" b="1" dirty="0">
                <a:solidFill>
                  <a:srgbClr val="E01832"/>
                </a:solidFill>
                <a:latin typeface="Arial" pitchFamily="34" charset="0"/>
                <a:ea typeface="Arial" pitchFamily="34" charset="-122"/>
                <a:cs typeface="Arial" pitchFamily="34" charset="-120"/>
              </a:rPr>
              <a:t>Маяковский и другие лидеры футуризма
</a:t>
            </a:r>
            <a:endParaRPr lang="en-US" sz="2590" dirty="0"/>
          </a:p>
        </p:txBody>
      </p:sp>
      <p:sp>
        <p:nvSpPr>
          <p:cNvPr id="10" name="Text 1"/>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E01832"/>
                </a:solidFill>
                <a:latin typeface="Arial" pitchFamily="34" charset="0"/>
                <a:ea typeface="Arial" pitchFamily="34" charset="-122"/>
                <a:cs typeface="Arial" pitchFamily="34" charset="-120"/>
              </a:rPr>
              <a:t>13</a:t>
            </a:r>
            <a:endParaRPr lang="en-US" sz="1100" dirty="0"/>
          </a:p>
        </p:txBody>
      </p:sp>
      <p:sp>
        <p:nvSpPr>
          <p:cNvPr id="11" name="Text 2"/>
          <p:cNvSpPr txBox="1"/>
          <p:nvPr/>
        </p:nvSpPr>
        <p:spPr>
          <a:xfrm>
            <a:off x="422000" y="3616201"/>
            <a:ext cx="1992375" cy="708975"/>
          </a:xfrm>
          <a:prstGeom prst="rect">
            <a:avLst/>
          </a:prstGeom>
          <a:noFill/>
          <a:ln/>
        </p:spPr>
        <p:txBody>
          <a:bodyPr wrap="square" lIns="0" tIns="0" rIns="0" bIns="0" rtlCol="0" anchor="t"/>
          <a:lstStyle/>
          <a:p>
            <a:pPr algn="ctr" indent="0" marL="0">
              <a:lnSpc>
                <a:spcPct val="90000"/>
              </a:lnSpc>
              <a:buNone/>
            </a:pPr>
            <a:r>
              <a:rPr lang="en-US" sz="764" b="1" dirty="0">
                <a:solidFill>
                  <a:srgbClr val="E01832"/>
                </a:solidFill>
                <a:latin typeface="Arial" pitchFamily="34" charset="0"/>
                <a:ea typeface="Arial" pitchFamily="34" charset="-122"/>
                <a:cs typeface="Arial" pitchFamily="34" charset="-120"/>
              </a:rPr>
              <a:t>Владимир Маяковский: голос эпохи
</a:t>
            </a:r>
            <a:pPr algn="ctr" indent="0" marL="0">
              <a:lnSpc>
                <a:spcPct val="90000"/>
              </a:lnSpc>
              <a:buNone/>
            </a:pPr>
            <a:r>
              <a:rPr lang="en-US" sz="318" dirty="0">
                <a:solidFill>
                  <a:srgbClr val="E01832"/>
                </a:solidFill>
                <a:latin typeface="Arial" pitchFamily="34" charset="0"/>
                <a:ea typeface="Arial" pitchFamily="34" charset="-122"/>
                <a:cs typeface="Arial" pitchFamily="34" charset="-120"/>
              </a:rPr>
              <a:t>
</a:t>
            </a:r>
            <a:pPr algn="ctr" indent="0" marL="0">
              <a:lnSpc>
                <a:spcPct val="90000"/>
              </a:lnSpc>
              <a:buNone/>
            </a:pPr>
            <a:r>
              <a:rPr lang="en-US" sz="700" dirty="0">
                <a:solidFill>
                  <a:srgbClr val="000000"/>
                </a:solidFill>
                <a:latin typeface="Arial" pitchFamily="34" charset="0"/>
                <a:ea typeface="Arial" pitchFamily="34" charset="-122"/>
                <a:cs typeface="Arial" pitchFamily="34" charset="-120"/>
              </a:rPr>
              <a:t>Маяковский сделал футуризм слышимым для широкой публики. Его стихи звучали как выступление, а не как тихое чтение, поэтому поэт быстро стал узнаваемой фигурой. Он соединял языковой эксперимент с гражданским темпераментом и тем самым выводил авангард в общественное пространство.
</a:t>
            </a:r>
            <a:endParaRPr lang="en-US" sz="764" dirty="0"/>
          </a:p>
        </p:txBody>
      </p:sp>
      <p:sp>
        <p:nvSpPr>
          <p:cNvPr id="12" name="Text 3"/>
          <p:cNvSpPr txBox="1"/>
          <p:nvPr/>
        </p:nvSpPr>
        <p:spPr>
          <a:xfrm>
            <a:off x="2508915" y="3616201"/>
            <a:ext cx="1992375" cy="708975"/>
          </a:xfrm>
          <a:prstGeom prst="rect">
            <a:avLst/>
          </a:prstGeom>
          <a:noFill/>
          <a:ln/>
        </p:spPr>
        <p:txBody>
          <a:bodyPr wrap="square" lIns="0" tIns="0" rIns="0" bIns="0" rtlCol="0" anchor="t"/>
          <a:lstStyle/>
          <a:p>
            <a:pPr algn="ctr" indent="0" marL="0">
              <a:lnSpc>
                <a:spcPct val="90000"/>
              </a:lnSpc>
              <a:buNone/>
            </a:pPr>
            <a:r>
              <a:rPr lang="en-US" sz="786" b="1" dirty="0">
                <a:solidFill>
                  <a:srgbClr val="E01832"/>
                </a:solidFill>
                <a:latin typeface="Arial" pitchFamily="34" charset="0"/>
                <a:ea typeface="Arial" pitchFamily="34" charset="-122"/>
                <a:cs typeface="Arial" pitchFamily="34" charset="-120"/>
              </a:rPr>
              <a:t>Давид Бурлюк: провокатор движения
</a:t>
            </a:r>
            <a:pPr algn="ctr" indent="0" marL="0">
              <a:lnSpc>
                <a:spcPct val="90000"/>
              </a:lnSpc>
              <a:buNone/>
            </a:pPr>
            <a:r>
              <a:rPr lang="en-US" sz="328" dirty="0">
                <a:solidFill>
                  <a:srgbClr val="E01832"/>
                </a:solidFill>
                <a:latin typeface="Arial" pitchFamily="34" charset="0"/>
                <a:ea typeface="Arial" pitchFamily="34" charset="-122"/>
                <a:cs typeface="Arial" pitchFamily="34" charset="-120"/>
              </a:rPr>
              <a:t>
</a:t>
            </a:r>
            <a:pPr algn="ctr" indent="0" marL="0">
              <a:lnSpc>
                <a:spcPct val="90000"/>
              </a:lnSpc>
              <a:buNone/>
            </a:pPr>
            <a:r>
              <a:rPr lang="en-US" sz="721" dirty="0">
                <a:solidFill>
                  <a:srgbClr val="000000"/>
                </a:solidFill>
                <a:latin typeface="Arial" pitchFamily="34" charset="0"/>
                <a:ea typeface="Arial" pitchFamily="34" charset="-122"/>
                <a:cs typeface="Arial" pitchFamily="34" charset="-120"/>
              </a:rPr>
              <a:t>Бурлюк был одним из тех, кто придал футуризму резкость и демонстративность. Его поведение, выступления и художественная позиция подчеркивали разрыв с привычным вкусом. Для современников он был не только поэтом и художником, но и организатором культурного вызова.
</a:t>
            </a:r>
            <a:endParaRPr lang="en-US" sz="786" dirty="0"/>
          </a:p>
        </p:txBody>
      </p:sp>
      <p:sp>
        <p:nvSpPr>
          <p:cNvPr id="13" name="Text 4"/>
          <p:cNvSpPr txBox="1"/>
          <p:nvPr/>
        </p:nvSpPr>
        <p:spPr>
          <a:xfrm>
            <a:off x="4590850" y="3616201"/>
            <a:ext cx="1992375" cy="708975"/>
          </a:xfrm>
          <a:prstGeom prst="rect">
            <a:avLst/>
          </a:prstGeom>
          <a:noFill/>
          <a:ln/>
        </p:spPr>
        <p:txBody>
          <a:bodyPr wrap="square" lIns="0" tIns="0" rIns="0" bIns="0" rtlCol="0" anchor="t"/>
          <a:lstStyle/>
          <a:p>
            <a:pPr algn="ctr" indent="0" marL="0">
              <a:lnSpc>
                <a:spcPct val="90000"/>
              </a:lnSpc>
              <a:buNone/>
            </a:pPr>
            <a:r>
              <a:rPr lang="en-US" sz="791" b="1" dirty="0">
                <a:solidFill>
                  <a:srgbClr val="E01832"/>
                </a:solidFill>
                <a:latin typeface="Arial" pitchFamily="34" charset="0"/>
                <a:ea typeface="Arial" pitchFamily="34" charset="-122"/>
                <a:cs typeface="Arial" pitchFamily="34" charset="-120"/>
              </a:rPr>
              <a:t>Велимир Хлебников: поиск зауми
</a:t>
            </a:r>
            <a:pPr algn="ctr" indent="0" marL="0">
              <a:lnSpc>
                <a:spcPct val="90000"/>
              </a:lnSpc>
              <a:buNone/>
            </a:pPr>
            <a:r>
              <a:rPr lang="en-US" sz="330" dirty="0">
                <a:solidFill>
                  <a:srgbClr val="E01832"/>
                </a:solidFill>
                <a:latin typeface="Arial" pitchFamily="34" charset="0"/>
                <a:ea typeface="Arial" pitchFamily="34" charset="-122"/>
                <a:cs typeface="Arial" pitchFamily="34" charset="-120"/>
              </a:rPr>
              <a:t>
</a:t>
            </a:r>
            <a:pPr algn="ctr" indent="0" marL="0">
              <a:lnSpc>
                <a:spcPct val="90000"/>
              </a:lnSpc>
              <a:buNone/>
            </a:pPr>
            <a:r>
              <a:rPr lang="en-US" sz="725" dirty="0">
                <a:solidFill>
                  <a:srgbClr val="000000"/>
                </a:solidFill>
                <a:latin typeface="Arial" pitchFamily="34" charset="0"/>
                <a:ea typeface="Arial" pitchFamily="34" charset="-122"/>
                <a:cs typeface="Arial" pitchFamily="34" charset="-120"/>
              </a:rPr>
              <a:t>Хлебников стремился выйти за пределы обычного смысла и исследовал возможности слова как звука и образа. Его поэзия часто строилась на необычных сочетаниях и словотворчестве. Благодаря этому футуризм получил глубоко экспериментальное, почти лабораторное измерение.
</a:t>
            </a:r>
            <a:endParaRPr lang="en-US" sz="791" dirty="0"/>
          </a:p>
        </p:txBody>
      </p:sp>
      <p:sp>
        <p:nvSpPr>
          <p:cNvPr id="14" name="Text 5"/>
          <p:cNvSpPr txBox="1"/>
          <p:nvPr/>
        </p:nvSpPr>
        <p:spPr>
          <a:xfrm>
            <a:off x="6674082" y="3616201"/>
            <a:ext cx="1992375" cy="708975"/>
          </a:xfrm>
          <a:prstGeom prst="rect">
            <a:avLst/>
          </a:prstGeom>
          <a:noFill/>
          <a:ln/>
        </p:spPr>
        <p:txBody>
          <a:bodyPr wrap="square" lIns="0" tIns="0" rIns="0" bIns="0" rtlCol="0" anchor="t"/>
          <a:lstStyle/>
          <a:p>
            <a:pPr algn="ctr" indent="0" marL="0">
              <a:lnSpc>
                <a:spcPct val="90000"/>
              </a:lnSpc>
              <a:buNone/>
            </a:pPr>
            <a:r>
              <a:rPr lang="en-US" sz="782" b="1" dirty="0">
                <a:solidFill>
                  <a:srgbClr val="E01832"/>
                </a:solidFill>
                <a:latin typeface="Arial" pitchFamily="34" charset="0"/>
                <a:ea typeface="Arial" pitchFamily="34" charset="-122"/>
                <a:cs typeface="Arial" pitchFamily="34" charset="-120"/>
              </a:rPr>
              <a:t>Алексей Крученых: радикальная форма
</a:t>
            </a:r>
            <a:pPr algn="ctr" indent="0" marL="0">
              <a:lnSpc>
                <a:spcPct val="90000"/>
              </a:lnSpc>
              <a:buNone/>
            </a:pPr>
            <a:r>
              <a:rPr lang="en-US" sz="326" dirty="0">
                <a:solidFill>
                  <a:srgbClr val="E01832"/>
                </a:solidFill>
                <a:latin typeface="Arial" pitchFamily="34" charset="0"/>
                <a:ea typeface="Arial" pitchFamily="34" charset="-122"/>
                <a:cs typeface="Arial" pitchFamily="34" charset="-120"/>
              </a:rPr>
              <a:t>
</a:t>
            </a:r>
            <a:pPr algn="ctr" indent="0" marL="0">
              <a:lnSpc>
                <a:spcPct val="90000"/>
              </a:lnSpc>
              <a:buNone/>
            </a:pPr>
            <a:r>
              <a:rPr lang="en-US" sz="717" dirty="0">
                <a:solidFill>
                  <a:srgbClr val="000000"/>
                </a:solidFill>
                <a:latin typeface="Arial" pitchFamily="34" charset="0"/>
                <a:ea typeface="Arial" pitchFamily="34" charset="-122"/>
                <a:cs typeface="Arial" pitchFamily="34" charset="-120"/>
              </a:rPr>
              <a:t>Крученых довел языковой эксперимент до предела, проверяя, как далеко может зайти разрушение привычной речи. Его тексты показывали, что форма сама по себе может стать главным событием стихотворения. Это усиливало ощущение художественной свободы и дерзости футуризма.
</a:t>
            </a:r>
            <a:endParaRPr lang="en-US" sz="78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58464" y="2053223"/>
            <a:ext cx="4921004" cy="2586742"/>
          </a:xfrm>
          <a:prstGeom prst="rect">
            <a:avLst/>
          </a:prstGeom>
        </p:spPr>
      </p:pic>
      <p:sp>
        <p:nvSpPr>
          <p:cNvPr id="4" name="Text 0"/>
          <p:cNvSpPr txBox="1"/>
          <p:nvPr/>
        </p:nvSpPr>
        <p:spPr>
          <a:xfrm>
            <a:off x="413150" y="1029874"/>
            <a:ext cx="2640600" cy="25902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Ранние тексты Маяковского строятся на напряжении между личным переживанием и общественным конфликтом.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Доминирование города и протеста показывает, что ранний Маяковский воспринимал современность как пространство столкновения, движения и внутреннего напряжения.
</a:t>
            </a:r>
            <a:endParaRPr lang="en-US" sz="1100" dirty="0"/>
          </a:p>
        </p:txBody>
      </p:sp>
      <p:sp>
        <p:nvSpPr>
          <p:cNvPr id="5" name="Text 1"/>
          <p:cNvSpPr txBox="1"/>
          <p:nvPr/>
        </p:nvSpPr>
        <p:spPr>
          <a:xfrm>
            <a:off x="3620719" y="470298"/>
            <a:ext cx="5186970" cy="1208867"/>
          </a:xfrm>
          <a:prstGeom prst="rect">
            <a:avLst/>
          </a:prstGeom>
          <a:noFill/>
          <a:ln/>
        </p:spPr>
        <p:txBody>
          <a:bodyPr wrap="square" lIns="0" tIns="0" rIns="0" bIns="0" rtlCol="0" anchor="ctr"/>
          <a:lstStyle/>
          <a:p>
            <a:pPr algn="l" indent="0" marL="0">
              <a:lnSpc>
                <a:spcPct val="90000"/>
              </a:lnSpc>
              <a:buNone/>
            </a:pPr>
            <a:r>
              <a:rPr lang="en-US" sz="3000" b="1" dirty="0">
                <a:solidFill>
                  <a:srgbClr val="E01832"/>
                </a:solidFill>
                <a:latin typeface="Arial" pitchFamily="34" charset="0"/>
                <a:ea typeface="Arial" pitchFamily="34" charset="-122"/>
                <a:cs typeface="Arial" pitchFamily="34" charset="-120"/>
              </a:rPr>
              <a:t>Темы ранней поэзии Маяковского
</a:t>
            </a:r>
            <a:endParaRPr lang="en-US" sz="3000" dirty="0"/>
          </a:p>
        </p:txBody>
      </p:sp>
      <p:sp>
        <p:nvSpPr>
          <p:cNvPr id="6" name="Text 2"/>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14</a:t>
            </a:r>
            <a:endParaRPr lang="en-US" sz="1100" dirty="0"/>
          </a:p>
        </p:txBody>
      </p:sp>
      <p:sp>
        <p:nvSpPr>
          <p:cNvPr id="7" name="Text 3"/>
          <p:cNvSpPr txBox="1"/>
          <p:nvPr/>
        </p:nvSpPr>
        <p:spPr>
          <a:xfrm>
            <a:off x="413150" y="3726775"/>
            <a:ext cx="2640600" cy="346500"/>
          </a:xfrm>
          <a:prstGeom prst="rect">
            <a:avLst/>
          </a:prstGeom>
          <a:noFill/>
          <a:ln/>
        </p:spPr>
        <p:txBody>
          <a:bodyPr wrap="square" lIns="0" tIns="0" rIns="0" bIns="0" rtlCol="0" anchor="ctr"/>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Анализ ранней лирики Владимира Маяковского по тематическим мотивам.
</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9845" y="1814200"/>
            <a:ext cx="421200" cy="374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821930" y="1832920"/>
            <a:ext cx="421200" cy="33696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728343" y="3336371"/>
            <a:ext cx="345450" cy="3948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166660" y="1449250"/>
            <a:ext cx="3161400" cy="1104300"/>
          </a:xfrm>
          <a:prstGeom prst="rect">
            <a:avLst/>
          </a:prstGeom>
          <a:noFill/>
          <a:ln/>
        </p:spPr>
        <p:txBody>
          <a:bodyPr wrap="square" lIns="0" tIns="0" rIns="0" bIns="0" rtlCol="0" anchor="ctr"/>
          <a:lstStyle/>
          <a:p>
            <a:pPr algn="l" indent="0" marL="0">
              <a:lnSpc>
                <a:spcPct val="90000"/>
              </a:lnSpc>
              <a:buNone/>
            </a:pPr>
            <a:r>
              <a:rPr lang="en-US" sz="1300" b="1" dirty="0">
                <a:solidFill>
                  <a:srgbClr val="E01832"/>
                </a:solidFill>
                <a:latin typeface="Arial" pitchFamily="34" charset="0"/>
                <a:ea typeface="Arial" pitchFamily="34" charset="-122"/>
                <a:cs typeface="Arial" pitchFamily="34" charset="-120"/>
              </a:rPr>
              <a:t>Легко узнаваемый знак
</a:t>
            </a:r>
            <a:pPr algn="l" indent="0" marL="0">
              <a:lnSpc>
                <a:spcPct val="90000"/>
              </a:lnSpc>
              <a:buNone/>
            </a:pPr>
            <a:r>
              <a:rPr lang="en-US" sz="6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Желтая кофта сразу выделяла Маяковского среди других поэтов. Она работала как визуальная подпись, по которой публика мгновенно связывала внешний облик с авангардной поэзией.
</a:t>
            </a:r>
            <a:endParaRPr lang="en-US" sz="1300" dirty="0"/>
          </a:p>
        </p:txBody>
      </p:sp>
      <p:sp>
        <p:nvSpPr>
          <p:cNvPr id="10" name="Text 1"/>
          <p:cNvSpPr txBox="1"/>
          <p:nvPr/>
        </p:nvSpPr>
        <p:spPr>
          <a:xfrm>
            <a:off x="5417115" y="1449250"/>
            <a:ext cx="3161400" cy="1104300"/>
          </a:xfrm>
          <a:prstGeom prst="rect">
            <a:avLst/>
          </a:prstGeom>
          <a:noFill/>
          <a:ln/>
        </p:spPr>
        <p:txBody>
          <a:bodyPr wrap="square" lIns="0" tIns="0" rIns="0" bIns="0" rtlCol="0" anchor="ctr"/>
          <a:lstStyle/>
          <a:p>
            <a:pPr algn="l" indent="0" marL="0">
              <a:lnSpc>
                <a:spcPct val="90000"/>
              </a:lnSpc>
              <a:buNone/>
            </a:pPr>
            <a:r>
              <a:rPr lang="en-US" sz="1300" b="1" dirty="0">
                <a:solidFill>
                  <a:srgbClr val="E01832"/>
                </a:solidFill>
                <a:latin typeface="Arial" pitchFamily="34" charset="0"/>
                <a:ea typeface="Arial" pitchFamily="34" charset="-122"/>
                <a:cs typeface="Arial" pitchFamily="34" charset="-120"/>
              </a:rPr>
              <a:t>Эффект театральности
</a:t>
            </a:r>
            <a:pPr algn="l" indent="0" marL="0">
              <a:lnSpc>
                <a:spcPct val="90000"/>
              </a:lnSpc>
              <a:buNone/>
            </a:pPr>
            <a:r>
              <a:rPr lang="en-US" sz="6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Костюм не просто одевал автора, а создавал сценический образ. В нем чувствовались намеренная демонстративность, напряжение и готовность превратить появление поэта в художественный жест.
</a:t>
            </a:r>
            <a:endParaRPr lang="en-US" sz="1300" dirty="0"/>
          </a:p>
        </p:txBody>
      </p:sp>
      <p:sp>
        <p:nvSpPr>
          <p:cNvPr id="11" name="Text 2"/>
          <p:cNvSpPr txBox="1"/>
          <p:nvPr/>
        </p:nvSpPr>
        <p:spPr>
          <a:xfrm>
            <a:off x="3269279" y="2981621"/>
            <a:ext cx="3161400" cy="1104300"/>
          </a:xfrm>
          <a:prstGeom prst="rect">
            <a:avLst/>
          </a:prstGeom>
          <a:noFill/>
          <a:ln/>
        </p:spPr>
        <p:txBody>
          <a:bodyPr wrap="square" lIns="0" tIns="0" rIns="0" bIns="0" rtlCol="0" anchor="ctr"/>
          <a:lstStyle/>
          <a:p>
            <a:pPr algn="l" indent="0" marL="0">
              <a:lnSpc>
                <a:spcPct val="90000"/>
              </a:lnSpc>
              <a:buNone/>
            </a:pPr>
            <a:r>
              <a:rPr lang="en-US" sz="1300" b="1" dirty="0">
                <a:solidFill>
                  <a:srgbClr val="E01832"/>
                </a:solidFill>
                <a:latin typeface="Arial" pitchFamily="34" charset="0"/>
                <a:ea typeface="Arial" pitchFamily="34" charset="-122"/>
                <a:cs typeface="Arial" pitchFamily="34" charset="-120"/>
              </a:rPr>
              <a:t>Символ вызова
</a:t>
            </a:r>
            <a:pPr algn="l" indent="0" marL="0">
              <a:lnSpc>
                <a:spcPct val="90000"/>
              </a:lnSpc>
              <a:buNone/>
            </a:pPr>
            <a:r>
              <a:rPr lang="en-US" sz="600" dirty="0">
                <a:solidFill>
                  <a:srgbClr val="E01832"/>
                </a:solidFill>
                <a:latin typeface="Arial" pitchFamily="34" charset="0"/>
                <a:ea typeface="Arial" pitchFamily="34" charset="-122"/>
                <a:cs typeface="Arial" pitchFamily="34" charset="-120"/>
              </a:rPr>
              <a:t>
</a:t>
            </a:r>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Необычная одежда выражала отказ от привычной нормы и буржуазной осторожности. Поэтому образ стал метафорой смелости, независимости и права художника быть не таким, как все.
</a:t>
            </a:r>
            <a:endParaRPr lang="en-US" sz="1300" dirty="0"/>
          </a:p>
        </p:txBody>
      </p:sp>
      <p:sp>
        <p:nvSpPr>
          <p:cNvPr id="12" name="Text 3"/>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E01832"/>
                </a:solidFill>
                <a:latin typeface="Arial" pitchFamily="34" charset="0"/>
                <a:ea typeface="Arial" pitchFamily="34" charset="-122"/>
                <a:cs typeface="Arial" pitchFamily="34" charset="-120"/>
              </a:rPr>
              <a:t>15</a:t>
            </a:r>
            <a:endParaRPr lang="en-US" sz="1100" dirty="0"/>
          </a:p>
        </p:txBody>
      </p:sp>
      <p:sp>
        <p:nvSpPr>
          <p:cNvPr id="13" name="Text 4"/>
          <p:cNvSpPr txBox="1"/>
          <p:nvPr/>
        </p:nvSpPr>
        <p:spPr>
          <a:xfrm>
            <a:off x="421774" y="492450"/>
            <a:ext cx="8294400" cy="592200"/>
          </a:xfrm>
          <a:prstGeom prst="rect">
            <a:avLst/>
          </a:prstGeom>
          <a:noFill/>
          <a:ln/>
        </p:spPr>
        <p:txBody>
          <a:bodyPr wrap="square" lIns="0" tIns="0" rIns="0" bIns="0" rtlCol="0" anchor="ctr"/>
          <a:lstStyle/>
          <a:p>
            <a:pPr algn="l" indent="0" marL="0">
              <a:lnSpc>
                <a:spcPct val="90000"/>
              </a:lnSpc>
              <a:buNone/>
            </a:pPr>
            <a:r>
              <a:rPr lang="en-US" sz="2590" b="1" dirty="0">
                <a:solidFill>
                  <a:srgbClr val="E01832"/>
                </a:solidFill>
                <a:latin typeface="Arial" pitchFamily="34" charset="0"/>
                <a:ea typeface="Arial" pitchFamily="34" charset="-122"/>
                <a:cs typeface="Arial" pitchFamily="34" charset="-120"/>
              </a:rPr>
              <a:t>Почему образ «желтой кофты» запомнился культуре
</a:t>
            </a:r>
            <a:endParaRPr lang="en-US" sz="259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75" y="1746956"/>
            <a:ext cx="8168400" cy="2646638"/>
          </a:xfrm>
          <a:prstGeom prst="rect">
            <a:avLst/>
          </a:prstGeom>
        </p:spPr>
      </p:pic>
      <p:sp>
        <p:nvSpPr>
          <p:cNvPr id="4" name="Text 0"/>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
        <p:nvSpPr>
          <p:cNvPr id="5" name="Text 1"/>
          <p:cNvSpPr txBox="1"/>
          <p:nvPr/>
        </p:nvSpPr>
        <p:spPr>
          <a:xfrm>
            <a:off x="421775" y="464356"/>
            <a:ext cx="8182575" cy="727122"/>
          </a:xfrm>
          <a:prstGeom prst="rect">
            <a:avLst/>
          </a:prstGeom>
          <a:noFill/>
          <a:ln/>
        </p:spPr>
        <p:txBody>
          <a:bodyPr wrap="square" lIns="0" tIns="0" rIns="0" bIns="0" rtlCol="0" anchor="ctr"/>
          <a:lstStyle/>
          <a:p>
            <a:pPr algn="l" indent="0" marL="0">
              <a:lnSpc>
                <a:spcPct val="90000"/>
              </a:lnSpc>
              <a:buNone/>
            </a:pPr>
            <a:r>
              <a:rPr lang="en-US" sz="2470" b="1" dirty="0">
                <a:solidFill>
                  <a:srgbClr val="F4EDDB"/>
                </a:solidFill>
                <a:latin typeface="Arial" pitchFamily="34" charset="0"/>
                <a:ea typeface="Arial" pitchFamily="34" charset="-122"/>
                <a:cs typeface="Arial" pitchFamily="34" charset="-120"/>
              </a:rPr>
              <a:t>От футуристического жеста к литературной легенде
</a:t>
            </a:r>
            <a:pPr algn="l" indent="0" marL="0">
              <a:lnSpc>
                <a:spcPct val="90000"/>
              </a:lnSpc>
              <a:buNone/>
            </a:pPr>
            <a:r>
              <a:rPr lang="en-US" sz="906"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88" dirty="0">
                <a:solidFill>
                  <a:srgbClr val="FFFFFF"/>
                </a:solidFill>
                <a:latin typeface="Arial" pitchFamily="34" charset="0"/>
                <a:ea typeface="Arial" pitchFamily="34" charset="-122"/>
                <a:cs typeface="Arial" pitchFamily="34" charset="-120"/>
              </a:rPr>
              <a:t>Логика формирования символа в литературной и общественной памяти начала XX века.
</a:t>
            </a:r>
            <a:endParaRPr lang="en-US" sz="247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21775" y="492453"/>
            <a:ext cx="5286080" cy="592207"/>
          </a:xfrm>
          <a:prstGeom prst="rect">
            <a:avLst/>
          </a:prstGeom>
          <a:noFill/>
          <a:ln/>
        </p:spPr>
        <p:txBody>
          <a:bodyPr wrap="square" lIns="0" tIns="0" rIns="0" bIns="0" rtlCol="0" anchor="ctr"/>
          <a:lstStyle/>
          <a:p>
            <a:pPr algn="l" indent="0" marL="0">
              <a:lnSpc>
                <a:spcPct val="90000"/>
              </a:lnSpc>
              <a:buNone/>
            </a:pPr>
            <a:r>
              <a:rPr lang="en-US" sz="2590" b="1" dirty="0">
                <a:solidFill>
                  <a:srgbClr val="F4EDDB"/>
                </a:solidFill>
                <a:latin typeface="Arial" pitchFamily="34" charset="0"/>
                <a:ea typeface="Arial" pitchFamily="34" charset="-122"/>
                <a:cs typeface="Arial" pitchFamily="34" charset="-120"/>
              </a:rPr>
              <a:t>Реакция современников на футуризм
</a:t>
            </a:r>
            <a:endParaRPr lang="en-US" sz="2590" dirty="0"/>
          </a:p>
        </p:txBody>
      </p:sp>
      <p:sp>
        <p:nvSpPr>
          <p:cNvPr id="5" name="Text 1"/>
          <p:cNvSpPr txBox="1"/>
          <p:nvPr/>
        </p:nvSpPr>
        <p:spPr>
          <a:xfrm>
            <a:off x="559405" y="2551753"/>
            <a:ext cx="1632232"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Многих современников отталкивали резкость футуристов, их демонстративная грубость и нежелание соблюдать привычные правила литературного поведения. Новое искусство казалось слишком шумным и вызывающим.
</a:t>
            </a:r>
            <a:endParaRPr lang="en-US" sz="1100" dirty="0"/>
          </a:p>
        </p:txBody>
      </p:sp>
      <p:sp>
        <p:nvSpPr>
          <p:cNvPr id="6" name="Text 2"/>
          <p:cNvSpPr txBox="1"/>
          <p:nvPr/>
        </p:nvSpPr>
        <p:spPr>
          <a:xfrm>
            <a:off x="2690338" y="2551753"/>
            <a:ext cx="1632233"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Особое раздражение вызывало разрушение культурной преемственности. Читатели, воспитанные на классике, воспринимали такие тексты как нападение на традицию, а не как попытку обновления языка.
</a:t>
            </a:r>
            <a:endParaRPr lang="en-US" sz="1100" dirty="0"/>
          </a:p>
        </p:txBody>
      </p:sp>
      <p:sp>
        <p:nvSpPr>
          <p:cNvPr id="7" name="Text 3"/>
          <p:cNvSpPr txBox="1"/>
          <p:nvPr/>
        </p:nvSpPr>
        <p:spPr>
          <a:xfrm>
            <a:off x="4842488" y="2551753"/>
            <a:ext cx="1632232"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Однако именно резкость спора сделала футуризм заметным. Скандал работал как способ привлечь внимание к поэзии и заставить публику всерьез обсуждать роль художника.
</a:t>
            </a:r>
            <a:endParaRPr lang="en-US" sz="1100" dirty="0"/>
          </a:p>
        </p:txBody>
      </p:sp>
      <p:sp>
        <p:nvSpPr>
          <p:cNvPr id="8" name="Text 4"/>
          <p:cNvSpPr txBox="1"/>
          <p:nvPr/>
        </p:nvSpPr>
        <p:spPr>
          <a:xfrm>
            <a:off x="6967523" y="2551753"/>
            <a:ext cx="1632232" cy="1631915"/>
          </a:xfrm>
          <a:prstGeom prst="rect">
            <a:avLst/>
          </a:prstGeom>
          <a:noFill/>
          <a:ln/>
        </p:spPr>
        <p:txBody>
          <a:bodyPr wrap="square" lIns="0" tIns="0" rIns="0" bIns="0" rtlCol="0" anchor="ctr"/>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В результате футуристы изменили саму норму литературного разговора. Поэт стал не только автором текста, но и публичной фигурой, чье мнение и образ обсуждают так же активно, как стихи.
</a:t>
            </a:r>
            <a:endParaRPr lang="en-US" sz="1100" dirty="0"/>
          </a:p>
        </p:txBody>
      </p:sp>
      <p:sp>
        <p:nvSpPr>
          <p:cNvPr id="9" name="Text 5"/>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2" y="366525"/>
            <a:ext cx="3474277" cy="4408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52994" y="2608740"/>
            <a:ext cx="1629512" cy="1445100"/>
          </a:xfrm>
          <a:prstGeom prst="rect">
            <a:avLst/>
          </a:prstGeom>
          <a:noFill/>
          <a:ln/>
        </p:spPr>
        <p:txBody>
          <a:bodyPr wrap="square" lIns="0" tIns="0" rIns="0" bIns="0" rtlCol="0" anchor="t"/>
          <a:lstStyle/>
          <a:p>
            <a:pPr algn="l" indent="0" marL="0">
              <a:lnSpc>
                <a:spcPct val="90000"/>
              </a:lnSpc>
              <a:buNone/>
            </a:pPr>
            <a:r>
              <a:rPr lang="en-US" sz="1091" b="1" dirty="0">
                <a:solidFill>
                  <a:srgbClr val="F4EDDB"/>
                </a:solidFill>
                <a:latin typeface="Arial" pitchFamily="34" charset="0"/>
                <a:ea typeface="Arial" pitchFamily="34" charset="-122"/>
                <a:cs typeface="Arial" pitchFamily="34" charset="-120"/>
              </a:rPr>
              <a:t>Влияние на искусство формы
</a:t>
            </a:r>
            <a:pPr algn="l" indent="0" marL="0">
              <a:lnSpc>
                <a:spcPct val="90000"/>
              </a:lnSpc>
              <a:buNone/>
            </a:pPr>
            <a:r>
              <a:rPr lang="en-US" sz="455"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1000" dirty="0">
                <a:solidFill>
                  <a:srgbClr val="FFFFFF"/>
                </a:solidFill>
                <a:latin typeface="Arial" pitchFamily="34" charset="0"/>
                <a:ea typeface="Arial" pitchFamily="34" charset="-122"/>
                <a:cs typeface="Arial" pitchFamily="34" charset="-120"/>
              </a:rPr>
              <a:t>Футуризм заметно повлиял на плакат, сценографию, книжный дизайн и экспериментальную поэзию. Его наследие связано с интересом к ритму, визуальной организации текста и выразительности публичного выступления.
</a:t>
            </a:r>
            <a:endParaRPr lang="en-US" sz="1091" dirty="0"/>
          </a:p>
        </p:txBody>
      </p:sp>
      <p:sp>
        <p:nvSpPr>
          <p:cNvPr id="6" name="Text 1"/>
          <p:cNvSpPr txBox="1"/>
          <p:nvPr/>
        </p:nvSpPr>
        <p:spPr>
          <a:xfrm>
            <a:off x="6570833" y="2608740"/>
            <a:ext cx="1629512" cy="1445100"/>
          </a:xfrm>
          <a:prstGeom prst="rect">
            <a:avLst/>
          </a:prstGeom>
          <a:noFill/>
          <a:ln/>
        </p:spPr>
        <p:txBody>
          <a:bodyPr wrap="square" lIns="0" tIns="0" rIns="0" bIns="0" rtlCol="0" anchor="t"/>
          <a:lstStyle/>
          <a:p>
            <a:pPr algn="l" indent="0" marL="0">
              <a:lnSpc>
                <a:spcPct val="90000"/>
              </a:lnSpc>
              <a:buNone/>
            </a:pPr>
            <a:r>
              <a:rPr lang="en-US" sz="1185" b="1" dirty="0">
                <a:solidFill>
                  <a:srgbClr val="F4EDDB"/>
                </a:solidFill>
                <a:latin typeface="Arial" pitchFamily="34" charset="0"/>
                <a:ea typeface="Arial" pitchFamily="34" charset="-122"/>
                <a:cs typeface="Arial" pitchFamily="34" charset="-120"/>
              </a:rPr>
              <a:t>Долгая жизнь образа Маяковского
</a:t>
            </a:r>
            <a:pPr algn="l" indent="0" marL="0">
              <a:lnSpc>
                <a:spcPct val="90000"/>
              </a:lnSpc>
              <a:buNone/>
            </a:pPr>
            <a:r>
              <a:rPr lang="en-US" sz="494" dirty="0">
                <a:solidFill>
                  <a:srgbClr val="F4EDDB"/>
                </a:solidFill>
                <a:latin typeface="Arial" pitchFamily="34" charset="0"/>
                <a:ea typeface="Arial" pitchFamily="34" charset="-122"/>
                <a:cs typeface="Arial" pitchFamily="34" charset="-120"/>
              </a:rPr>
              <a:t>
</a:t>
            </a:r>
            <a:pPr algn="l" indent="0" marL="0">
              <a:lnSpc>
                <a:spcPct val="90000"/>
              </a:lnSpc>
              <a:buNone/>
            </a:pPr>
            <a:r>
              <a:rPr lang="en-US" sz="1086" dirty="0">
                <a:solidFill>
                  <a:srgbClr val="FFFFFF"/>
                </a:solidFill>
                <a:latin typeface="Arial" pitchFamily="34" charset="0"/>
                <a:ea typeface="Arial" pitchFamily="34" charset="-122"/>
                <a:cs typeface="Arial" pitchFamily="34" charset="-120"/>
              </a:rPr>
              <a:t>Маяковский остался в культуре XX века не только как автор стихов, но и как цельный образ. Его интонация, поэтика и внешний жест стали частью литературного канона и школьной памяти.
</a:t>
            </a:r>
            <a:endParaRPr lang="en-US" sz="1185" dirty="0"/>
          </a:p>
        </p:txBody>
      </p:sp>
      <p:sp>
        <p:nvSpPr>
          <p:cNvPr id="7" name="Text 2"/>
          <p:cNvSpPr txBox="1"/>
          <p:nvPr/>
        </p:nvSpPr>
        <p:spPr>
          <a:xfrm>
            <a:off x="3967975" y="788319"/>
            <a:ext cx="4765682" cy="592207"/>
          </a:xfrm>
          <a:prstGeom prst="rect">
            <a:avLst/>
          </a:prstGeom>
          <a:noFill/>
          <a:ln/>
        </p:spPr>
        <p:txBody>
          <a:bodyPr wrap="square" lIns="0" tIns="0" rIns="0" bIns="0" rtlCol="0" anchor="ctr"/>
          <a:lstStyle/>
          <a:p>
            <a:pPr algn="l" indent="0" marL="0">
              <a:lnSpc>
                <a:spcPct val="90000"/>
              </a:lnSpc>
              <a:buNone/>
            </a:pPr>
            <a:r>
              <a:rPr lang="en-US" sz="2435" b="1" dirty="0">
                <a:solidFill>
                  <a:srgbClr val="F4EDDB"/>
                </a:solidFill>
                <a:latin typeface="Arial" pitchFamily="34" charset="0"/>
                <a:ea typeface="Arial" pitchFamily="34" charset="-122"/>
                <a:cs typeface="Arial" pitchFamily="34" charset="-120"/>
              </a:rPr>
              <a:t>Наследие футуризма в литературе и культуре XX века
</a:t>
            </a:r>
            <a:endParaRPr lang="en-US" sz="2435" dirty="0"/>
          </a:p>
        </p:txBody>
      </p:sp>
      <p:sp>
        <p:nvSpPr>
          <p:cNvPr id="8" name="Text 3"/>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07387" y="2240347"/>
            <a:ext cx="5182677" cy="1821559"/>
          </a:xfrm>
          <a:prstGeom prst="rect">
            <a:avLst/>
          </a:prstGeom>
        </p:spPr>
      </p:pic>
      <p:sp>
        <p:nvSpPr>
          <p:cNvPr id="4" name="Text 0"/>
          <p:cNvSpPr txBox="1"/>
          <p:nvPr/>
        </p:nvSpPr>
        <p:spPr>
          <a:xfrm>
            <a:off x="421775" y="492453"/>
            <a:ext cx="5286080" cy="592207"/>
          </a:xfrm>
          <a:prstGeom prst="rect">
            <a:avLst/>
          </a:prstGeom>
          <a:noFill/>
          <a:ln/>
        </p:spPr>
        <p:txBody>
          <a:bodyPr wrap="square" lIns="0" tIns="0" rIns="0" bIns="0" rtlCol="0" anchor="ctr"/>
          <a:lstStyle/>
          <a:p>
            <a:pPr algn="l" indent="0" marL="0">
              <a:lnSpc>
                <a:spcPct val="90000"/>
              </a:lnSpc>
              <a:buNone/>
            </a:pPr>
            <a:r>
              <a:rPr lang="en-US" sz="2590" b="1" dirty="0">
                <a:solidFill>
                  <a:srgbClr val="F4EDDB"/>
                </a:solidFill>
                <a:latin typeface="Arial" pitchFamily="34" charset="0"/>
                <a:ea typeface="Arial" pitchFamily="34" charset="-122"/>
                <a:cs typeface="Arial" pitchFamily="34" charset="-120"/>
              </a:rPr>
              <a:t>Сильные и спорные стороны футуризма
</a:t>
            </a:r>
            <a:endParaRPr lang="en-US" sz="2590" dirty="0"/>
          </a:p>
        </p:txBody>
      </p:sp>
      <p:sp>
        <p:nvSpPr>
          <p:cNvPr id="5" name="Text 1"/>
          <p:cNvSpPr txBox="1"/>
          <p:nvPr/>
        </p:nvSpPr>
        <p:spPr>
          <a:xfrm>
            <a:off x="566738" y="4668818"/>
            <a:ext cx="807243" cy="138449"/>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6" name="Text 2"/>
          <p:cNvSpPr txBox="1"/>
          <p:nvPr/>
        </p:nvSpPr>
        <p:spPr>
          <a:xfrm>
            <a:off x="590050" y="2044013"/>
            <a:ext cx="2316300" cy="1884600"/>
          </a:xfrm>
          <a:prstGeom prst="rect">
            <a:avLst/>
          </a:prstGeom>
          <a:noFill/>
          <a:ln/>
        </p:spPr>
        <p:txBody>
          <a:bodyPr wrap="square" lIns="0" tIns="0" rIns="0" bIns="0" rtlCol="0" anchor="ctr"/>
          <a:lstStyle/>
          <a:p>
            <a:pPr algn="l" indent="0" marL="0">
              <a:lnSpc>
                <a:spcPct val="90000"/>
              </a:lnSpc>
              <a:buNone/>
            </a:pPr>
            <a:r>
              <a:rPr lang="en-US" sz="1100" dirty="0">
                <a:solidFill>
                  <a:srgbClr val="180939"/>
                </a:solidFill>
                <a:latin typeface="Arial" pitchFamily="34" charset="0"/>
                <a:ea typeface="Arial" pitchFamily="34" charset="-122"/>
                <a:cs typeface="Arial" pitchFamily="34" charset="-120"/>
              </a:rPr>
              <a:t>Краткое сравнение показывает, чем футуризм привлекал и почему вызывал споры.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00" dirty="0">
                <a:solidFill>
                  <a:srgbClr val="180939"/>
                </a:solidFill>
                <a:latin typeface="Arial" pitchFamily="34" charset="0"/>
                <a:ea typeface="Arial" pitchFamily="34" charset="-122"/>
                <a:cs typeface="Arial" pitchFamily="34" charset="-120"/>
              </a:rPr>
              <a:t>Футуризм оказался влиятельным именно потому, что соединил художественный поиск с публичным вызовом, но это же сделало его крайне спорным.
</a:t>
            </a:r>
            <a:endParaRPr lang="en-US" sz="1100" dirty="0"/>
          </a:p>
        </p:txBody>
      </p:sp>
      <p:sp>
        <p:nvSpPr>
          <p:cNvPr id="7" name="Text 3"/>
          <p:cNvSpPr txBox="1"/>
          <p:nvPr/>
        </p:nvSpPr>
        <p:spPr>
          <a:xfrm>
            <a:off x="590050" y="4006247"/>
            <a:ext cx="2316300" cy="252000"/>
          </a:xfrm>
          <a:prstGeom prst="rect">
            <a:avLst/>
          </a:prstGeom>
          <a:noFill/>
          <a:ln/>
        </p:spPr>
        <p:txBody>
          <a:bodyPr wrap="square" lIns="0" tIns="0" rIns="0" bIns="0" rtlCol="0" anchor="ctr"/>
          <a:lstStyle/>
          <a:p>
            <a:pPr algn="l" indent="0" marL="0">
              <a:lnSpc>
                <a:spcPct val="90000"/>
              </a:lnSpc>
              <a:buNone/>
            </a:pPr>
            <a:r>
              <a:rPr lang="en-US" sz="900" dirty="0">
                <a:solidFill>
                  <a:srgbClr val="E01932"/>
                </a:solidFill>
                <a:latin typeface="Arial" pitchFamily="34" charset="0"/>
                <a:ea typeface="Arial" pitchFamily="34" charset="-122"/>
                <a:cs typeface="Arial" pitchFamily="34" charset="-120"/>
              </a:rPr>
              <a:t>История русского модернизма.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519814" y="1574238"/>
            <a:ext cx="6104374" cy="2193894"/>
          </a:xfrm>
          <a:prstGeom prst="rect">
            <a:avLst/>
          </a:prstGeom>
          <a:noFill/>
          <a:ln/>
        </p:spPr>
        <p:txBody>
          <a:bodyPr wrap="square" lIns="0" tIns="0" rIns="0" bIns="0" rtlCol="0" anchor="ctr"/>
          <a:lstStyle/>
          <a:p>
            <a:pPr algn="ctr" indent="0" marL="0">
              <a:lnSpc>
                <a:spcPct val="90000"/>
              </a:lnSpc>
              <a:buNone/>
            </a:pPr>
            <a:r>
              <a:rPr lang="en-US" sz="3300" b="1" dirty="0">
                <a:solidFill>
                  <a:srgbClr val="F4EDDB"/>
                </a:solidFill>
                <a:latin typeface="Arial" pitchFamily="34" charset="0"/>
                <a:ea typeface="Arial" pitchFamily="34" charset="-122"/>
                <a:cs typeface="Arial" pitchFamily="34" charset="-120"/>
              </a:rPr>
              <a:t>«Желтая кофта» как знак новой поэзии
</a:t>
            </a:r>
            <a:pPr algn="ctr" indent="0" marL="0">
              <a:lnSpc>
                <a:spcPct val="90000"/>
              </a:lnSpc>
              <a:buNone/>
            </a:pPr>
            <a:r>
              <a:rPr lang="en-US" sz="1100" dirty="0">
                <a:solidFill>
                  <a:srgbClr val="180939"/>
                </a:solidFill>
                <a:latin typeface="Arial" pitchFamily="34" charset="0"/>
                <a:ea typeface="Arial" pitchFamily="34" charset="-122"/>
                <a:cs typeface="Arial" pitchFamily="34" charset="-120"/>
              </a:rPr>
              <a:t>
</a:t>
            </a:r>
            <a:pPr algn="ctr" indent="0" marL="0">
              <a:lnSpc>
                <a:spcPct val="90000"/>
              </a:lnSpc>
              <a:buNone/>
            </a:pPr>
            <a:r>
              <a:rPr lang="en-US" sz="1200" dirty="0">
                <a:solidFill>
                  <a:srgbClr val="FFFFFF"/>
                </a:solidFill>
                <a:latin typeface="Arial" pitchFamily="34" charset="0"/>
                <a:ea typeface="Arial" pitchFamily="34" charset="-122"/>
                <a:cs typeface="Arial" pitchFamily="34" charset="-120"/>
              </a:rPr>
              <a:t>Образ желтой кофты стал символом не только Маяковского, но и всей футуристической эпохи. Он соединил эпатаж, новизну и смелый разрыв с привычной литературой.
</a:t>
            </a:r>
            <a:endParaRPr lang="en-US" sz="3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2026-05-20T01:41:13Z</dcterms:created>
  <dcterms:modified xsi:type="dcterms:W3CDTF">2026-05-20T01:41:13Z</dcterms:modified>
</cp:coreProperties>
</file>