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3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тематики в литературе: от частной ситуации к общечеловеческой проблеме
</a:t>
            </a:r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частный эпизод становится ключом к общему смыслу текста?
</a:t>
            </a:r>
            <a:endParaRPr lang="en-US" sz="353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видеть тему шире сюжета
</a:t>
            </a:r>
            <a:endParaRPr lang="en-US" sz="1960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тематики помогает выйти за пределы пересказа и увидеть авторскую мысль: через судьбу героя раскрываются свобода, долг, выбор, память, любовь, война и историческое время.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мотив и проблема: различия и связи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обозначает круг изображённых явлений: событие, явление жизни, тип конфликта или человеческое состояние, вокруг которого строится произведение.
</a:t>
            </a:r>
            <a:endParaRPr lang="en-US" sz="1577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— это повторяющийся смысловой элемент, который связывает отдельные эпизоды, детали и образы в единую систему и усиливает тему.
</a:t>
            </a:r>
            <a:endParaRPr lang="en-US" sz="1595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возникает тогда, когда текст задаёт читателю вопрос. Чем больше мотивов связано с темой, тем шире она выходит к проблеме.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частной темы к широкому смыслу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этапе анализа возрастает не объём пересказа, а глубина интерпретации художественного материала.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движение от единичного эпизода к авторской концепции мира и эпохи.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анализа литературного текста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точная деталь способна связать бытовую сцену с важным смыслом. Если она повторяется в разных эпизодах, читатель начинает видеть не случайность, а устойчивый авторский акцент и скрытую тему.
</a:t>
            </a:r>
            <a:endParaRPr lang="en-US" sz="100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7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Повторяющаяся деталь меняет масштаб эпизода
</a:t>
            </a:r>
            <a:endParaRPr lang="en-US" sz="147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картина в тексте часто отражает внутренний мир героя, но не сводится к нему. Она может создавать напряжение, предвосхищать конфликт и расширять частную ситуацию до ощущения исторического или нравственного перелома.
</a:t>
            </a:r>
            <a:endParaRPr lang="en-US" sz="878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психологическое состояние работают вместе
</a:t>
            </a:r>
            <a:endParaRPr lang="en-US" sz="1314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эпизоды выстроены по принципу параллели или контраста, частная история получает дополнительный смысл. Тогда судьба одного персонажа воспринимается как часть более широкой картины времени, общества и человеческого выбора.
</a:t>
            </a:r>
            <a:endParaRPr lang="en-US" sz="898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соединяет личное и общее
</a:t>
            </a:r>
            <a:endParaRPr lang="en-US" sz="1584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расширяется тема в художественном тексте
</a:t>
            </a:r>
            <a:endParaRPr lang="en-US" sz="265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487964"/>
            <a:ext cx="3982500" cy="20556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литературной темы и их содержание
</a:t>
            </a:r>
            <a:endParaRPr lang="en-US" sz="2836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уровней соединяется в анализе, тем полнее раскрывается смысл произведения.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становится шире по мере перехода от события к идее и культурному контексту.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литературы; школьный анализ художественного текста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происходит расширение темы при анализе произведения
</a:t>
            </a:r>
            <a:endParaRPr lang="en-US" sz="2057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при работе с эпизодом, образом или высказыванием героя
</a:t>
            </a:r>
            <a:endParaRPr lang="en-US" sz="156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375" y="1337783"/>
            <a:ext cx="754800" cy="670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269813" y="1371330"/>
            <a:ext cx="754800" cy="6038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2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Средства, которые расширяют тематику произведения
</a:t>
            </a:r>
            <a:endParaRPr lang="en-US" sz="2323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вещь или образ получает дополнительный смысл и начинает работать на тему произведения, связывая отдельные сцены в более широкую систему значений.
</a:t>
            </a:r>
            <a:endParaRPr lang="en-US" sz="1227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Лейтмотив и повтор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Повторяющийся элемент удерживает внимание читателя и постепенно переводит частный эпизод в разряд устойчивой авторской идеи.
</a:t>
            </a:r>
            <a:endParaRPr lang="en-US" sz="1338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Антитеза и конфликт
</a:t>
            </a:r>
            <a:pPr algn="ctr" indent="0" marL="0">
              <a:lnSpc>
                <a:spcPct val="100000"/>
              </a:lnSpc>
              <a:buNone/>
            </a:pPr>
            <a:r>
              <a:rPr lang="en-US" sz="124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противоположных начал помогает показать столкновение ценностей, характеров и жизненных позиций, из-за чего тема становится многослойной.
</a:t>
            </a:r>
            <a:endParaRPr lang="en-US" sz="1245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композиция
</a:t>
            </a:r>
            <a:pPr algn="ctr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Пейзаж, вставные эпизоды и параллельные сцены расширяют рамку повествования, связывая личное переживание героя с эпохой и историческим движением.
</a:t>
            </a:r>
            <a:endParaRPr lang="en-US" sz="123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смысловых слоёв может включать тема произведения
</a:t>
            </a:r>
            <a:endParaRPr lang="en-US" sz="1983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текст, тем больше уровней смысла читатель может обнаружить в одном и том же эпизоде.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Многослойность позволяет соединить личное, нравственное, социальное и историческое измерения произведения.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принципов школьного литературного анализа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расширения тематики в произведениях школьной программы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Пушкин: честь и долг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6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«Капитанской дочке» личный выбор героя связан не только с чувствами, но и с нравственной ответственностью. Через частную историю раскрывается тема чести, верности и зрелости характера.
</a:t>
            </a:r>
            <a:endParaRPr lang="en-US" sz="1569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«Герое нашего времени» внутренний разлад делает одиночество не бытовым, а духовным состоянием. В «Судьбе человека» судьба одного человека позволяет увидеть войну как испытание достоинства и силы духа.
</a:t>
            </a:r>
            <a:endParaRPr lang="en-US" sz="1461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и Шолохов: внутренний разлад и стойкость
</a:t>
            </a:r>
            <a:endParaRPr lang="en-US" sz="1102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5220" y="1128900"/>
            <a:ext cx="4354760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риски расширения тематики
</a:t>
            </a:r>
            <a:endParaRPr lang="en-US" sz="2801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усиливает интерпретацию, если каждый вывод подтверждён художественной деталью; без этого анализ быстро становится общим и поверхностным.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требований к литературному анализу и школьному сочинению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расширение темы полезно только при строгой опоре на текст и ясной логике анализа.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5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Критерии, по которым тема считается расширенной и убедительной
</a:t>
            </a:r>
            <a:endParaRPr lang="en-US" sz="1852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Расширенная тема должна сохранять одну смысловую линию: все частные наблюдения подчиняются общему вопросу, а не распадаются на набор несвязанных тезисов.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опирается на конкретный текст: цитаты, эпизоды, образы и детали, которые доказывают выводы, а не заменяются абстрактными рассуждениями.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различать тему, проблему и идею: широкая формулировка раскрывает не только предмет изображения, но и нравственный, социальный или философский смысл.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11 класса особенно значимы исторический контекст, авторский метод и связь с традицией, потому что они помогают увидеть произведение в более широком культурном поле.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7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школьного сочинения на тему расширения смысла произведения
</a:t>
            </a:r>
            <a:endParaRPr lang="en-US" sz="1875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переход от частного эпизода к общему выводу в анализе художественного текста.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текста сильнее всего расширяют тему
</a:t>
            </a:r>
            <a:endParaRPr lang="en-US" sz="2314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родах литературы набор ведущих средств меняется, но именно конфликт и система образов чаще всего задают масштаб обобщения.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в расширение тематики дают конфликт и образы; остальные элементы уточняют эмоциональный и смысловой фон.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средств художественной выразительности в школьном анализе текста
</a:t>
            </a:r>
            <a:endParaRPr lang="en-US" sz="1315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расширения тематики с исторической эпохой и литературным направлением
</a:t>
            </a:r>
            <a:endParaRPr lang="en-US" sz="1772" dirty="0"/>
          </a:p>
        </p:txBody>
      </p:sp>
      <p:sp>
        <p:nvSpPr>
          <p:cNvPr id="9" name="Text 1"/>
          <p:cNvSpPr txBox="1"/>
          <p:nvPr/>
        </p:nvSpPr>
        <p:spPr>
          <a:xfrm>
            <a:off x="1459442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реализм
</a:t>
            </a:r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расширяется через социальный конфликт, нравственный выбор и связь личности с историей. Частная судьба героя становится способом говорить о времени и обществе.
</a:t>
            </a:r>
            <a:endParaRPr lang="en-US" sz="959" dirty="0"/>
          </a:p>
        </p:txBody>
      </p:sp>
      <p:sp>
        <p:nvSpPr>
          <p:cNvPr id="10" name="Text 2"/>
          <p:cNvSpPr txBox="1"/>
          <p:nvPr/>
        </p:nvSpPr>
        <p:spPr>
          <a:xfrm>
            <a:off x="3036409" y="97722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усиливает внимание к внутреннему миру, символике и многозначности образа. Частное переживание приобретает культурный и философский масштаб.
</a:t>
            </a:r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— начало XX века
</a:t>
            </a:r>
            <a:endParaRPr lang="en-US" sz="941" dirty="0"/>
          </a:p>
        </p:txBody>
      </p:sp>
      <p:sp>
        <p:nvSpPr>
          <p:cNvPr id="11" name="Text 3"/>
          <p:cNvSpPr txBox="1"/>
          <p:nvPr/>
        </p:nvSpPr>
        <p:spPr>
          <a:xfrm>
            <a:off x="4618221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новая проблематика
</a:t>
            </a:r>
            <a:pPr algn="ctr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выходят память, война, утрата, отчуждение и внутренняя свобода. Личный опыт героя соотносится с трагедией эпохи.
</a:t>
            </a:r>
            <a:endParaRPr lang="en-US" sz="969" dirty="0"/>
          </a:p>
        </p:txBody>
      </p:sp>
      <p:sp>
        <p:nvSpPr>
          <p:cNvPr id="12" name="Text 4"/>
          <p:cNvSpPr txBox="1"/>
          <p:nvPr/>
        </p:nvSpPr>
        <p:spPr>
          <a:xfrm>
            <a:off x="6207146" y="977226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Реализм, символизм, акмеизм и модернизм по-разному строят обобщение, но в каждом случае стремятся поднять конкретную ситуацию до уровня общего смысла.
</a:t>
            </a:r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направления
</a:t>
            </a:r>
            <a:endParaRPr lang="en-US" sz="941" dirty="0"/>
          </a:p>
        </p:txBody>
      </p:sp>
      <p:sp>
        <p:nvSpPr>
          <p:cNvPr id="13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651949"/>
            <a:ext cx="3982500" cy="1727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формулировка темы при расширении
</a:t>
            </a:r>
            <a:endParaRPr lang="en-US" sz="2458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узкая формулировка превращается в аналитическую и содержательную, не теряя связи с текстом.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Расширенная формулировка всегда точнее: она вводит проблему, показывает её смысл и задаёт направление аргументации.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преобразования учебных тем в литературном анализе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09809" y="181000"/>
            <a:ext cx="4033682" cy="47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4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модели для анализа расширенной темы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194250"/>
            <a:ext cx="4034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Интеллект-карта темы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1721375"/>
            <a:ext cx="4034700" cy="10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Интеллект-карта помогает увидеть произведение как систему. В центре находится тема, а вокруг — герои, конфликт, детали, авторская позиция, исторический контекст и идея.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37150" y="2967231"/>
            <a:ext cx="4034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элементами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537150" y="3489574"/>
            <a:ext cx="4034700" cy="10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полезны схемы, где связи между персонажами и проблемами показаны стрелками. Такая модель быстро выявляет, какие элементы действительно расширяют смысл текста.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качества расширенной темы в литературном анализе
</a:t>
            </a:r>
            <a:endParaRPr lang="en-US" sz="1992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темы растёт, когда формулировка остаётся ясной, а интерпретация не отрывается от текста и контекста.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тема одновременно широка и доказательна: высокий уровень обеспечивают точность, текстовая опора и логичные выводы.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школьного литературного анализа и аргументированного сочинения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расширении литературной темы
</a:t>
            </a:r>
            <a:endParaRPr lang="en-US" sz="2285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подмена анализа пересказом сюжета. В этом случае тема лишь повторяет события, но не объясняет их художественный и смысловой эффект.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перегрузка: когда в одну формулировку включают слишком много проблем, исчезает иерархия, а главный тезис становится неразличимым.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разговор общими словами без опоры на текст. Без цитат, эпизодов и деталей расширение выглядит убедительно только внешне.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смешение темы и идеи. Чтобы избежать этого, нужно показывать, как конкретный материал произведения приводит к выводу, а не заменяет его.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6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расширение тематики как путь к глубокому пониманию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тематики позволяет увидеть в частной истории героя отражение эпохи, ценностей и общечеловеческих вопросов. Именно так рождается зрелый, доказательный литературный анализ.
</a:t>
            </a:r>
            <a:endParaRPr lang="en-US" sz="356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2026-05-23T15:04:42Z</dcterms:created>
  <dcterms:modified xsi:type="dcterms:W3CDTF">2026-05-23T15:04:42Z</dcterms:modified>
</cp:coreProperties>
</file>