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jpe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jpe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jpeg"/><Relationship Id="rId4" Type="http://schemas.openxmlformats.org/officeDocument/2006/relationships/image" Target="../media/image-13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jpeg"/><Relationship Id="rId4" Type="http://schemas.openxmlformats.org/officeDocument/2006/relationships/image" Target="../media/image-19-4.jpe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6975" y="1727300"/>
            <a:ext cx="4326000" cy="29699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606975"/>
            <a:ext cx="83526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сведения о строении и функциях клеток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5134950" y="1725900"/>
            <a:ext cx="3624300" cy="297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— структурные и функциональные единицы всех живых организмов.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1200" y="2514555"/>
            <a:ext cx="8421600" cy="194914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361200" y="1308338"/>
            <a:ext cx="8421600" cy="86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1665 году Роберт Гук впервые увидел клетки под микроскопом и дал им название. Клеточная теория XIX века объясняет, что все живые организмы состоят из клеток. Изучение клеток помогает понять процессы роста, размножения и обмена веществ.
</a:t>
            </a:r>
            <a:endParaRPr lang="en-US" sz="1600" dirty="0"/>
          </a:p>
        </p:txBody>
      </p:sp>
      <p:sp>
        <p:nvSpPr>
          <p:cNvPr id="5" name="Text 1"/>
          <p:cNvSpPr txBox="1"/>
          <p:nvPr/>
        </p:nvSpPr>
        <p:spPr>
          <a:xfrm>
            <a:off x="361200" y="365375"/>
            <a:ext cx="8421600" cy="60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открытия и важность клеточной науки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1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100" dirty="0"/>
          </a:p>
        </p:txBody>
      </p:sp>
      <p:sp>
        <p:nvSpPr>
          <p:cNvPr id="9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клетка? Примеры одноклеточных и многоклеточных организмов
</a:t>
            </a:r>
            <a:endParaRPr lang="en-US" sz="2400" dirty="0"/>
          </a:p>
        </p:txBody>
      </p:sp>
      <p:sp>
        <p:nvSpPr>
          <p:cNvPr id="10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минимальная структура, из которой состоят все живые существа. Она выполняет все необходимые функции для жизни и размножения организма.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— основа жизни
</a:t>
            </a:r>
            <a:endParaRPr lang="en-US" sz="1600" dirty="0"/>
          </a:p>
        </p:txBody>
      </p:sp>
      <p:sp>
        <p:nvSpPr>
          <p:cNvPr id="12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Одноклеточные представители
</a:t>
            </a:r>
            <a:endParaRPr lang="en-US" sz="1400" dirty="0"/>
          </a:p>
        </p:txBody>
      </p:sp>
      <p:sp>
        <p:nvSpPr>
          <p:cNvPr id="13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вроде амёбы и инфузории состоят из одной клетки, выполняющей все жизненные процессы самостоятельно.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66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Многоклеточные организмы
</a:t>
            </a:r>
            <a:endParaRPr lang="en-US" sz="1566" dirty="0"/>
          </a:p>
        </p:txBody>
      </p:sp>
      <p:sp>
        <p:nvSpPr>
          <p:cNvPr id="15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Растения, животные и человек состоят из миллиардов клеток, которые выполняют специализированные функции и работают вместе.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Формы и размеры клеток в живых организмах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Клетки имеют разные формы: круглые, овальные, продолговатые, звёздчатые. Форма зависит от их функций и принадлежности к виду организма.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13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формы клеток
</a:t>
            </a:r>
            <a:endParaRPr lang="en-US" sz="1513" dirty="0"/>
          </a:p>
        </p:txBody>
      </p:sp>
      <p:sp>
        <p:nvSpPr>
          <p:cNvPr id="11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9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Миниатюрные клетки бактерий
</a:t>
            </a:r>
            <a:endParaRPr lang="en-US" sz="1409" dirty="0"/>
          </a:p>
        </p:txBody>
      </p:sp>
      <p:sp>
        <p:nvSpPr>
          <p:cNvPr id="12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маленькие клетки — бактерии, достигающие всего 0,001 мм. Они незаметны невооружённым глазом, но выполняют важные биологические функции.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92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Крупнейшая клетка у животных
</a:t>
            </a:r>
            <a:endParaRPr lang="en-US" sz="1392" dirty="0"/>
          </a:p>
        </p:txBody>
      </p:sp>
      <p:sp>
        <p:nvSpPr>
          <p:cNvPr id="14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Яйцеклетка страуса — самая крупная живая клетка, достигающая длины до 15 сантиметров, что заметно даже без микроскопа.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5930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 окружает клетку и регулирует транспорт веществ внутрь и наружу, обеспечивая обмен с окружающей средой.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365350"/>
            <a:ext cx="8394600" cy="122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компоненты клетки: строение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3351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— полужидкая среда, заполненная органеллами и растворёнными веществами, где проходят жизненные химические реакции.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6154450" y="2314400"/>
            <a:ext cx="2519400" cy="21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контролирует работу клетки, хранит наследственную информацию и регулирует процессы роста и развития.
</a:t>
            </a:r>
            <a:endParaRPr lang="en-US" sz="11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мембрана состоит из двойного слоя липидов с интегральными белками, которые обеспечивают её пластичность и избирательность.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контролирует поступление питательных веществ, вывод отходов и воспринимает сигналы извне для адаптации клетки.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Строение и функции клеточной мембраны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Растительные клетки имеют уникальные структуры, такие как клеточная стенка и хлоропласты, отсутствующие у животных.
</a:t>
            </a:r>
            <a:endParaRPr lang="en-US" sz="1300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Биологический справочник, 2023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различия, обе клетки обладают ядром, мембраной и митохондриями, что обеспечивает жизнедеятельность.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растительной и животной клетки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отвечают за производство энергии в виде АТФ, обеспечивая работу всех клеточных процессов.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количество варьируется в зависимости от энергетических нужд клетки — больше всего в мышцах и нервных тканях.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Митохондрии — энергетический центр клетки
</a:t>
            </a:r>
            <a:endParaRPr 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5700" y="3030119"/>
            <a:ext cx="8352600" cy="1566113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395700" y="1916125"/>
            <a:ext cx="38805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Рибосомы состоят из РНК и белков и могут располагаться свободно или на эндоплазматическом ретикулуме. 2. Они отвечают за сборку белков — основных строительных веществ клетки.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763625" y="1894475"/>
            <a:ext cx="3880500" cy="94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Белки, синтезируемые рибосомами, обеспечивают структуру и функции всех клеточных компонентов. 2. Без рибосом клетка не могла бы выполнять жизненно важные процессы.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95700" y="328500"/>
            <a:ext cx="8380800" cy="888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Рибосомы: роль в синтезе белка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09408" y="1336325"/>
            <a:ext cx="3735584" cy="2538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394804" y="4092575"/>
            <a:ext cx="43650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учебник биологии, 2022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8075" y="166097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5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 основные различия и сходства между клетками растений и животных, отражая их биологические особенности.
</a:t>
            </a:r>
            <a:endParaRPr lang="en-US" sz="1250" dirty="0"/>
          </a:p>
        </p:txBody>
      </p:sp>
      <p:sp>
        <p:nvSpPr>
          <p:cNvPr id="7" name="Text 2"/>
          <p:cNvSpPr txBox="1"/>
          <p:nvPr/>
        </p:nvSpPr>
        <p:spPr>
          <a:xfrm>
            <a:off x="538075" y="2930625"/>
            <a:ext cx="35652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назначение клеток — поддержание жизни, несмотря на наличие специфических структур.
</a:t>
            </a:r>
            <a:endParaRPr lang="en-US" sz="13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13148"/>
            <a:ext cx="8438700" cy="83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растительных и животных клеток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54546" y="462650"/>
            <a:ext cx="3802008" cy="42318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6775" y="1381309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 и функции хлоропластов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 содержат пигмент хлорофилл, который придаёт растениям зелёный цвет. Они представлены внешней и внутренней мембраной и внутренними мембранными структурами — тилакоидами. Эти органеллы являются центром фотосинтеза.
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576775" y="3118895"/>
            <a:ext cx="3614100" cy="14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в фотосинтезе и растительном обмене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фотосинтеза хлоропласты преобразуют солнечный свет в химическую энергию, синтезируя органические вещества из углекислого газа и воды. Благодаря этому растения получают питательные вещества и энергию для роста.
</a:t>
            </a:r>
            <a:endParaRPr lang="en-US" sz="1400" dirty="0"/>
          </a:p>
        </p:txBody>
      </p:sp>
      <p:sp>
        <p:nvSpPr>
          <p:cNvPr id="7" name="Text 3"/>
          <p:cNvSpPr txBox="1"/>
          <p:nvPr/>
        </p:nvSpPr>
        <p:spPr>
          <a:xfrm>
            <a:off x="406975" y="250250"/>
            <a:ext cx="4164900" cy="85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Хлоропласты: зелёные органеллы растений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8105" y="1212061"/>
            <a:ext cx="3528615" cy="36498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645788" y="1212061"/>
            <a:ext cx="3531600" cy="3649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 состоит в основном из целлюлозы, придающей жёсткость и прочность клетке. Она формирует устойчивую защиту от внешних повреждений и поддерживает форму растительной клетки.
</a:t>
            </a:r>
            <a:pPr algn="l" indent="0" marL="0">
              <a:lnSpc>
                <a:spcPct val="115000"/>
              </a:lnSpc>
              <a:buNone/>
            </a:pPr>
            <a:r>
              <a:rPr lang="en-US" sz="30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Стенка ограничивает избыточное проникновение воды, предотвращая разрыв клетки. В грибах и бактериях имеются стенки, но они состоят из других веществ и выполняют свои специфические функции.
</a:t>
            </a:r>
            <a:endParaRPr lang="en-US" sz="1300" dirty="0"/>
          </a:p>
        </p:txBody>
      </p:sp>
      <p:sp>
        <p:nvSpPr>
          <p:cNvPr id="5" name="Text 1"/>
          <p:cNvSpPr txBox="1"/>
          <p:nvPr/>
        </p:nvSpPr>
        <p:spPr>
          <a:xfrm>
            <a:off x="8702125" y="4766850"/>
            <a:ext cx="411300" cy="93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100" dirty="0"/>
          </a:p>
        </p:txBody>
      </p:sp>
      <p:sp>
        <p:nvSpPr>
          <p:cNvPr id="6" name="Text 2"/>
          <p:cNvSpPr txBox="1"/>
          <p:nvPr/>
        </p:nvSpPr>
        <p:spPr>
          <a:xfrm>
            <a:off x="645800" y="185989"/>
            <a:ext cx="7852500" cy="849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Клеточная стенка: защитная оболочка растения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5550" y="1159548"/>
            <a:ext cx="3942300" cy="17671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220" y="1159548"/>
            <a:ext cx="3942300" cy="1767105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100" dirty="0"/>
          </a:p>
        </p:txBody>
      </p:sp>
      <p:sp>
        <p:nvSpPr>
          <p:cNvPr id="7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клетки: ключевой регулятор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415448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Ядро окружено двумембранной оболочкой, внутри находится ядрышко — место образования рибосом. Эта структура необходима для синтеза белков, регулирующих жизнедеятельность клетки.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15448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6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ядра и роль ядрышка
</a:t>
            </a:r>
            <a:endParaRPr lang="en-US" sz="1600" dirty="0"/>
          </a:p>
        </p:txBody>
      </p:sp>
      <p:sp>
        <p:nvSpPr>
          <p:cNvPr id="10" name="Text 4"/>
          <p:cNvSpPr txBox="1"/>
          <p:nvPr/>
        </p:nvSpPr>
        <p:spPr>
          <a:xfrm>
            <a:off x="4824213" y="3155279"/>
            <a:ext cx="3942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Хранение и использование наследственной информации
</a:t>
            </a:r>
            <a:endParaRPr lang="en-US" sz="1375" dirty="0"/>
          </a:p>
        </p:txBody>
      </p:sp>
      <p:sp>
        <p:nvSpPr>
          <p:cNvPr id="11" name="Text 5"/>
          <p:cNvSpPr txBox="1"/>
          <p:nvPr/>
        </p:nvSpPr>
        <p:spPr>
          <a:xfrm>
            <a:off x="4824213" y="3694631"/>
            <a:ext cx="39423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ядре содержится ДНК, которая несёт генетический код. Она управляет процессами синтеза белков и определяет наследственные черты клетки и всего организма.
</a:t>
            </a:r>
            <a:endParaRPr lang="en-US" sz="12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9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содержит органические вещества: белки, жиры и углеводы, необходимые для жизнедеятельности клетки и поддержки структуры органелл.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247012"/>
            <a:ext cx="84216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Цитоплазма: состав и функции клетки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4817875" y="1666350"/>
            <a:ext cx="3988200" cy="95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ней находятся ионные растворы и неорганические компоненты, которые участвуют в химических реакциях и обеспечивают гомеостаз.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069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Все метаболические процессы протекают именно в цитоплазме, позволяя клетке получать энергию и строить необходимые молекулы.
</a:t>
            </a:r>
            <a:endParaRPr lang="en-US" sz="1200" dirty="0"/>
          </a:p>
        </p:txBody>
      </p:sp>
      <p:sp>
        <p:nvSpPr>
          <p:cNvPr id="9" name="Text 5"/>
          <p:cNvSpPr txBox="1"/>
          <p:nvPr/>
        </p:nvSpPr>
        <p:spPr>
          <a:xfrm>
            <a:off x="4817875" y="3040080"/>
            <a:ext cx="3988200" cy="102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Цитоплазма обеспечивает перемещение органелл и внутриклеточных веществ, поддерживая динамичность и согласованную работу клеточных структур.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25" y="1075971"/>
            <a:ext cx="3806700" cy="369145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817775" y="1311938"/>
            <a:ext cx="3958800" cy="13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Вакуоли в растительных клетках заполнены водным раствором различных органических и минеральных веществ. Они поддерживают тургор — внутреннее давление, сохраняющее форму клетки.
</a:t>
            </a:r>
            <a:endParaRPr lang="en-US" sz="1300" dirty="0"/>
          </a:p>
        </p:txBody>
      </p:sp>
      <p:sp>
        <p:nvSpPr>
          <p:cNvPr id="6" name="Text 1"/>
          <p:cNvSpPr txBox="1"/>
          <p:nvPr/>
        </p:nvSpPr>
        <p:spPr>
          <a:xfrm>
            <a:off x="4817775" y="3181450"/>
            <a:ext cx="3958800" cy="1327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хранения питательных элементов, вакуоли служат резервуаром для удаления продуктов обмена и защиты клетки от токсинов, обеспечивая жизнедеятельность растения.
</a:t>
            </a:r>
            <a:endParaRPr lang="en-US" sz="1300" dirty="0"/>
          </a:p>
        </p:txBody>
      </p:sp>
      <p:sp>
        <p:nvSpPr>
          <p:cNvPr id="7" name="Text 2"/>
          <p:cNvSpPr txBox="1"/>
          <p:nvPr/>
        </p:nvSpPr>
        <p:spPr>
          <a:xfrm>
            <a:off x="406925" y="209670"/>
            <a:ext cx="8352600" cy="65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Вакуоли: особенности строения у растений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6975" y="1299508"/>
            <a:ext cx="4158300" cy="274838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124117" y="187703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35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Хлорофилл улавливает световую энергию, инициируя фотосинтез. Этот процесс преобразует углекислый газ и воду в глюкозу, выделяя кислород.
</a:t>
            </a:r>
            <a:endParaRPr lang="en-US" sz="1135" dirty="0"/>
          </a:p>
        </p:txBody>
      </p:sp>
      <p:sp>
        <p:nvSpPr>
          <p:cNvPr id="7" name="Text 1"/>
          <p:cNvSpPr txBox="1"/>
          <p:nvPr/>
        </p:nvSpPr>
        <p:spPr>
          <a:xfrm>
            <a:off x="406962" y="4149213"/>
            <a:ext cx="4158300" cy="261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учебники, 2023
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5124117" y="3170989"/>
            <a:ext cx="3502800" cy="820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обеспечивает растения энергией и кислородом, поддерживая экосистему и создавая биомассу.
</a:t>
            </a:r>
            <a:endParaRPr lang="en-US" sz="1300" dirty="0"/>
          </a:p>
        </p:txBody>
      </p:sp>
      <p:sp>
        <p:nvSpPr>
          <p:cNvPr id="9" name="Text 3"/>
          <p:cNvSpPr txBox="1"/>
          <p:nvPr/>
        </p:nvSpPr>
        <p:spPr>
          <a:xfrm>
            <a:off x="337925" y="368223"/>
            <a:ext cx="8438700" cy="75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фотосинтеза: превращение солнечного света в энергию
</a:t>
            </a:r>
            <a:endParaRPr lang="en-US" sz="2400" dirty="0"/>
          </a:p>
        </p:txBody>
      </p:sp>
      <p:sp>
        <p:nvSpPr>
          <p:cNvPr id="10" name="Text 4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1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600" y="365350"/>
            <a:ext cx="83334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веществ в клетке: ключевые процессы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100" dirty="0"/>
          </a:p>
        </p:txBody>
      </p:sp>
      <p:sp>
        <p:nvSpPr>
          <p:cNvPr id="8" name="Text 2"/>
          <p:cNvSpPr txBox="1"/>
          <p:nvPr/>
        </p:nvSpPr>
        <p:spPr>
          <a:xfrm>
            <a:off x="368600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277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Поступление питательных веществ
</a:t>
            </a:r>
            <a:pPr algn="l" indent="0" marL="0">
              <a:lnSpc>
                <a:spcPct val="130039"/>
              </a:lnSpc>
              <a:buNone/>
            </a:pPr>
            <a:r>
              <a:rPr lang="en-US" sz="196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81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Клетка активно принимает необходимые вещества, включая сахара и аминокислоты, для поддержания жизнедеятельности и накопления энергии.
</a:t>
            </a:r>
            <a:endParaRPr lang="en-US" sz="1277" dirty="0"/>
          </a:p>
        </p:txBody>
      </p:sp>
      <p:sp>
        <p:nvSpPr>
          <p:cNvPr id="9" name="Text 3"/>
          <p:cNvSpPr txBox="1"/>
          <p:nvPr/>
        </p:nvSpPr>
        <p:spPr>
          <a:xfrm>
            <a:off x="3359025" y="190822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Газообмен и дыхание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мембрану происходит поглощение кислорода и выделение углекислого газа, обеспечивая клеточное дыхание и производство энергии.
</a:t>
            </a:r>
            <a:endParaRPr lang="en-US" sz="1300" dirty="0"/>
          </a:p>
        </p:txBody>
      </p:sp>
      <p:sp>
        <p:nvSpPr>
          <p:cNvPr id="10" name="Text 4"/>
          <p:cNvSpPr txBox="1"/>
          <p:nvPr/>
        </p:nvSpPr>
        <p:spPr>
          <a:xfrm>
            <a:off x="6161375" y="3585675"/>
            <a:ext cx="2680500" cy="118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30039"/>
              </a:lnSpc>
              <a:buNone/>
            </a:pPr>
            <a:r>
              <a:rPr lang="en-US" sz="13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Удаление продуктов обмена
</a:t>
            </a:r>
            <a:pPr algn="l" indent="0" marL="0">
              <a:lnSpc>
                <a:spcPct val="130039"/>
              </a:lnSpc>
              <a:buNone/>
            </a:pPr>
            <a:r>
              <a:rPr lang="en-US" sz="2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30039"/>
              </a:lnSpc>
              <a:buNone/>
            </a:pPr>
            <a:r>
              <a:rPr lang="en-US" sz="1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Отходы и излишки воды выводятся из клетки, предотвращая накопление токсинов и поддерживая гомеостаз.
</a:t>
            </a:r>
            <a:endParaRPr lang="en-US" sz="13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7975" y="1707116"/>
            <a:ext cx="8438700" cy="2962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337925" y="420944"/>
            <a:ext cx="8438700" cy="732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митоза: процесс деления клетки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337925" y="1153850"/>
            <a:ext cx="8438700" cy="50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клеточного деления по классическим биологическим источникам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7F9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7050" y="1159663"/>
            <a:ext cx="2586000" cy="176777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98854" y="1159663"/>
            <a:ext cx="2586000" cy="17677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190657" y="1159663"/>
            <a:ext cx="2586000" cy="176777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702125" y="4766850"/>
            <a:ext cx="411300" cy="110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557F7E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100" dirty="0"/>
          </a:p>
        </p:txBody>
      </p:sp>
      <p:sp>
        <p:nvSpPr>
          <p:cNvPr id="8" name="Text 1"/>
          <p:cNvSpPr txBox="1"/>
          <p:nvPr/>
        </p:nvSpPr>
        <p:spPr>
          <a:xfrm>
            <a:off x="406975" y="220691"/>
            <a:ext cx="8369700" cy="72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типы клеток человека и их функции
</a:t>
            </a:r>
            <a:endParaRPr lang="en-US" sz="2400" dirty="0"/>
          </a:p>
        </p:txBody>
      </p:sp>
      <p:sp>
        <p:nvSpPr>
          <p:cNvPr id="9" name="Text 2"/>
          <p:cNvSpPr txBox="1"/>
          <p:nvPr/>
        </p:nvSpPr>
        <p:spPr>
          <a:xfrm>
            <a:off x="406975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Нейроны передают электрические импульсы, обеспечивая работу головного мозга и нервной системы. Они регулируют движения, ощущения и мышление.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06975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86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Нейроны: проводники сигналов
</a:t>
            </a:r>
            <a:endParaRPr lang="en-US" sz="1386" dirty="0"/>
          </a:p>
        </p:txBody>
      </p:sp>
      <p:sp>
        <p:nvSpPr>
          <p:cNvPr id="11" name="Text 4"/>
          <p:cNvSpPr txBox="1"/>
          <p:nvPr/>
        </p:nvSpPr>
        <p:spPr>
          <a:xfrm>
            <a:off x="3298850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Эритроциты: транспорт кислорода
</a:t>
            </a:r>
            <a:endParaRPr lang="en-US" sz="1375" dirty="0"/>
          </a:p>
        </p:txBody>
      </p:sp>
      <p:sp>
        <p:nvSpPr>
          <p:cNvPr id="12" name="Text 5"/>
          <p:cNvSpPr txBox="1"/>
          <p:nvPr/>
        </p:nvSpPr>
        <p:spPr>
          <a:xfrm>
            <a:off x="3298850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Эритроциты содержат гемоглобин, связывающий кислород и доставляющий его ко всем клеткам тела, обеспечивая жизнедеятельность тканей.
</a:t>
            </a:r>
            <a:endParaRPr lang="en-US" sz="1200" dirty="0"/>
          </a:p>
        </p:txBody>
      </p:sp>
      <p:sp>
        <p:nvSpPr>
          <p:cNvPr id="13" name="Text 6"/>
          <p:cNvSpPr txBox="1"/>
          <p:nvPr/>
        </p:nvSpPr>
        <p:spPr>
          <a:xfrm>
            <a:off x="6190652" y="3155724"/>
            <a:ext cx="25860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Эпителиальные клетки: защита и барьер
</a:t>
            </a:r>
            <a:endParaRPr lang="en-US" sz="1375" dirty="0"/>
          </a:p>
        </p:txBody>
      </p:sp>
      <p:sp>
        <p:nvSpPr>
          <p:cNvPr id="14" name="Text 7"/>
          <p:cNvSpPr txBox="1"/>
          <p:nvPr/>
        </p:nvSpPr>
        <p:spPr>
          <a:xfrm>
            <a:off x="6190652" y="3695075"/>
            <a:ext cx="2586000" cy="99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42826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Эпителиальные клетки покрывают кожу и внутренние органы, защищая организм от внешних воздействий и поддерживая стабильность внутренней среды.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042826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06550" y="973425"/>
            <a:ext cx="4356900" cy="318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клеточного строения для понимания жизни
</a:t>
            </a:r>
            <a:pPr algn="l" indent="0" marL="0">
              <a:lnSpc>
                <a:spcPct val="90000"/>
              </a:lnSpc>
              <a:buNone/>
            </a:pPr>
            <a:r>
              <a:rPr lang="en-US" sz="2400" dirty="0">
                <a:solidFill>
                  <a:srgbClr val="E7F9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8EB0A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строения и функций клеток помогает понять процессы здоровья и болезни. Это основа медицины, биотехнологий и биологических исследований, определяющая прогресс науки.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2026-05-08T05:30:41Z</dcterms:created>
  <dcterms:modified xsi:type="dcterms:W3CDTF">2026-05-08T05:30:41Z</dcterms:modified>
</cp:coreProperties>
</file>