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как единая система стран и регионов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связаны производством, торговлей и капиталом в единую экономику.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открытий к глобальной экономике
</a:t>
            </a:r>
            <a:endParaRPr lang="en-US" sz="36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складывалось постепенно: через географические открытия, промышленный переворот и развитие транспорта, связи и финансов. Сегодня экономики стран тесно переплетены через торговлю, инвестиции, технологии и деятельность транснациональных корпораций.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мирового хозяйства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4305948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институты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организация, МВФ и другие организации задают общие правила, помогают согласовывать интересы и поддерживают устойчивость мировой экономики, особенно в периоды кризисов и изменений.
</a:t>
            </a:r>
            <a:endParaRPr lang="en-US" sz="730" dirty="0"/>
          </a:p>
        </p:txBody>
      </p:sp>
      <p:sp>
        <p:nvSpPr>
          <p:cNvPr id="11" name="Text 3"/>
          <p:cNvSpPr txBox="1"/>
          <p:nvPr/>
        </p:nvSpPr>
        <p:spPr>
          <a:xfrm>
            <a:off x="1538107" y="358365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технологии и знания тоже пересекают границы. Трудовая миграция помогает закрывать дефицит кадров, а научно-технический обмен ускоряет модернизацию и повышает конкурентоспособность стран.
</a:t>
            </a:r>
            <a:endParaRPr lang="en-US" sz="739" dirty="0"/>
          </a:p>
        </p:txBody>
      </p:sp>
      <p:sp>
        <p:nvSpPr>
          <p:cNvPr id="12" name="Text 4"/>
          <p:cNvSpPr txBox="1"/>
          <p:nvPr/>
        </p:nvSpPr>
        <p:spPr>
          <a:xfrm>
            <a:off x="3112267" y="286139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капитала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Инвестиции, кредиты и прямые вложения перетекают туда, где ожидается прибыль. Благодаря этому предприятия расширяются, но отдельные экономики становятся чувствительнее к внешним финансовым решениям и кризисам.
</a:t>
            </a:r>
            <a:endParaRPr lang="en-US" sz="730" dirty="0"/>
          </a:p>
        </p:txBody>
      </p:sp>
      <p:sp>
        <p:nvSpPr>
          <p:cNvPr id="13" name="Text 5"/>
          <p:cNvSpPr txBox="1"/>
          <p:nvPr/>
        </p:nvSpPr>
        <p:spPr>
          <a:xfrm>
            <a:off x="4670163" y="2141150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услуги обращаются не только внутри стран, но и между ними. Мировой рынок связывает производителей и потребителей, формирует цены, стимулирует конкуренцию и усиливает взаимную зависимость государств.
</a:t>
            </a:r>
            <a:endParaRPr lang="en-US" sz="730" dirty="0"/>
          </a:p>
        </p:txBody>
      </p:sp>
      <p:sp>
        <p:nvSpPr>
          <p:cNvPr id="14" name="Text 6"/>
          <p:cNvSpPr txBox="1"/>
          <p:nvPr/>
        </p:nvSpPr>
        <p:spPr>
          <a:xfrm>
            <a:off x="6293085" y="1413405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страна участвует в мировом хозяйстве по-своему: одни поставляют сырьё, другие — машины, услуги или технологии. Это зависит от ресурсов, уровня развития и места в международном разделении труда.
</a:t>
            </a:r>
            <a:endParaRPr lang="en-US" sz="7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экономики мира по номинальному ВВП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различия в масштабе рынков, объёме производства и финансовой мощи стран.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Китай резко опережают остальных, что показывает высокую концентрацию экономического влияния в нескольких центрах.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IMF, World Economic Outlook Database, 2024 (nominal GDP, current prices, US$)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в мировой экономике
</a:t>
            </a:r>
            <a:endParaRPr lang="en-US" sz="2501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управляют производством из одной страны, а размещают заводы, офисы и сбытовые сети по всему миру. Такая структура позволяет им быстрее реагировать на спрос и снижать издержки.
</a:t>
            </a:r>
            <a:endParaRPr lang="en-US" sz="1025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филиалов и подрядчиков создаёт рабочие места, но одновременно усиливает конкуренцию между регионами за инвестиции. Местные власти часто предлагают льготы, чтобы привлечь крупного инвестора.
</a:t>
            </a:r>
            <a:endParaRPr lang="en-US" sz="1018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корпорации распространяют современные стандарты управления, логистики и производства. Вместе с рабочими местами они переносят в страны присутствия новые технологии, но обычно сохраняют контроль над ключевыми решениями.
</a:t>
            </a:r>
            <a:endParaRPr lang="en-US" sz="1018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Apple, Toyota, Samsung, Nestlé и Volkswagen показывают, как компания может распределять разработку, сборку, маркетинг и продажи между разными государствами, создавая единую цепочку добавленной стоимости.
</a:t>
            </a:r>
            <a:endParaRPr lang="en-US" sz="101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глобальной цепочки создания стоимости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типичное распределение этапов производства между странами и регионами мира.
</a:t>
            </a:r>
            <a:endParaRPr lang="en-US" sz="9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стран в мировом хозяйстве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место страны в мировой экономике зависит не только от доходов, но и от специализации экспорта.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технологичность экспорта и доля услуг, тем устойчивее позиции страны в мировом хозяйстве.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Всемирного банка и ООН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и её значение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торгуют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мировом рынке обращаются не только товары, но и услуги, технологии, лицензии и объекты интеллектуальной собственности. Это расширяет обмен между странами далеко за пределы обычных поставок.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1952642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объём торговли связан с машинами, оборудованием, электроникой, химической продукцией и топливом. Именно эти отрасли сильнее всего отражают уровень индустриального развития и конкурентоспособность страны.
</a:t>
            </a:r>
            <a:endParaRPr lang="en-US" sz="965" dirty="0"/>
          </a:p>
        </p:txBody>
      </p:sp>
      <p:sp>
        <p:nvSpPr>
          <p:cNvPr id="12" name="Text 4"/>
          <p:cNvSpPr txBox="1"/>
          <p:nvPr/>
        </p:nvSpPr>
        <p:spPr>
          <a:xfrm>
            <a:off x="372536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поддерживает рабочие места в отраслях, ориентированных на внешний спрос, а импорт создаёт конкуренцию для местных производителей. Поэтому торговая политика всегда связана с интересами бизнеса и населения.
</a:t>
            </a:r>
            <a:endParaRPr lang="en-US" sz="965" dirty="0"/>
          </a:p>
        </p:txBody>
      </p:sp>
      <p:sp>
        <p:nvSpPr>
          <p:cNvPr id="13" name="Text 5"/>
          <p:cNvSpPr txBox="1"/>
          <p:nvPr/>
        </p:nvSpPr>
        <p:spPr>
          <a:xfrm>
            <a:off x="549808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ресурсам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импорт страны получают то, чего им не хватает: энергоносители, сырьё, продовольствие или комплектующие. Это делает экономику более гибкой и позволяет избежать дефицита важных товаров.
</a:t>
            </a:r>
            <a:endParaRPr lang="en-US" sz="967" dirty="0"/>
          </a:p>
        </p:txBody>
      </p:sp>
      <p:sp>
        <p:nvSpPr>
          <p:cNvPr id="14" name="Text 6"/>
          <p:cNvSpPr txBox="1"/>
          <p:nvPr/>
        </p:nvSpPr>
        <p:spPr>
          <a:xfrm>
            <a:off x="727079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развитии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внешняя торговля приносит валютную выручку, усиливает модернизацию и повышает качество продукции. Но при слабой конкурентоспособности она может закреплять зависимость от внешних рынков.
</a:t>
            </a:r>
            <a:endParaRPr lang="en-US" sz="97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экспорта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всё больше опирается на сложную переработку, сервис и международную кооперацию производства.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промышленной продукции и услуг подтверждает смещение мировой экономики к добавленной стоимости и технологиям.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WTO/UNCTAD, последние доступные сопоставимые структуры мировой торговли
</a:t>
            </a:r>
            <a:endParaRPr lang="en-US" sz="6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417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823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7765" y="2282400"/>
            <a:ext cx="36168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8319" y="1466300"/>
            <a:ext cx="651038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053" y="2192325"/>
            <a:ext cx="578700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финансовая система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обеспечивают расчёты, кредитование и хранение капитала, связывая предприятия, государства и население в единую финансовую сеть.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Биржи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Фондовые рынки помогают привлекать капитал через выпуск акций и облигаций, а также показывают ожидания инвесторов относительно будущего развития компаний и экономик.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Валютный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валютном рынке происходит обмен национальных денег, что влияет на стоимость импорта, экспортную конкурентоспособность и устойчивость внешней торговли.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иностранные инвестиции приносят не только деньги, но и технологии, управленческий опыт и связи с мировыми производственными цепочками.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Лондон, Токио, Сингапур и Гонконг концентрируют крупные операции с капиталом, ускоряя перемещение ресурсов, но делая систему уязвимой к кризисам.
</a:t>
            </a:r>
            <a:endParaRPr lang="en-US" sz="10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 как основа глобализации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095275" y="4233419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Поставка точно в срок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логистика строится на минимальных запасах и точном графике доставки. Такой подход снижает издержки, но требует высокой надёжности транспорта, связи и согласованности между участниками цепочки.
</a:t>
            </a:r>
            <a:endParaRPr lang="en-US" sz="813" dirty="0"/>
          </a:p>
        </p:txBody>
      </p:sp>
      <p:sp>
        <p:nvSpPr>
          <p:cNvPr id="12" name="Text 3"/>
          <p:cNvSpPr txBox="1"/>
          <p:nvPr/>
        </p:nvSpPr>
        <p:spPr>
          <a:xfrm>
            <a:off x="3927223" y="3411888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связь, интернет и цифровые платформы позволяют мгновенно передавать данные, управлять поставками и координировать работу международных команд. Информационные технологии стали неотъемлемой частью глобальных цепочек.
</a:t>
            </a:r>
            <a:endParaRPr lang="en-US" sz="774" dirty="0"/>
          </a:p>
        </p:txBody>
      </p:sp>
      <p:sp>
        <p:nvSpPr>
          <p:cNvPr id="13" name="Text 4"/>
          <p:cNvSpPr txBox="1"/>
          <p:nvPr/>
        </p:nvSpPr>
        <p:spPr>
          <a:xfrm>
            <a:off x="4644751" y="2590381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Контейнерная революция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Стандартизация контейнеров упростила перегрузку и резко ускорила доставку. Благодаря этому логистика стала дешевле и надёжнее, а компании получили возможность размещать отдельные этапы производства в разных странах.
</a:t>
            </a:r>
            <a:endParaRPr lang="en-US" sz="813" dirty="0"/>
          </a:p>
        </p:txBody>
      </p:sp>
      <p:sp>
        <p:nvSpPr>
          <p:cNvPr id="14" name="Text 5"/>
          <p:cNvSpPr txBox="1"/>
          <p:nvPr/>
        </p:nvSpPr>
        <p:spPr>
          <a:xfrm>
            <a:off x="5314287" y="1768895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мировой сети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каналы, крупные порты и международные аэропорты связывают производственные районы с рынками сбыта. Через них проходят основные товарные потоки, а задержки на узлах сразу отражаются на экономике.
</a:t>
            </a:r>
            <a:endParaRPr lang="en-US" sz="812" dirty="0"/>
          </a:p>
        </p:txBody>
      </p:sp>
      <p:sp>
        <p:nvSpPr>
          <p:cNvPr id="15" name="Text 6"/>
          <p:cNvSpPr txBox="1"/>
          <p:nvPr/>
        </p:nvSpPr>
        <p:spPr>
          <a:xfrm>
            <a:off x="5936913" y="947399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транспорт сокращает расстояния между континентами и делает мировую торговлю непрерывной. Морские линии, железные дороги, авиация и автотрассы обеспечивают движение товаров, пассажиров и срочных грузов.
</a:t>
            </a:r>
            <a:endParaRPr lang="en-US" sz="8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миграция рабочей силы
</a:t>
            </a:r>
            <a:endParaRPr lang="en-US" sz="286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работников чаще направлено в страны с более высоким спросом на труд, зарплатой и устойчивыми институтами. На динамику также влияют конфликты, демография и различия в условиях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миграции усиливает взаимозависимость рынков труда: принимающие страны закрывают дефицит кадров, а страны-экспортёры получают денежные переводы.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International Migrant Stock, оценки за 2000–2024 гг.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природных ресурсов в мировой экономике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уголь остаются основой энергоснабжения и важнейшим источником экспортной выручки для многих стран. От их доступности зависят промышленность, транспорт и стоимость производства.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руда, цветные металлы и редкоземельные элементы необходимы для машиностроения, электроники и высоких технологий. Поэтому контроль над месторождениями усиливает промышленный потенциал и экономическое влияние государства.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продовольствие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и плодородные земли определяют возможности сельского хозяйства, расселение населения и устойчивость экономики. В условиях дефицита эти ресурсы становятся фактором внутренней и внешней напряжённости.
</a:t>
            </a:r>
            <a:endParaRPr lang="en-US" sz="898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сырьевой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экспорт сырья делает экономику чувствительной к мировым ценам и колебаниям спроса. При падении конъюнктуры сокращаются доходы бюджета, инвестиции и возможности долгосрочного развития.
</a:t>
            </a:r>
            <a:endParaRPr lang="en-US" sz="8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экономические организации
</a:t>
            </a:r>
            <a:endParaRPr lang="en-US" sz="304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ключевых организаций, которые регулируют торговлю, поддерживают финансовую стабильность, финансируют развитие и координируют экономическую политику.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выполняют разные, но взаимодополняющие функции: одни задают правила, другие стабилизируют финансы и поддерживают развитие, третьи координируют действия крупнейших экономик мира.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ВТО, МВФ, Всемирного банка, ОЭСР и G20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страны к участию в мировом хозяйстве
</a:t>
            </a:r>
            <a:endParaRPr lang="en-US" sz="209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развития национальной экономики и возможные направления её специализации.
</a:t>
            </a:r>
            <a:endParaRPr lang="en-US" sz="8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противоречия глобализации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49725"/>
            <a:ext cx="32718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ускоряет распространение технологий, управленческих решений и культурных практик. Страны и компании быстрее перенимают успешный опыт, что повышает эффективность производства и качество услуг.
</a:t>
            </a:r>
            <a:endParaRPr lang="en-US" sz="87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6175"/>
            <a:ext cx="36903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получают доступ к более разнообразным товарам, сервисам и цифровым продуктам. Конкуренция между поставщиками часто сдерживает рост цен и стимулирует улучшение качества.
</a:t>
            </a:r>
            <a:endParaRPr lang="en-US" sz="1052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94263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усиливается привязанность экономики к внешним рынкам, поставкам сырья и международным кредитам. Сбои в одной части мира быстро отражаются на занятости, ценах и выпуске продукции.
</a:t>
            </a:r>
            <a:endParaRPr lang="en-US" sz="105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639073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глобализации распределяются неодинаково: страны с сильной промышленностью и технологиями выигрывают больше, чем государства с узкой специализацией и слабой инфраструктурой.
</a:t>
            </a:r>
            <a:endParaRPr lang="en-US" sz="1052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33552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цена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перевозок, энергопотребления и массового производства увеличивает выбросы и объём отходов. Поэтому глобальная экономика всё чаще требует экологических норм, чистых технологий и рационального потребления.
</a:t>
            </a:r>
            <a:endParaRPr lang="en-US" sz="10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стран мира
</a:t>
            </a:r>
            <a:endParaRPr lang="en-US" sz="295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выбраны для сопоставления трёх групп стран и отражают не только уровень доходов, но и качество человеческого капитала, а также технологическую структуру экономики.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по всем трём показателям показывает, что благосостояние, здоровье и технологическая база развиваются неравномерно и взаимно усиливают друг друга.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и ПРООН; сопоставление по типичным международным показателям, 2023–2024 гг.
</a:t>
            </a:r>
            <a:endParaRPr lang="en-US" sz="6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и экологические вызовы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производства увеличивает потребление энергии, воды и сырья, а также объём выбросов в атмосферу. Особенно заметно это в энергоёмких отраслях и крупных промышленных агломерациях.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1952642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след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опирается на перевозки, поэтому возрастает нагрузка на морские пути, порты, авиацию и автодороги. Транспорт становится важным источником загрязнения и потребления топлива.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3725361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и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потребление усиливает проблему твёрдых отходов, упаковки и электронного мусора. Без переработки и повторного использования растут площади свалок и потери ценных материалов.
</a:t>
            </a:r>
            <a:endParaRPr lang="en-US" sz="970" dirty="0"/>
          </a:p>
        </p:txBody>
      </p:sp>
      <p:sp>
        <p:nvSpPr>
          <p:cNvPr id="14" name="Text 5"/>
          <p:cNvSpPr txBox="1"/>
          <p:nvPr/>
        </p:nvSpPr>
        <p:spPr>
          <a:xfrm>
            <a:off x="5498081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энергетика, энергосбережение, общественный транспорт и электромобили помогают снижать экологический ущерб. Эти меры требуют инвестиций, технологий и поддержки со стороны государства и бизнеса.
</a:t>
            </a:r>
            <a:endParaRPr lang="en-US" sz="944" dirty="0"/>
          </a:p>
        </p:txBody>
      </p:sp>
      <p:sp>
        <p:nvSpPr>
          <p:cNvPr id="15" name="Text 6"/>
          <p:cNvSpPr txBox="1"/>
          <p:nvPr/>
        </p:nvSpPr>
        <p:spPr>
          <a:xfrm>
            <a:off x="7270791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Циркулярная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замкнутому циклу предполагает ремонт, повторное использование и переработку продукции. Такой подход уменьшает давление на природу и делает развитие более устойчивым в долгосрочной перспективе.
</a:t>
            </a:r>
            <a:endParaRPr lang="en-US" sz="9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мировом хозяйстве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27275" y="3662150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заметное место на мировых рынках как поставщик нефти, природного газа, металлов, удобрений, древесины и зерна. Это формирует значительную часть экспортных доходов страны.
</a:t>
            </a:r>
            <a:endParaRPr lang="en-US" sz="770" dirty="0"/>
          </a:p>
        </p:txBody>
      </p:sp>
      <p:sp>
        <p:nvSpPr>
          <p:cNvPr id="12" name="Text 3"/>
          <p:cNvSpPr txBox="1"/>
          <p:nvPr/>
        </p:nvSpPr>
        <p:spPr>
          <a:xfrm>
            <a:off x="1916800" y="2984487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России соединяет Европу и Азию, что создаёт потенциал для транзита, логистики и участия в международных транспортных коридорах. Пространственный масштаб остаётся важным ресурсом развития.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3426428" y="2300450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модернизация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экономики связано с переработкой сырья, обновлением оборудования и ростом производительности. Чем выше степень переработки, тем больше добавленная стоимость остаётся внутри страны.
</a:t>
            </a:r>
            <a:endParaRPr lang="en-US" sz="704" dirty="0"/>
          </a:p>
        </p:txBody>
      </p:sp>
      <p:sp>
        <p:nvSpPr>
          <p:cNvPr id="14" name="Text 5"/>
          <p:cNvSpPr txBox="1"/>
          <p:nvPr/>
        </p:nvSpPr>
        <p:spPr>
          <a:xfrm>
            <a:off x="5106536" y="1590875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 сервисные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цифровых услуг, программных решений, связи и деловых сервисов помогает расширять экономику за пределы сырьевого сектора. Это повышает устойчивость к внешним ценовым колебаниям.
</a:t>
            </a:r>
            <a:endParaRPr lang="en-US" sz="728" dirty="0"/>
          </a:p>
        </p:txBody>
      </p:sp>
      <p:sp>
        <p:nvSpPr>
          <p:cNvPr id="15" name="Text 6"/>
          <p:cNvSpPr txBox="1"/>
          <p:nvPr/>
        </p:nvSpPr>
        <p:spPr>
          <a:xfrm>
            <a:off x="6624802" y="890925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экспорта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зависимости от узкого набора товаров требует расширения экспортной базы, поддержки высокотехнологичных отраслей и улучшения транспортной связности с мировыми рынками.
</a:t>
            </a:r>
            <a:endParaRPr lang="en-US" sz="81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единая система и разные траектории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связывает страны торговлей, капиталом, технологиями и людьми, но выгоды распределяются неравномерно. Устойчивое развитие требует инноваций, социальной справедливости, эффективной инфраструктуры и бережного отношения к природе.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2026-06-03T02:31:59Z</dcterms:created>
  <dcterms:modified xsi:type="dcterms:W3CDTF">2026-06-03T02:31:59Z</dcterms:modified>
</cp:coreProperties>
</file>