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jpeg"/><Relationship Id="rId5" Type="http://schemas.openxmlformats.org/officeDocument/2006/relationships/image" Target="../media/image-8-5.png"/><Relationship Id="rId6" Type="http://schemas.openxmlformats.org/officeDocument/2006/relationships/image" Target="../media/image-8-6.jpe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1.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image" Target="../media/image-10-13.png"/><Relationship Id="rId14" Type="http://schemas.openxmlformats.org/officeDocument/2006/relationships/slideLayout" Target="../slideLayouts/slideLayout1.xml"/><Relationship Id="rId1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jpeg"/><Relationship Id="rId5" Type="http://schemas.openxmlformats.org/officeDocument/2006/relationships/image" Target="../media/image-16-5.png"/><Relationship Id="rId6" Type="http://schemas.openxmlformats.org/officeDocument/2006/relationships/image" Target="../media/image-16-6.jpe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72572" y="-68580"/>
            <a:ext cx="4570855" cy="5212200"/>
          </a:xfrm>
          <a:prstGeom prst="rect">
            <a:avLst/>
          </a:prstGeom>
        </p:spPr>
      </p:pic>
      <p:sp>
        <p:nvSpPr>
          <p:cNvPr id="6" name="Text 0"/>
          <p:cNvSpPr txBox="1"/>
          <p:nvPr/>
        </p:nvSpPr>
        <p:spPr>
          <a:xfrm>
            <a:off x="196562" y="1784294"/>
            <a:ext cx="4179000" cy="14469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Unit 7. Let’s go to the theatre
</a:t>
            </a:r>
            <a:endParaRPr lang="en-US" sz="2700" dirty="0"/>
          </a:p>
        </p:txBody>
      </p:sp>
      <p:sp>
        <p:nvSpPr>
          <p:cNvPr id="7" name="Text 1"/>
          <p:cNvSpPr txBox="1"/>
          <p:nvPr/>
        </p:nvSpPr>
        <p:spPr>
          <a:xfrm>
            <a:off x="264362" y="3609923"/>
            <a:ext cx="4043400" cy="6630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Изучаем театр, билеты, роли и простые фразы для разговора о спектакле.
</a:t>
            </a:r>
            <a:endParaRPr lang="en-US" sz="1400" dirty="0"/>
          </a:p>
        </p:txBody>
      </p:sp>
      <p:sp>
        <p:nvSpPr>
          <p:cNvPr id="8" name="Text 2"/>
          <p:cNvSpPr txBox="1"/>
          <p:nvPr/>
        </p:nvSpPr>
        <p:spPr>
          <a:xfrm>
            <a:off x="521494" y="303610"/>
            <a:ext cx="3384900" cy="311100"/>
          </a:xfrm>
          <a:prstGeom prst="rect">
            <a:avLst/>
          </a:prstGeom>
          <a:noFill/>
          <a:ln/>
        </p:spPr>
        <p:txBody>
          <a:bodyPr wrap="square" lIns="0" tIns="0" rIns="0" bIns="0" rtlCol="0" anchor="t"/>
          <a:lstStyle/>
          <a:p>
            <a:pPr algn="l" indent="0" marL="0">
              <a:lnSpc>
                <a:spcPct val="100000"/>
              </a:lnSpc>
              <a:buNone/>
            </a:pPr>
            <a:r>
              <a:rPr lang="en-US" sz="1500" dirty="0">
                <a:solidFill>
                  <a:srgbClr val="F1E5D5"/>
                </a:solidFill>
                <a:latin typeface="Arial" pitchFamily="34" charset="0"/>
                <a:ea typeface="Arial" pitchFamily="34" charset="-122"/>
                <a:cs typeface="Arial" pitchFamily="34" charset="-120"/>
              </a:rPr>
              <a:t>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867290" y="1229711"/>
            <a:ext cx="3318527" cy="32343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2</a:t>
            </a:r>
            <a:endParaRPr lang="en-US" sz="1000" dirty="0"/>
          </a:p>
        </p:txBody>
      </p:sp>
      <p:sp>
        <p:nvSpPr>
          <p:cNvPr id="7" name="Text 1"/>
          <p:cNvSpPr txBox="1"/>
          <p:nvPr/>
        </p:nvSpPr>
        <p:spPr>
          <a:xfrm>
            <a:off x="4930140" y="2212896"/>
            <a:ext cx="3474600" cy="1469400"/>
          </a:xfrm>
          <a:prstGeom prst="rect">
            <a:avLst/>
          </a:prstGeom>
          <a:noFill/>
          <a:ln/>
        </p:spPr>
        <p:txBody>
          <a:bodyPr wrap="square" lIns="0" tIns="0" rIns="0" bIns="0" rtlCol="0" anchor="ctr"/>
          <a:lstStyle/>
          <a:p>
            <a:pPr algn="ctr" indent="0" marL="0">
              <a:lnSpc>
                <a:spcPct val="100000"/>
              </a:lnSpc>
              <a:buNone/>
            </a:pPr>
            <a:r>
              <a:rPr lang="en-US" sz="1500" dirty="0">
                <a:solidFill>
                  <a:srgbClr val="F1E5D5"/>
                </a:solidFill>
                <a:latin typeface="Arial" pitchFamily="34" charset="0"/>
                <a:ea typeface="Arial" pitchFamily="34" charset="-122"/>
                <a:cs typeface="Arial" pitchFamily="34" charset="-120"/>
              </a:rPr>
              <a:t>Тема theatre помогает говорить о привычных жизненных ситуациях: покупке билета, выборе спектакля и правилах поведения. Через неё легко учить полезные фразы, расширять словарь и обсуждать культурный досуг на простом английском.
</a:t>
            </a:r>
            <a:endParaRPr lang="en-US" sz="1500" dirty="0"/>
          </a:p>
        </p:txBody>
      </p:sp>
      <p:sp>
        <p:nvSpPr>
          <p:cNvPr id="8" name="Text 2"/>
          <p:cNvSpPr txBox="1"/>
          <p:nvPr/>
        </p:nvSpPr>
        <p:spPr>
          <a:xfrm>
            <a:off x="521500" y="519129"/>
            <a:ext cx="8101200" cy="6168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Театр на уроке английского: зачем это нужно
</a:t>
            </a:r>
            <a:endParaRPr lang="en-US" sz="2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5818" y="2992814"/>
            <a:ext cx="324000" cy="324000"/>
          </a:xfrm>
          <a:prstGeom prst="rect">
            <a:avLst/>
          </a:prstGeom>
        </p:spPr>
      </p:pic>
      <p:pic>
        <p:nvPicPr>
          <p:cNvPr id="4" name="Image 2" descr="preencoded.png">    </p:cNvPr>
          <p:cNvPicPr>
            <a:picLocks noChangeAspect="1"/>
          </p:cNvPicPr>
          <p:nvPr/>
        </p:nvPicPr>
        <p:blipFill>
          <a:blip r:embed="rId3"/>
          <a:stretch>
            <a:fillRect/>
          </a:stretch>
        </p:blipFill>
        <p:spPr>
          <a:xfrm>
            <a:off x="6248499" y="3025214"/>
            <a:ext cx="324000" cy="259200"/>
          </a:xfrm>
          <a:prstGeom prst="rect">
            <a:avLst/>
          </a:prstGeom>
        </p:spPr>
      </p:pic>
      <p:pic>
        <p:nvPicPr>
          <p:cNvPr id="5" name="Image 3" descr="preencoded.png">    </p:cNvPr>
          <p:cNvPicPr>
            <a:picLocks noChangeAspect="1"/>
          </p:cNvPicPr>
          <p:nvPr/>
        </p:nvPicPr>
        <p:blipFill>
          <a:blip r:embed="rId4"/>
          <a:stretch>
            <a:fillRect/>
          </a:stretch>
        </p:blipFill>
        <p:spPr>
          <a:xfrm>
            <a:off x="3383348" y="3025214"/>
            <a:ext cx="324000" cy="259200"/>
          </a:xfrm>
          <a:prstGeom prst="rect">
            <a:avLst/>
          </a:prstGeom>
        </p:spPr>
      </p:pic>
      <p:pic>
        <p:nvPicPr>
          <p:cNvPr id="6" name="Image 4" descr="preencoded.png">    </p:cNvPr>
          <p:cNvPicPr>
            <a:picLocks noChangeAspect="1"/>
          </p:cNvPicPr>
          <p:nvPr/>
        </p:nvPicPr>
        <p:blipFill>
          <a:blip r:embed="rId5"/>
          <a:stretch>
            <a:fillRect/>
          </a:stretch>
        </p:blipFill>
        <p:spPr>
          <a:xfrm>
            <a:off x="4815939" y="1593494"/>
            <a:ext cx="324000" cy="288000"/>
          </a:xfrm>
          <a:prstGeom prst="rect">
            <a:avLst/>
          </a:prstGeom>
        </p:spPr>
      </p:pic>
      <p:pic>
        <p:nvPicPr>
          <p:cNvPr id="7" name="Image 5" descr="preencoded.png">    </p:cNvPr>
          <p:cNvPicPr>
            <a:picLocks noChangeAspect="1"/>
          </p:cNvPicPr>
          <p:nvPr/>
        </p:nvPicPr>
        <p:blipFill>
          <a:blip r:embed="rId6"/>
          <a:stretch>
            <a:fillRect/>
          </a:stretch>
        </p:blipFill>
        <p:spPr>
          <a:xfrm>
            <a:off x="1950788" y="1607894"/>
            <a:ext cx="324000" cy="2592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000000"/>
                </a:solidFill>
                <a:latin typeface="Arial" pitchFamily="34" charset="0"/>
                <a:ea typeface="Arial" pitchFamily="34" charset="-122"/>
                <a:cs typeface="Arial" pitchFamily="34" charset="-120"/>
              </a:rPr>
              <a:t>Основные слова по теме theatre
</a:t>
            </a:r>
            <a:endParaRPr lang="en-US" sz="2700" dirty="0"/>
          </a:p>
        </p:txBody>
      </p:sp>
      <p:sp>
        <p:nvSpPr>
          <p:cNvPr id="11" name="Text 1"/>
          <p:cNvSpPr txBox="1"/>
          <p:nvPr/>
        </p:nvSpPr>
        <p:spPr>
          <a:xfrm>
            <a:off x="525818" y="3347345"/>
            <a:ext cx="2373600" cy="820800"/>
          </a:xfrm>
          <a:prstGeom prst="rect">
            <a:avLst/>
          </a:prstGeom>
          <a:noFill/>
          <a:ln/>
        </p:spPr>
        <p:txBody>
          <a:bodyPr wrap="square" lIns="0" tIns="0" rIns="0" bIns="0" rtlCol="0" anchor="ctr"/>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Theatre — это театр как место, где проходят спектакли. Это слово встречается в афишах, билетах и простых диалогах о посещении представления.
</a:t>
            </a:r>
            <a:endParaRPr lang="en-US" sz="1100" dirty="0"/>
          </a:p>
        </p:txBody>
      </p:sp>
      <p:sp>
        <p:nvSpPr>
          <p:cNvPr id="12" name="Text 2"/>
          <p:cNvSpPr txBox="1"/>
          <p:nvPr/>
        </p:nvSpPr>
        <p:spPr>
          <a:xfrm>
            <a:off x="960649" y="299706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Theatre
</a:t>
            </a:r>
            <a:endParaRPr lang="en-US" sz="1200" dirty="0"/>
          </a:p>
        </p:txBody>
      </p:sp>
      <p:sp>
        <p:nvSpPr>
          <p:cNvPr id="13" name="Text 3"/>
          <p:cNvSpPr txBox="1"/>
          <p:nvPr/>
        </p:nvSpPr>
        <p:spPr>
          <a:xfrm>
            <a:off x="6248499" y="3347345"/>
            <a:ext cx="2373600" cy="820800"/>
          </a:xfrm>
          <a:prstGeom prst="rect">
            <a:avLst/>
          </a:prstGeom>
          <a:noFill/>
          <a:ln/>
        </p:spPr>
        <p:txBody>
          <a:bodyPr wrap="square" lIns="0" tIns="0" rIns="0" bIns="0" rtlCol="0" anchor="ctr"/>
          <a:lstStyle/>
          <a:p>
            <a:pPr algn="ctr" indent="0" marL="0">
              <a:lnSpc>
                <a:spcPct val="100000"/>
              </a:lnSpc>
              <a:buNone/>
            </a:pPr>
            <a:r>
              <a:rPr lang="en-US" sz="1083" dirty="0">
                <a:solidFill>
                  <a:srgbClr val="000000"/>
                </a:solidFill>
                <a:latin typeface="Arial" pitchFamily="34" charset="0"/>
                <a:ea typeface="Arial" pitchFamily="34" charset="-122"/>
                <a:cs typeface="Arial" pitchFamily="34" charset="-120"/>
              </a:rPr>
              <a:t>Costume и role помогают описать внешний вид персонажа и его место в спектакле. Вместе с show, poster, performance и applause они образуют словарный минимум темы.
</a:t>
            </a:r>
            <a:endParaRPr lang="en-US" sz="1083" dirty="0"/>
          </a:p>
        </p:txBody>
      </p:sp>
      <p:sp>
        <p:nvSpPr>
          <p:cNvPr id="14" name="Text 4"/>
          <p:cNvSpPr txBox="1"/>
          <p:nvPr/>
        </p:nvSpPr>
        <p:spPr>
          <a:xfrm>
            <a:off x="6683330" y="299706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Costume and role
</a:t>
            </a:r>
            <a:endParaRPr lang="en-US" sz="1200" dirty="0"/>
          </a:p>
        </p:txBody>
      </p:sp>
      <p:sp>
        <p:nvSpPr>
          <p:cNvPr id="15" name="Text 5"/>
          <p:cNvSpPr txBox="1"/>
          <p:nvPr/>
        </p:nvSpPr>
        <p:spPr>
          <a:xfrm>
            <a:off x="3383348" y="3347345"/>
            <a:ext cx="2373600" cy="820800"/>
          </a:xfrm>
          <a:prstGeom prst="rect">
            <a:avLst/>
          </a:prstGeom>
          <a:noFill/>
          <a:ln/>
        </p:spPr>
        <p:txBody>
          <a:bodyPr wrap="square" lIns="0" tIns="0" rIns="0" bIns="0" rtlCol="0" anchor="ctr"/>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Audience — это зрители, которые смотрят спектакль. Слово важно для разговоров о поведении в зале, аплодисментах и общем впечатлении от представления.
</a:t>
            </a:r>
            <a:endParaRPr lang="en-US" sz="1100" dirty="0"/>
          </a:p>
        </p:txBody>
      </p:sp>
      <p:sp>
        <p:nvSpPr>
          <p:cNvPr id="16" name="Text 6"/>
          <p:cNvSpPr txBox="1"/>
          <p:nvPr/>
        </p:nvSpPr>
        <p:spPr>
          <a:xfrm>
            <a:off x="3818179" y="299706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Audience
</a:t>
            </a:r>
            <a:endParaRPr lang="en-US" sz="1200" dirty="0"/>
          </a:p>
        </p:txBody>
      </p:sp>
      <p:sp>
        <p:nvSpPr>
          <p:cNvPr id="17" name="Text 7"/>
          <p:cNvSpPr txBox="1"/>
          <p:nvPr/>
        </p:nvSpPr>
        <p:spPr>
          <a:xfrm>
            <a:off x="5250770" y="157974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Ticket and play
</a:t>
            </a:r>
            <a:endParaRPr lang="en-US" sz="1200" dirty="0"/>
          </a:p>
        </p:txBody>
      </p:sp>
      <p:sp>
        <p:nvSpPr>
          <p:cNvPr id="18" name="Text 8"/>
          <p:cNvSpPr txBox="1"/>
          <p:nvPr/>
        </p:nvSpPr>
        <p:spPr>
          <a:xfrm>
            <a:off x="4815939" y="1930025"/>
            <a:ext cx="2373600" cy="820800"/>
          </a:xfrm>
          <a:prstGeom prst="rect">
            <a:avLst/>
          </a:prstGeom>
          <a:noFill/>
          <a:ln/>
        </p:spPr>
        <p:txBody>
          <a:bodyPr wrap="square" lIns="0" tIns="0" rIns="0" bIns="0" rtlCol="0" anchor="ctr"/>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Ticket и play нужны, чтобы купить вход на спектакль и назвать само представление. С их помощью легко составить короткий диалог в театре.
</a:t>
            </a:r>
            <a:endParaRPr lang="en-US" sz="1100" dirty="0"/>
          </a:p>
        </p:txBody>
      </p:sp>
      <p:sp>
        <p:nvSpPr>
          <p:cNvPr id="19" name="Text 9"/>
          <p:cNvSpPr txBox="1"/>
          <p:nvPr/>
        </p:nvSpPr>
        <p:spPr>
          <a:xfrm>
            <a:off x="1950788" y="1930025"/>
            <a:ext cx="2373600" cy="820800"/>
          </a:xfrm>
          <a:prstGeom prst="rect">
            <a:avLst/>
          </a:prstGeom>
          <a:noFill/>
          <a:ln/>
        </p:spPr>
        <p:txBody>
          <a:bodyPr wrap="square" lIns="0" tIns="0" rIns="0" bIns="0" rtlCol="0" anchor="ctr"/>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Stage и actor помогают говорить о главном в спектакле: где происходит действие и кто выходит на сцену. Эти слова нужны для описания постановки и героев.
</a:t>
            </a:r>
            <a:endParaRPr lang="en-US" sz="1100" dirty="0"/>
          </a:p>
        </p:txBody>
      </p:sp>
      <p:sp>
        <p:nvSpPr>
          <p:cNvPr id="20" name="Text 10"/>
          <p:cNvSpPr txBox="1"/>
          <p:nvPr/>
        </p:nvSpPr>
        <p:spPr>
          <a:xfrm>
            <a:off x="2385620" y="157974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Stage and actor
</a:t>
            </a:r>
            <a:endParaRPr lang="en-US" sz="1200" dirty="0"/>
          </a:p>
        </p:txBody>
      </p:sp>
      <p:sp>
        <p:nvSpPr>
          <p:cNvPr id="21" name="Text 11"/>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327645" y="1104392"/>
            <a:ext cx="3318900" cy="328973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4</a:t>
            </a:r>
            <a:endParaRPr lang="en-US" sz="1000" dirty="0"/>
          </a:p>
        </p:txBody>
      </p:sp>
      <p:sp>
        <p:nvSpPr>
          <p:cNvPr id="7" name="Text 1"/>
          <p:cNvSpPr txBox="1"/>
          <p:nvPr/>
        </p:nvSpPr>
        <p:spPr>
          <a:xfrm>
            <a:off x="332175" y="1359700"/>
            <a:ext cx="4626000" cy="273600"/>
          </a:xfrm>
          <a:prstGeom prst="rect">
            <a:avLst/>
          </a:prstGeom>
          <a:noFill/>
          <a:ln/>
        </p:spPr>
        <p:txBody>
          <a:bodyPr wrap="square" lIns="0" tIns="0" rIns="0" bIns="0" rtlCol="0" anchor="ctr"/>
          <a:lstStyle/>
          <a:p>
            <a:pPr algn="ctr" indent="0" marL="0">
              <a:lnSpc>
                <a:spcPct val="100000"/>
              </a:lnSpc>
              <a:buNone/>
            </a:pPr>
            <a:r>
              <a:rPr lang="en-US" sz="800" dirty="0">
                <a:solidFill>
                  <a:srgbClr val="F1E5D5"/>
                </a:solidFill>
                <a:latin typeface="Arial" pitchFamily="34" charset="0"/>
                <a:ea typeface="Arial" pitchFamily="34" charset="-122"/>
                <a:cs typeface="Arial" pitchFamily="34" charset="-120"/>
              </a:rPr>
              <a:t>Stage находится перед зрительным залом и является местом, где актёры играют свои роли. Именно сюда обращено внимание зрителей во время спектакля.
</a:t>
            </a:r>
            <a:endParaRPr lang="en-US" sz="800" dirty="0"/>
          </a:p>
        </p:txBody>
      </p:sp>
      <p:sp>
        <p:nvSpPr>
          <p:cNvPr id="8" name="Text 2"/>
          <p:cNvSpPr txBox="1"/>
          <p:nvPr/>
        </p:nvSpPr>
        <p:spPr>
          <a:xfrm>
            <a:off x="332175" y="1179575"/>
            <a:ext cx="4626000" cy="1641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Сцена
</a:t>
            </a:r>
            <a:endParaRPr lang="en-US" sz="1000" dirty="0"/>
          </a:p>
        </p:txBody>
      </p:sp>
      <p:sp>
        <p:nvSpPr>
          <p:cNvPr id="9" name="Text 3"/>
          <p:cNvSpPr txBox="1"/>
          <p:nvPr/>
        </p:nvSpPr>
        <p:spPr>
          <a:xfrm>
            <a:off x="332175" y="1997456"/>
            <a:ext cx="4626000" cy="273600"/>
          </a:xfrm>
          <a:prstGeom prst="rect">
            <a:avLst/>
          </a:prstGeom>
          <a:noFill/>
          <a:ln/>
        </p:spPr>
        <p:txBody>
          <a:bodyPr wrap="square" lIns="0" tIns="0" rIns="0" bIns="0" rtlCol="0" anchor="ctr"/>
          <a:lstStyle/>
          <a:p>
            <a:pPr algn="ctr" indent="0" marL="0">
              <a:lnSpc>
                <a:spcPct val="100000"/>
              </a:lnSpc>
              <a:buNone/>
            </a:pPr>
            <a:r>
              <a:rPr lang="en-US" sz="800" dirty="0">
                <a:solidFill>
                  <a:srgbClr val="F1E5D5"/>
                </a:solidFill>
                <a:latin typeface="Arial" pitchFamily="34" charset="0"/>
                <a:ea typeface="Arial" pitchFamily="34" charset="-122"/>
                <a:cs typeface="Arial" pitchFamily="34" charset="-120"/>
              </a:rPr>
              <a:t>Auditorium — это пространство для audience. Здесь стоят seats, а зрители смотрят постановку, слушают реплики актёров и следят за действием.
</a:t>
            </a:r>
            <a:endParaRPr lang="en-US" sz="800" dirty="0"/>
          </a:p>
        </p:txBody>
      </p:sp>
      <p:sp>
        <p:nvSpPr>
          <p:cNvPr id="10" name="Text 4"/>
          <p:cNvSpPr txBox="1"/>
          <p:nvPr/>
        </p:nvSpPr>
        <p:spPr>
          <a:xfrm>
            <a:off x="332175" y="1817331"/>
            <a:ext cx="4626000" cy="1641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Зрительный зал
</a:t>
            </a:r>
            <a:endParaRPr lang="en-US" sz="1000" dirty="0"/>
          </a:p>
        </p:txBody>
      </p:sp>
      <p:sp>
        <p:nvSpPr>
          <p:cNvPr id="11" name="Text 5"/>
          <p:cNvSpPr txBox="1"/>
          <p:nvPr/>
        </p:nvSpPr>
        <p:spPr>
          <a:xfrm>
            <a:off x="332175" y="2635212"/>
            <a:ext cx="4626000" cy="273600"/>
          </a:xfrm>
          <a:prstGeom prst="rect">
            <a:avLst/>
          </a:prstGeom>
          <a:noFill/>
          <a:ln/>
        </p:spPr>
        <p:txBody>
          <a:bodyPr wrap="square" lIns="0" tIns="0" rIns="0" bIns="0" rtlCol="0" anchor="ctr"/>
          <a:lstStyle/>
          <a:p>
            <a:pPr algn="ctr" indent="0" marL="0">
              <a:lnSpc>
                <a:spcPct val="100000"/>
              </a:lnSpc>
              <a:buNone/>
            </a:pPr>
            <a:r>
              <a:rPr lang="en-US" sz="800" dirty="0">
                <a:solidFill>
                  <a:srgbClr val="F1E5D5"/>
                </a:solidFill>
                <a:latin typeface="Arial" pitchFamily="34" charset="0"/>
                <a:ea typeface="Arial" pitchFamily="34" charset="-122"/>
                <a:cs typeface="Arial" pitchFamily="34" charset="-120"/>
              </a:rPr>
              <a:t>Curtain скрывает сцену до начала спектакля, а entrance ведёт внутрь театра. Через него зрители попадают в здание и находят свои места.
</a:t>
            </a:r>
            <a:endParaRPr lang="en-US" sz="800" dirty="0"/>
          </a:p>
        </p:txBody>
      </p:sp>
      <p:sp>
        <p:nvSpPr>
          <p:cNvPr id="12" name="Text 6"/>
          <p:cNvSpPr txBox="1"/>
          <p:nvPr/>
        </p:nvSpPr>
        <p:spPr>
          <a:xfrm>
            <a:off x="332175" y="2455087"/>
            <a:ext cx="4626000" cy="1641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Занавес и вход
</a:t>
            </a:r>
            <a:endParaRPr lang="en-US" sz="1000" dirty="0"/>
          </a:p>
        </p:txBody>
      </p:sp>
      <p:sp>
        <p:nvSpPr>
          <p:cNvPr id="13" name="Text 7"/>
          <p:cNvSpPr txBox="1"/>
          <p:nvPr/>
        </p:nvSpPr>
        <p:spPr>
          <a:xfrm>
            <a:off x="332175" y="3272968"/>
            <a:ext cx="4626000" cy="273600"/>
          </a:xfrm>
          <a:prstGeom prst="rect">
            <a:avLst/>
          </a:prstGeom>
          <a:noFill/>
          <a:ln/>
        </p:spPr>
        <p:txBody>
          <a:bodyPr wrap="square" lIns="0" tIns="0" rIns="0" bIns="0" rtlCol="0" anchor="ctr"/>
          <a:lstStyle/>
          <a:p>
            <a:pPr algn="ctr" indent="0" marL="0">
              <a:lnSpc>
                <a:spcPct val="100000"/>
              </a:lnSpc>
              <a:buNone/>
            </a:pPr>
            <a:r>
              <a:rPr lang="en-US" sz="800" dirty="0">
                <a:solidFill>
                  <a:srgbClr val="F1E5D5"/>
                </a:solidFill>
                <a:latin typeface="Arial" pitchFamily="34" charset="0"/>
                <a:ea typeface="Arial" pitchFamily="34" charset="-122"/>
                <a:cs typeface="Arial" pitchFamily="34" charset="-120"/>
              </a:rPr>
              <a:t>Box office — это место, где можно купить ticket. Это слово часто встречается на схеме театра и в коротких диалогах о посещении спектакля.
</a:t>
            </a:r>
            <a:endParaRPr lang="en-US" sz="800" dirty="0"/>
          </a:p>
        </p:txBody>
      </p:sp>
      <p:sp>
        <p:nvSpPr>
          <p:cNvPr id="14" name="Text 8"/>
          <p:cNvSpPr txBox="1"/>
          <p:nvPr/>
        </p:nvSpPr>
        <p:spPr>
          <a:xfrm>
            <a:off x="332175" y="3092843"/>
            <a:ext cx="4626000" cy="1641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Касса
</a:t>
            </a:r>
            <a:endParaRPr lang="en-US" sz="1000" dirty="0"/>
          </a:p>
        </p:txBody>
      </p:sp>
      <p:sp>
        <p:nvSpPr>
          <p:cNvPr id="15" name="Text 9"/>
          <p:cNvSpPr txBox="1"/>
          <p:nvPr/>
        </p:nvSpPr>
        <p:spPr>
          <a:xfrm>
            <a:off x="332175" y="3910724"/>
            <a:ext cx="4626000" cy="273600"/>
          </a:xfrm>
          <a:prstGeom prst="rect">
            <a:avLst/>
          </a:prstGeom>
          <a:noFill/>
          <a:ln/>
        </p:spPr>
        <p:txBody>
          <a:bodyPr wrap="square" lIns="0" tIns="0" rIns="0" bIns="0" rtlCol="0" anchor="ctr"/>
          <a:lstStyle/>
          <a:p>
            <a:pPr algn="ctr" indent="0" marL="0">
              <a:lnSpc>
                <a:spcPct val="100000"/>
              </a:lnSpc>
              <a:buNone/>
            </a:pPr>
            <a:r>
              <a:rPr lang="en-US" sz="800" dirty="0">
                <a:solidFill>
                  <a:srgbClr val="F1E5D5"/>
                </a:solidFill>
                <a:latin typeface="Arial" pitchFamily="34" charset="0"/>
                <a:ea typeface="Arial" pitchFamily="34" charset="-122"/>
                <a:cs typeface="Arial" pitchFamily="34" charset="-120"/>
              </a:rPr>
              <a:t>Театр удобно представлять как здание, где сцена, зал и вход связаны между собой. Такая схема помогает понять, как устроено посещение спектакля.
</a:t>
            </a:r>
            <a:endParaRPr lang="en-US" sz="800" dirty="0"/>
          </a:p>
        </p:txBody>
      </p:sp>
      <p:sp>
        <p:nvSpPr>
          <p:cNvPr id="16" name="Text 10"/>
          <p:cNvSpPr txBox="1"/>
          <p:nvPr/>
        </p:nvSpPr>
        <p:spPr>
          <a:xfrm>
            <a:off x="332175" y="3730599"/>
            <a:ext cx="4626000" cy="1641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Общее устройство
</a:t>
            </a:r>
            <a:endParaRPr lang="en-US" sz="1000" dirty="0"/>
          </a:p>
        </p:txBody>
      </p:sp>
      <p:sp>
        <p:nvSpPr>
          <p:cNvPr id="17" name="Text 11"/>
          <p:cNvSpPr txBox="1"/>
          <p:nvPr/>
        </p:nvSpPr>
        <p:spPr>
          <a:xfrm>
            <a:off x="521494" y="454870"/>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Theatre building: stage and audience
</a:t>
            </a:r>
            <a:endParaRPr lang="en-US" sz="2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3169" y="1797883"/>
            <a:ext cx="4356600" cy="178748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16869" y="1671911"/>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Таблица показывает, как разные специалисты вместе создают один спектакль.
</a:t>
            </a:r>
            <a:endParaRPr lang="en-US" sz="1400" dirty="0"/>
          </a:p>
        </p:txBody>
      </p:sp>
      <p:sp>
        <p:nvSpPr>
          <p:cNvPr id="9" name="Text 1"/>
          <p:cNvSpPr txBox="1"/>
          <p:nvPr/>
        </p:nvSpPr>
        <p:spPr>
          <a:xfrm>
            <a:off x="5616869" y="2759207"/>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Один спектакль невозможен без команды: каждый специалист отвечает за свою часть и помогает создать целостное представление.
</a:t>
            </a:r>
            <a:endParaRPr lang="en-US" sz="1400" dirty="0"/>
          </a:p>
        </p:txBody>
      </p:sp>
      <p:sp>
        <p:nvSpPr>
          <p:cNvPr id="10" name="Text 2"/>
          <p:cNvSpPr txBox="1"/>
          <p:nvPr/>
        </p:nvSpPr>
        <p:spPr>
          <a:xfrm>
            <a:off x="736092" y="4174875"/>
            <a:ext cx="4284000" cy="212400"/>
          </a:xfrm>
          <a:prstGeom prst="rect">
            <a:avLst/>
          </a:prstGeom>
          <a:noFill/>
          <a:ln/>
        </p:spPr>
        <p:txBody>
          <a:bodyPr wrap="square" lIns="0" tIns="0" rIns="0" bIns="0" rtlCol="0" anchor="ctr"/>
          <a:lstStyle/>
          <a:p>
            <a:pPr algn="l" indent="0" marL="0">
              <a:lnSpc>
                <a:spcPct val="100000"/>
              </a:lnSpc>
              <a:buNone/>
            </a:pPr>
            <a:r>
              <a:rPr lang="en-US" sz="1400" dirty="0">
                <a:solidFill>
                  <a:srgbClr val="F1E5D5"/>
                </a:solidFill>
                <a:latin typeface="Arial" pitchFamily="34" charset="0"/>
                <a:ea typeface="Arial" pitchFamily="34" charset="-122"/>
                <a:cs typeface="Arial" pitchFamily="34" charset="-120"/>
              </a:rPr>
              <a:t>Обобщение театральной лексики Unit 7
</a:t>
            </a:r>
            <a:endParaRPr lang="en-US" sz="1400" dirty="0"/>
          </a:p>
        </p:txBody>
      </p:sp>
      <p:sp>
        <p:nvSpPr>
          <p:cNvPr id="11" name="Text 3"/>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5</a:t>
            </a:r>
            <a:endParaRPr lang="en-US" sz="1000" dirty="0"/>
          </a:p>
        </p:txBody>
      </p:sp>
      <p:sp>
        <p:nvSpPr>
          <p:cNvPr id="12" name="Text 4"/>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Профессии в театре и их роли
</a:t>
            </a:r>
            <a:endParaRPr lang="en-US" sz="2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000000"/>
                </a:solidFill>
                <a:latin typeface="Arial" pitchFamily="34" charset="0"/>
                <a:ea typeface="Arial" pitchFamily="34" charset="-122"/>
                <a:cs typeface="Arial" pitchFamily="34" charset="-120"/>
              </a:rPr>
              <a:t>Как создаётся performance
</a:t>
            </a:r>
            <a:endParaRPr lang="en-US" sz="2700" dirty="0"/>
          </a:p>
        </p:txBody>
      </p:sp>
      <p:sp>
        <p:nvSpPr>
          <p:cNvPr id="10" name="Text 1"/>
          <p:cNvSpPr txBox="1"/>
          <p:nvPr/>
        </p:nvSpPr>
        <p:spPr>
          <a:xfrm>
            <a:off x="1332731" y="3205022"/>
            <a:ext cx="2387400" cy="1003200"/>
          </a:xfrm>
          <a:prstGeom prst="rect">
            <a:avLst/>
          </a:prstGeom>
          <a:noFill/>
          <a:ln/>
        </p:spPr>
        <p:txBody>
          <a:bodyPr wrap="square" lIns="0" tIns="0" rIns="0" bIns="0" rtlCol="0" anchor="t"/>
          <a:lstStyle/>
          <a:p>
            <a:pPr algn="ctr" indent="0" marL="0">
              <a:lnSpc>
                <a:spcPct val="100000"/>
              </a:lnSpc>
              <a:buNone/>
            </a:pPr>
            <a:r>
              <a:rPr lang="en-US" sz="1343" dirty="0">
                <a:solidFill>
                  <a:srgbClr val="F1E5D5"/>
                </a:solidFill>
                <a:latin typeface="Arial" pitchFamily="34" charset="0"/>
                <a:ea typeface="Arial" pitchFamily="34" charset="-122"/>
                <a:cs typeface="Arial" pitchFamily="34" charset="-120"/>
              </a:rPr>
              <a:t>1. Выбор пьесы
</a:t>
            </a:r>
            <a:pPr algn="ctr" indent="0" marL="0">
              <a:lnSpc>
                <a:spcPct val="100000"/>
              </a:lnSpc>
              <a:buNone/>
            </a:pPr>
            <a:r>
              <a:rPr lang="en-US" sz="767" dirty="0">
                <a:solidFill>
                  <a:srgbClr val="F1E5D5"/>
                </a:solidFill>
                <a:latin typeface="Arial" pitchFamily="34" charset="0"/>
                <a:ea typeface="Arial" pitchFamily="34" charset="-122"/>
                <a:cs typeface="Arial" pitchFamily="34" charset="-120"/>
              </a:rPr>
              <a:t>
</a:t>
            </a:r>
            <a:pPr algn="ctr" indent="0" marL="0">
              <a:lnSpc>
                <a:spcPct val="100000"/>
              </a:lnSpc>
              <a:buNone/>
            </a:pPr>
            <a:r>
              <a:rPr lang="en-US" sz="1151" dirty="0">
                <a:solidFill>
                  <a:srgbClr val="F1E5D5"/>
                </a:solidFill>
                <a:latin typeface="Arial" pitchFamily="34" charset="0"/>
                <a:ea typeface="Arial" pitchFamily="34" charset="-122"/>
                <a:cs typeface="Arial" pitchFamily="34" charset="-120"/>
              </a:rPr>
              <a:t>Сначала выбирают script и решают, какой play будет поставлен. Затем распределяют role между актёрами и определяют общую идею спектакля.
</a:t>
            </a:r>
            <a:endParaRPr lang="en-US" sz="1343" dirty="0"/>
          </a:p>
        </p:txBody>
      </p:sp>
      <p:sp>
        <p:nvSpPr>
          <p:cNvPr id="11" name="Text 2"/>
          <p:cNvSpPr txBox="1"/>
          <p:nvPr/>
        </p:nvSpPr>
        <p:spPr>
          <a:xfrm>
            <a:off x="2696485" y="1468819"/>
            <a:ext cx="2387400" cy="1003200"/>
          </a:xfrm>
          <a:prstGeom prst="rect">
            <a:avLst/>
          </a:prstGeom>
          <a:noFill/>
          <a:ln/>
        </p:spPr>
        <p:txBody>
          <a:bodyPr wrap="square" lIns="0" tIns="0" rIns="0" bIns="0" rtlCol="0" anchor="t"/>
          <a:lstStyle/>
          <a:p>
            <a:pPr algn="ctr" indent="0" marL="0">
              <a:lnSpc>
                <a:spcPct val="100000"/>
              </a:lnSpc>
              <a:buNone/>
            </a:pPr>
            <a:r>
              <a:rPr lang="en-US" sz="1248" dirty="0">
                <a:solidFill>
                  <a:srgbClr val="F1E5D5"/>
                </a:solidFill>
                <a:latin typeface="Arial" pitchFamily="34" charset="0"/>
                <a:ea typeface="Arial" pitchFamily="34" charset="-122"/>
                <a:cs typeface="Arial" pitchFamily="34" charset="-120"/>
              </a:rPr>
              <a:t>2. Rehearsals
</a:t>
            </a:r>
            <a:pPr algn="ctr" indent="0" marL="0">
              <a:lnSpc>
                <a:spcPct val="100000"/>
              </a:lnSpc>
              <a:buNone/>
            </a:pPr>
            <a:r>
              <a:rPr lang="en-US" sz="713" dirty="0">
                <a:solidFill>
                  <a:srgbClr val="F1E5D5"/>
                </a:solidFill>
                <a:latin typeface="Arial" pitchFamily="34" charset="0"/>
                <a:ea typeface="Arial" pitchFamily="34" charset="-122"/>
                <a:cs typeface="Arial" pitchFamily="34" charset="-120"/>
              </a:rPr>
              <a:t>
</a:t>
            </a:r>
            <a:pPr algn="ctr" indent="0" marL="0">
              <a:lnSpc>
                <a:spcPct val="100000"/>
              </a:lnSpc>
              <a:buNone/>
            </a:pPr>
            <a:r>
              <a:rPr lang="en-US" sz="1070" dirty="0">
                <a:solidFill>
                  <a:srgbClr val="F1E5D5"/>
                </a:solidFill>
                <a:latin typeface="Arial" pitchFamily="34" charset="0"/>
                <a:ea typeface="Arial" pitchFamily="34" charset="-122"/>
                <a:cs typeface="Arial" pitchFamily="34" charset="-120"/>
              </a:rPr>
              <a:t>Во время rehearsal актёры учат текст, работают над произношением и движением. Параллельно обсуждают stage, costume и декорации, чтобы всё выглядело согласованно.
</a:t>
            </a:r>
            <a:endParaRPr lang="en-US" sz="1248" dirty="0"/>
          </a:p>
        </p:txBody>
      </p:sp>
      <p:sp>
        <p:nvSpPr>
          <p:cNvPr id="12" name="Text 3"/>
          <p:cNvSpPr txBox="1"/>
          <p:nvPr/>
        </p:nvSpPr>
        <p:spPr>
          <a:xfrm>
            <a:off x="4060237" y="3205022"/>
            <a:ext cx="2387400" cy="1003200"/>
          </a:xfrm>
          <a:prstGeom prst="rect">
            <a:avLst/>
          </a:prstGeom>
          <a:noFill/>
          <a:ln/>
        </p:spPr>
        <p:txBody>
          <a:bodyPr wrap="square" lIns="0" tIns="0" rIns="0" bIns="0" rtlCol="0" anchor="t"/>
          <a:lstStyle/>
          <a:p>
            <a:pPr algn="ctr" indent="0" marL="0">
              <a:lnSpc>
                <a:spcPct val="100000"/>
              </a:lnSpc>
              <a:buNone/>
            </a:pPr>
            <a:r>
              <a:rPr lang="en-US" sz="1348" dirty="0">
                <a:solidFill>
                  <a:srgbClr val="F1E5D5"/>
                </a:solidFill>
                <a:latin typeface="Arial" pitchFamily="34" charset="0"/>
                <a:ea typeface="Arial" pitchFamily="34" charset="-122"/>
                <a:cs typeface="Arial" pitchFamily="34" charset="-120"/>
              </a:rPr>
              <a:t>3. Подготовка к показу
</a:t>
            </a:r>
            <a:pPr algn="ctr" indent="0" marL="0">
              <a:lnSpc>
                <a:spcPct val="100000"/>
              </a:lnSpc>
              <a:buNone/>
            </a:pPr>
            <a:r>
              <a:rPr lang="en-US" sz="770" dirty="0">
                <a:solidFill>
                  <a:srgbClr val="F1E5D5"/>
                </a:solidFill>
                <a:latin typeface="Arial" pitchFamily="34" charset="0"/>
                <a:ea typeface="Arial" pitchFamily="34" charset="-122"/>
                <a:cs typeface="Arial" pitchFamily="34" charset="-120"/>
              </a:rPr>
              <a:t>
</a:t>
            </a:r>
            <a:pPr algn="ctr" indent="0" marL="0">
              <a:lnSpc>
                <a:spcPct val="100000"/>
              </a:lnSpc>
              <a:buNone/>
            </a:pPr>
            <a:r>
              <a:rPr lang="en-US" sz="1155" dirty="0">
                <a:solidFill>
                  <a:srgbClr val="F1E5D5"/>
                </a:solidFill>
                <a:latin typeface="Arial" pitchFamily="34" charset="0"/>
                <a:ea typeface="Arial" pitchFamily="34" charset="-122"/>
                <a:cs typeface="Arial" pitchFamily="34" charset="-120"/>
              </a:rPr>
              <a:t>Перед премьерой завершают работу над костюмами, светом и звуком. Команда проверяет, готова ли сцена, и устраняет все мелкие недочёты.
</a:t>
            </a:r>
            <a:endParaRPr lang="en-US" sz="1348" dirty="0"/>
          </a:p>
        </p:txBody>
      </p:sp>
      <p:sp>
        <p:nvSpPr>
          <p:cNvPr id="13" name="Text 4"/>
          <p:cNvSpPr txBox="1"/>
          <p:nvPr/>
        </p:nvSpPr>
        <p:spPr>
          <a:xfrm>
            <a:off x="5423991" y="1468819"/>
            <a:ext cx="2387400" cy="1003200"/>
          </a:xfrm>
          <a:prstGeom prst="rect">
            <a:avLst/>
          </a:prstGeom>
          <a:noFill/>
          <a:ln/>
        </p:spPr>
        <p:txBody>
          <a:bodyPr wrap="square" lIns="0" tIns="0" rIns="0" bIns="0" rtlCol="0" anchor="t"/>
          <a:lstStyle/>
          <a:p>
            <a:pPr algn="ctr" indent="0" marL="0">
              <a:lnSpc>
                <a:spcPct val="100000"/>
              </a:lnSpc>
              <a:buNone/>
            </a:pPr>
            <a:r>
              <a:rPr lang="en-US" sz="1237" dirty="0">
                <a:solidFill>
                  <a:srgbClr val="F1E5D5"/>
                </a:solidFill>
                <a:latin typeface="Arial" pitchFamily="34" charset="0"/>
                <a:ea typeface="Arial" pitchFamily="34" charset="-122"/>
                <a:cs typeface="Arial" pitchFamily="34" charset="-120"/>
              </a:rPr>
              <a:t>4. Premiere
</a:t>
            </a:r>
            <a:pPr algn="ctr" indent="0" marL="0">
              <a:lnSpc>
                <a:spcPct val="100000"/>
              </a:lnSpc>
              <a:buNone/>
            </a:pPr>
            <a:r>
              <a:rPr lang="en-US" sz="707" dirty="0">
                <a:solidFill>
                  <a:srgbClr val="F1E5D5"/>
                </a:solidFill>
                <a:latin typeface="Arial" pitchFamily="34" charset="0"/>
                <a:ea typeface="Arial" pitchFamily="34" charset="-122"/>
                <a:cs typeface="Arial" pitchFamily="34" charset="-120"/>
              </a:rPr>
              <a:t>
</a:t>
            </a:r>
            <a:pPr algn="ctr" indent="0" marL="0">
              <a:lnSpc>
                <a:spcPct val="100000"/>
              </a:lnSpc>
              <a:buNone/>
            </a:pPr>
            <a:r>
              <a:rPr lang="en-US" sz="1061" dirty="0">
                <a:solidFill>
                  <a:srgbClr val="F1E5D5"/>
                </a:solidFill>
                <a:latin typeface="Arial" pitchFamily="34" charset="0"/>
                <a:ea typeface="Arial" pitchFamily="34" charset="-122"/>
                <a:cs typeface="Arial" pitchFamily="34" charset="-120"/>
              </a:rPr>
              <a:t>Premiere — это первое представление перед зрителями. На этом этапе спектакль впервые оценивают audience, а вся подготовка становится видимой на сцене.
</a:t>
            </a:r>
            <a:endParaRPr lang="en-US" sz="1237" dirty="0"/>
          </a:p>
        </p:txBody>
      </p:sp>
      <p:sp>
        <p:nvSpPr>
          <p:cNvPr id="14" name="Text 5"/>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5480" y="1323566"/>
            <a:ext cx="8472910" cy="307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21494" y="826805"/>
            <a:ext cx="8101200" cy="284100"/>
          </a:xfrm>
          <a:prstGeom prst="rect">
            <a:avLst/>
          </a:prstGeom>
          <a:noFill/>
          <a:ln/>
        </p:spPr>
        <p:txBody>
          <a:bodyPr wrap="square" lIns="0" tIns="0" rIns="0" bIns="0" rtlCol="0" anchor="ctr"/>
          <a:lstStyle/>
          <a:p>
            <a:pPr algn="ctr" indent="0" marL="0">
              <a:lnSpc>
                <a:spcPct val="100000"/>
              </a:lnSpc>
              <a:buNone/>
            </a:pPr>
            <a:r>
              <a:rPr lang="en-US" sz="1280" dirty="0">
                <a:solidFill>
                  <a:srgbClr val="F1E5D5"/>
                </a:solidFill>
                <a:latin typeface="Arial" pitchFamily="34" charset="0"/>
                <a:ea typeface="Arial" pitchFamily="34" charset="-122"/>
                <a:cs typeface="Arial" pitchFamily="34" charset="-120"/>
              </a:rPr>
              <a:t>Последовательность действий, которые помогают зрителю попасть на спектакль и провести время в зале.
</a:t>
            </a:r>
            <a:endParaRPr lang="en-US" sz="1280" dirty="0"/>
          </a:p>
        </p:txBody>
      </p:sp>
      <p:sp>
        <p:nvSpPr>
          <p:cNvPr id="8" name="Text 1"/>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7</a:t>
            </a:r>
            <a:endParaRPr lang="en-US" sz="1000" dirty="0"/>
          </a:p>
        </p:txBody>
      </p:sp>
      <p:sp>
        <p:nvSpPr>
          <p:cNvPr id="9" name="Text 2"/>
          <p:cNvSpPr txBox="1"/>
          <p:nvPr/>
        </p:nvSpPr>
        <p:spPr>
          <a:xfrm>
            <a:off x="521494" y="303611"/>
            <a:ext cx="8101200" cy="441900"/>
          </a:xfrm>
          <a:prstGeom prst="rect">
            <a:avLst/>
          </a:prstGeom>
          <a:noFill/>
          <a:ln/>
        </p:spPr>
        <p:txBody>
          <a:bodyPr wrap="square" lIns="0" tIns="0" rIns="0" bIns="0" rtlCol="0" anchor="t"/>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Путь зрителя в театр
</a:t>
            </a:r>
            <a:endParaRPr lang="en-US" sz="2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1304" y="1225646"/>
            <a:ext cx="2559164" cy="1926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050590" y="1226321"/>
            <a:ext cx="2567400" cy="192555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292342" y="1225646"/>
            <a:ext cx="2559164" cy="1926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703424" y="3613501"/>
            <a:ext cx="2199300" cy="848400"/>
          </a:xfrm>
          <a:prstGeom prst="rect">
            <a:avLst/>
          </a:prstGeom>
          <a:noFill/>
          <a:ln/>
        </p:spPr>
        <p:txBody>
          <a:bodyPr wrap="square" lIns="0" tIns="0" rIns="0" bIns="0" rtlCol="0" anchor="ctr"/>
          <a:lstStyle/>
          <a:p>
            <a:pPr algn="ctr" indent="0" marL="0">
              <a:lnSpc>
                <a:spcPct val="100000"/>
              </a:lnSpc>
              <a:buNone/>
            </a:pPr>
            <a:r>
              <a:rPr lang="en-US" sz="954" dirty="0">
                <a:solidFill>
                  <a:srgbClr val="000000"/>
                </a:solidFill>
                <a:latin typeface="Arial" pitchFamily="34" charset="0"/>
                <a:ea typeface="Arial" pitchFamily="34" charset="-122"/>
                <a:cs typeface="Arial" pitchFamily="34" charset="-120"/>
              </a:rPr>
              <a:t>In a drama theatre, actors tell a story through words, gestures and scenes. The scenery can be simple or detailed, but the focus stays on the characters and their emotions. Such performances help the audience follow the plot step by step.
</a:t>
            </a:r>
            <a:endParaRPr lang="en-US" sz="954" dirty="0"/>
          </a:p>
        </p:txBody>
      </p:sp>
      <p:sp>
        <p:nvSpPr>
          <p:cNvPr id="11" name="Text 1"/>
          <p:cNvSpPr txBox="1"/>
          <p:nvPr/>
        </p:nvSpPr>
        <p:spPr>
          <a:xfrm>
            <a:off x="703424" y="3217479"/>
            <a:ext cx="219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Drama theatre: stories on a real stage
</a:t>
            </a:r>
            <a:endParaRPr lang="en-US" sz="1200" dirty="0"/>
          </a:p>
        </p:txBody>
      </p:sp>
      <p:sp>
        <p:nvSpPr>
          <p:cNvPr id="12" name="Text 2"/>
          <p:cNvSpPr txBox="1"/>
          <p:nvPr/>
        </p:nvSpPr>
        <p:spPr>
          <a:xfrm>
            <a:off x="6230671" y="3613501"/>
            <a:ext cx="2199300" cy="848400"/>
          </a:xfrm>
          <a:prstGeom prst="rect">
            <a:avLst/>
          </a:prstGeom>
          <a:noFill/>
          <a:ln/>
        </p:spPr>
        <p:txBody>
          <a:bodyPr wrap="square" lIns="0" tIns="0" rIns="0" bIns="0" rtlCol="0" anchor="ctr"/>
          <a:lstStyle/>
          <a:p>
            <a:pPr algn="ctr" indent="0" marL="0">
              <a:lnSpc>
                <a:spcPct val="100000"/>
              </a:lnSpc>
              <a:buNone/>
            </a:pPr>
            <a:r>
              <a:rPr lang="en-US" sz="954" dirty="0">
                <a:solidFill>
                  <a:srgbClr val="000000"/>
                </a:solidFill>
                <a:latin typeface="Arial" pitchFamily="34" charset="0"/>
                <a:ea typeface="Arial" pitchFamily="34" charset="-122"/>
                <a:cs typeface="Arial" pitchFamily="34" charset="-120"/>
              </a:rPr>
              <a:t>Puppet theatre uses puppets instead of live actors, so the characters seem especially clear and easy to understand. This format often feels friendly for children because the figures move in a simple way, and the scene looks like a small magic world.
</a:t>
            </a:r>
            <a:endParaRPr lang="en-US" sz="954" dirty="0"/>
          </a:p>
        </p:txBody>
      </p:sp>
      <p:sp>
        <p:nvSpPr>
          <p:cNvPr id="13" name="Text 3"/>
          <p:cNvSpPr txBox="1"/>
          <p:nvPr/>
        </p:nvSpPr>
        <p:spPr>
          <a:xfrm>
            <a:off x="6230671" y="3217479"/>
            <a:ext cx="219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Puppet theatre: small figures, big imagination
</a:t>
            </a:r>
            <a:endParaRPr lang="en-US" sz="1200" dirty="0"/>
          </a:p>
        </p:txBody>
      </p:sp>
      <p:sp>
        <p:nvSpPr>
          <p:cNvPr id="14" name="Text 4"/>
          <p:cNvSpPr txBox="1"/>
          <p:nvPr/>
        </p:nvSpPr>
        <p:spPr>
          <a:xfrm>
            <a:off x="3467047" y="3613501"/>
            <a:ext cx="2199300" cy="848400"/>
          </a:xfrm>
          <a:prstGeom prst="rect">
            <a:avLst/>
          </a:prstGeom>
          <a:noFill/>
          <a:ln/>
        </p:spPr>
        <p:txBody>
          <a:bodyPr wrap="square" lIns="0" tIns="0" rIns="0" bIns="0" rtlCol="0" anchor="ctr"/>
          <a:lstStyle/>
          <a:p>
            <a:pPr algn="ctr" indent="0" marL="0">
              <a:lnSpc>
                <a:spcPct val="100000"/>
              </a:lnSpc>
              <a:buNone/>
            </a:pPr>
            <a:r>
              <a:rPr lang="en-US" sz="954" dirty="0">
                <a:solidFill>
                  <a:srgbClr val="000000"/>
                </a:solidFill>
                <a:latin typeface="Arial" pitchFamily="34" charset="0"/>
                <a:ea typeface="Arial" pitchFamily="34" charset="-122"/>
                <a:cs typeface="Arial" pitchFamily="34" charset="-120"/>
              </a:rPr>
              <a:t>Musical theatre combines acting, singing and dance, so every scene sounds lively and bright. Costumes are often colourful, and music supports the mood. Children easily notice how the same story becomes more energetic when songs and dance are added.
</a:t>
            </a:r>
            <a:endParaRPr lang="en-US" sz="954" dirty="0"/>
          </a:p>
        </p:txBody>
      </p:sp>
      <p:sp>
        <p:nvSpPr>
          <p:cNvPr id="15" name="Text 5"/>
          <p:cNvSpPr txBox="1"/>
          <p:nvPr/>
        </p:nvSpPr>
        <p:spPr>
          <a:xfrm>
            <a:off x="3467047" y="3217479"/>
            <a:ext cx="219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Musical theatre: songs and movement
</a:t>
            </a:r>
            <a:endParaRPr lang="en-US" sz="1200" dirty="0"/>
          </a:p>
        </p:txBody>
      </p:sp>
      <p:sp>
        <p:nvSpPr>
          <p:cNvPr id="16" name="Text 6"/>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8</a:t>
            </a:r>
            <a:endParaRPr lang="en-US" sz="1000" dirty="0"/>
          </a:p>
        </p:txBody>
      </p:sp>
      <p:sp>
        <p:nvSpPr>
          <p:cNvPr id="17" name="Text 7"/>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Types of theatre
</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3206" y="1647777"/>
            <a:ext cx="4356525" cy="20877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16869" y="1671911"/>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На уроке важно заметить, что даже небольшие детали — свет и декорации — усиливают впечатление, хотя зрители прежде всего следят за актёрами и сюжетом.
</a:t>
            </a:r>
            <a:endParaRPr lang="en-US" sz="1400" dirty="0"/>
          </a:p>
        </p:txBody>
      </p:sp>
      <p:sp>
        <p:nvSpPr>
          <p:cNvPr id="9" name="Text 1"/>
          <p:cNvSpPr txBox="1"/>
          <p:nvPr/>
        </p:nvSpPr>
        <p:spPr>
          <a:xfrm>
            <a:off x="5616869" y="2759207"/>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Самыми заметными элементами остаются acting и story, а остальные части поддерживают атмосферу и делают спектакль цельным.
</a:t>
            </a:r>
            <a:endParaRPr lang="en-US" sz="1400" dirty="0"/>
          </a:p>
        </p:txBody>
      </p:sp>
      <p:sp>
        <p:nvSpPr>
          <p:cNvPr id="10" name="Text 2"/>
          <p:cNvSpPr txBox="1"/>
          <p:nvPr/>
        </p:nvSpPr>
        <p:spPr>
          <a:xfrm>
            <a:off x="736092" y="4174875"/>
            <a:ext cx="4284000" cy="212400"/>
          </a:xfrm>
          <a:prstGeom prst="rect">
            <a:avLst/>
          </a:prstGeom>
          <a:noFill/>
          <a:ln/>
        </p:spPr>
        <p:txBody>
          <a:bodyPr wrap="square" lIns="0" tIns="0" rIns="0" bIns="0" rtlCol="0" anchor="ctr"/>
          <a:lstStyle/>
          <a:p>
            <a:pPr algn="l" indent="0" marL="0">
              <a:lnSpc>
                <a:spcPct val="100000"/>
              </a:lnSpc>
              <a:buNone/>
            </a:pPr>
            <a:r>
              <a:rPr lang="en-US" sz="1400" dirty="0">
                <a:solidFill>
                  <a:srgbClr val="F1E5D5"/>
                </a:solidFill>
                <a:latin typeface="Arial" pitchFamily="34" charset="0"/>
                <a:ea typeface="Arial" pitchFamily="34" charset="-122"/>
                <a:cs typeface="Arial" pitchFamily="34" charset="-120"/>
              </a:rPr>
              <a:t>Учебная схема для Unit 7
</a:t>
            </a:r>
            <a:endParaRPr lang="en-US" sz="1400" dirty="0"/>
          </a:p>
        </p:txBody>
      </p:sp>
      <p:sp>
        <p:nvSpPr>
          <p:cNvPr id="11" name="Text 3"/>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9</a:t>
            </a:r>
            <a:endParaRPr lang="en-US" sz="1000" dirty="0"/>
          </a:p>
        </p:txBody>
      </p:sp>
      <p:sp>
        <p:nvSpPr>
          <p:cNvPr id="12" name="Text 4"/>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What makes a performance memorable
</a:t>
            </a:r>
            <a:endParaRPr lang="en-US"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8658" y="3137594"/>
            <a:ext cx="324000" cy="324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378039" y="3137594"/>
            <a:ext cx="324000" cy="324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383348" y="3169994"/>
            <a:ext cx="324000" cy="2592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876899" y="1539483"/>
            <a:ext cx="324000" cy="3240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1922708" y="1539483"/>
            <a:ext cx="243000" cy="3240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sp>
        <p:nvSpPr>
          <p:cNvPr id="15" name="Text 0"/>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Rules of behaviour in the theatre
</a:t>
            </a:r>
            <a:endParaRPr lang="en-US" sz="2700" dirty="0"/>
          </a:p>
        </p:txBody>
      </p:sp>
      <p:sp>
        <p:nvSpPr>
          <p:cNvPr id="16" name="Text 1"/>
          <p:cNvSpPr txBox="1"/>
          <p:nvPr/>
        </p:nvSpPr>
        <p:spPr>
          <a:xfrm>
            <a:off x="388658" y="3492124"/>
            <a:ext cx="2373600" cy="627900"/>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Arrive on time so you do not disturb other people and do not miss the beginning of the performance. Punctuality shows respect for actors and the audience.
</a:t>
            </a:r>
            <a:endParaRPr lang="en-US" sz="900" dirty="0"/>
          </a:p>
        </p:txBody>
      </p:sp>
      <p:sp>
        <p:nvSpPr>
          <p:cNvPr id="17" name="Text 2"/>
          <p:cNvSpPr txBox="1"/>
          <p:nvPr/>
        </p:nvSpPr>
        <p:spPr>
          <a:xfrm>
            <a:off x="823489" y="314184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F1E5D5"/>
                </a:solidFill>
                <a:latin typeface="Arial" pitchFamily="34" charset="0"/>
                <a:ea typeface="Arial" pitchFamily="34" charset="-122"/>
                <a:cs typeface="Arial" pitchFamily="34" charset="-120"/>
              </a:rPr>
              <a:t>Be on time
</a:t>
            </a:r>
            <a:endParaRPr lang="en-US" sz="1200" dirty="0"/>
          </a:p>
        </p:txBody>
      </p:sp>
      <p:sp>
        <p:nvSpPr>
          <p:cNvPr id="18" name="Text 3"/>
          <p:cNvSpPr txBox="1"/>
          <p:nvPr/>
        </p:nvSpPr>
        <p:spPr>
          <a:xfrm>
            <a:off x="6378039" y="3492124"/>
            <a:ext cx="2373600" cy="627900"/>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Applause is usually given at the end of a scene or at the end of the whole play. It is a simple way to thank the performers.
</a:t>
            </a:r>
            <a:endParaRPr lang="en-US" sz="900" dirty="0"/>
          </a:p>
        </p:txBody>
      </p:sp>
      <p:sp>
        <p:nvSpPr>
          <p:cNvPr id="19" name="Text 4"/>
          <p:cNvSpPr txBox="1"/>
          <p:nvPr/>
        </p:nvSpPr>
        <p:spPr>
          <a:xfrm>
            <a:off x="6812870" y="314184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F1E5D5"/>
                </a:solidFill>
                <a:latin typeface="Arial" pitchFamily="34" charset="0"/>
                <a:ea typeface="Arial" pitchFamily="34" charset="-122"/>
                <a:cs typeface="Arial" pitchFamily="34" charset="-120"/>
              </a:rPr>
              <a:t>Applaud at the right time
</a:t>
            </a:r>
            <a:endParaRPr lang="en-US" sz="1200" dirty="0"/>
          </a:p>
        </p:txBody>
      </p:sp>
      <p:sp>
        <p:nvSpPr>
          <p:cNvPr id="20" name="Text 5"/>
          <p:cNvSpPr txBox="1"/>
          <p:nvPr/>
        </p:nvSpPr>
        <p:spPr>
          <a:xfrm>
            <a:off x="3383348" y="3492124"/>
            <a:ext cx="2373600" cy="627900"/>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During the performance, speak quietly or not at all. Silence helps everyone hear the actors clearly and follow the story without unnecessary noise.
</a:t>
            </a:r>
            <a:endParaRPr lang="en-US" sz="900" dirty="0"/>
          </a:p>
        </p:txBody>
      </p:sp>
      <p:sp>
        <p:nvSpPr>
          <p:cNvPr id="21" name="Text 6"/>
          <p:cNvSpPr txBox="1"/>
          <p:nvPr/>
        </p:nvSpPr>
        <p:spPr>
          <a:xfrm>
            <a:off x="3818179" y="314184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F1E5D5"/>
                </a:solidFill>
                <a:latin typeface="Arial" pitchFamily="34" charset="0"/>
                <a:ea typeface="Arial" pitchFamily="34" charset="-122"/>
                <a:cs typeface="Arial" pitchFamily="34" charset="-120"/>
              </a:rPr>
              <a:t>Stay quiet
</a:t>
            </a:r>
            <a:endParaRPr lang="en-US" sz="1200" dirty="0"/>
          </a:p>
        </p:txBody>
      </p:sp>
      <p:sp>
        <p:nvSpPr>
          <p:cNvPr id="22" name="Text 7"/>
          <p:cNvSpPr txBox="1"/>
          <p:nvPr/>
        </p:nvSpPr>
        <p:spPr>
          <a:xfrm>
            <a:off x="4876899" y="1894014"/>
            <a:ext cx="2373600" cy="627900"/>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Do not eat loudly during the show. Strong sounds can distract the audience, so snacks and drinks are better kept for before or after the performance.
</a:t>
            </a:r>
            <a:endParaRPr lang="en-US" sz="900" dirty="0"/>
          </a:p>
        </p:txBody>
      </p:sp>
      <p:sp>
        <p:nvSpPr>
          <p:cNvPr id="23" name="Text 8"/>
          <p:cNvSpPr txBox="1"/>
          <p:nvPr/>
        </p:nvSpPr>
        <p:spPr>
          <a:xfrm>
            <a:off x="5311730" y="154373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F1E5D5"/>
                </a:solidFill>
                <a:latin typeface="Arial" pitchFamily="34" charset="0"/>
                <a:ea typeface="Arial" pitchFamily="34" charset="-122"/>
                <a:cs typeface="Arial" pitchFamily="34" charset="-120"/>
              </a:rPr>
              <a:t>No loud eating
</a:t>
            </a:r>
            <a:endParaRPr lang="en-US" sz="1200" dirty="0"/>
          </a:p>
        </p:txBody>
      </p:sp>
      <p:sp>
        <p:nvSpPr>
          <p:cNvPr id="24" name="Text 9"/>
          <p:cNvSpPr txBox="1"/>
          <p:nvPr/>
        </p:nvSpPr>
        <p:spPr>
          <a:xfrm>
            <a:off x="1882208" y="1894014"/>
            <a:ext cx="2373600" cy="627900"/>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Switch off your phone before the show starts. A bright screen or a sound can distract people in the auditorium and break the theatre mood.
</a:t>
            </a:r>
            <a:endParaRPr lang="en-US" sz="900" dirty="0"/>
          </a:p>
        </p:txBody>
      </p:sp>
      <p:sp>
        <p:nvSpPr>
          <p:cNvPr id="25" name="Text 10"/>
          <p:cNvSpPr txBox="1"/>
          <p:nvPr/>
        </p:nvSpPr>
        <p:spPr>
          <a:xfrm>
            <a:off x="2317040" y="1543736"/>
            <a:ext cx="1938900" cy="315600"/>
          </a:xfrm>
          <a:prstGeom prst="rect">
            <a:avLst/>
          </a:prstGeom>
          <a:noFill/>
          <a:ln/>
        </p:spPr>
        <p:txBody>
          <a:bodyPr wrap="square" lIns="0" tIns="0" rIns="0" bIns="0" rtlCol="0" anchor="ctr"/>
          <a:lstStyle/>
          <a:p>
            <a:pPr algn="l" indent="0" marL="0">
              <a:lnSpc>
                <a:spcPct val="100000"/>
              </a:lnSpc>
              <a:buNone/>
            </a:pPr>
            <a:r>
              <a:rPr lang="en-US" sz="1200" dirty="0">
                <a:solidFill>
                  <a:srgbClr val="F1E5D5"/>
                </a:solidFill>
                <a:latin typeface="Arial" pitchFamily="34" charset="0"/>
                <a:ea typeface="Arial" pitchFamily="34" charset="-122"/>
                <a:cs typeface="Arial" pitchFamily="34" charset="-120"/>
              </a:rPr>
              <a:t>Turn off the phone
</a:t>
            </a:r>
            <a:endParaRPr lang="en-US" sz="1200" dirty="0"/>
          </a:p>
        </p:txBody>
      </p:sp>
      <p:sp>
        <p:nvSpPr>
          <p:cNvPr id="26" name="Text 11"/>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3169" y="1917883"/>
            <a:ext cx="4356600" cy="178748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03169" y="4157513"/>
            <a:ext cx="4284000" cy="212400"/>
          </a:xfrm>
          <a:prstGeom prst="rect">
            <a:avLst/>
          </a:prstGeom>
          <a:noFill/>
          <a:ln/>
        </p:spPr>
        <p:txBody>
          <a:bodyPr wrap="square" lIns="0" tIns="0" rIns="0" bIns="0" rtlCol="0" anchor="ctr"/>
          <a:lstStyle/>
          <a:p>
            <a:pPr algn="l" indent="0" marL="0">
              <a:lnSpc>
                <a:spcPct val="100000"/>
              </a:lnSpc>
              <a:buNone/>
            </a:pPr>
            <a:r>
              <a:rPr lang="en-US" sz="1400" dirty="0">
                <a:solidFill>
                  <a:srgbClr val="F1E5D5"/>
                </a:solidFill>
                <a:latin typeface="Arial" pitchFamily="34" charset="0"/>
                <a:ea typeface="Arial" pitchFamily="34" charset="-122"/>
                <a:cs typeface="Arial" pitchFamily="34" charset="-120"/>
              </a:rPr>
              <a:t>Материалы Unit 7 «Let’s go to the theatre»
</a:t>
            </a:r>
            <a:endParaRPr lang="en-US" sz="1400" dirty="0"/>
          </a:p>
        </p:txBody>
      </p:sp>
      <p:sp>
        <p:nvSpPr>
          <p:cNvPr id="7" name="Text 1"/>
          <p:cNvSpPr txBox="1"/>
          <p:nvPr/>
        </p:nvSpPr>
        <p:spPr>
          <a:xfrm>
            <a:off x="5234903" y="1784774"/>
            <a:ext cx="3287475" cy="966375"/>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Короткая таблица помогает быстро запомнить базовую лексику по теме театра и увидеть, как слова работают в простых предложениях и диалогах.
</a:t>
            </a:r>
            <a:endParaRPr lang="en-US" sz="1400" dirty="0"/>
          </a:p>
        </p:txBody>
      </p:sp>
      <p:sp>
        <p:nvSpPr>
          <p:cNvPr id="8" name="Text 2"/>
          <p:cNvSpPr txBox="1"/>
          <p:nvPr/>
        </p:nvSpPr>
        <p:spPr>
          <a:xfrm>
            <a:off x="5234903" y="2872070"/>
            <a:ext cx="3287475" cy="966375"/>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Эти слова нужны, чтобы понимать афиши, билеты и короткие реплики о спектакле.
</a:t>
            </a:r>
            <a:endParaRPr lang="en-US" sz="1400" dirty="0"/>
          </a:p>
        </p:txBody>
      </p:sp>
      <p:sp>
        <p:nvSpPr>
          <p:cNvPr id="9" name="Text 3"/>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11</a:t>
            </a:r>
            <a:endParaRPr lang="en-US" sz="1000" dirty="0"/>
          </a:p>
        </p:txBody>
      </p:sp>
      <p:sp>
        <p:nvSpPr>
          <p:cNvPr id="10" name="Text 4"/>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Театральные слова и их значения
</a:t>
            </a:r>
            <a:endParaRPr lang="en-US" sz="2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910785" y="1225646"/>
            <a:ext cx="2559164" cy="1926900"/>
          </a:xfrm>
          <a:prstGeom prst="rect">
            <a:avLst/>
          </a:prstGeom>
        </p:spPr>
      </p:pic>
      <p:pic>
        <p:nvPicPr>
          <p:cNvPr id="4" name="Image 2" descr="preencoded.png">    </p:cNvPr>
          <p:cNvPicPr>
            <a:picLocks noChangeAspect="1"/>
          </p:cNvPicPr>
          <p:nvPr/>
        </p:nvPicPr>
        <p:blipFill>
          <a:blip r:embed="rId3"/>
          <a:stretch>
            <a:fillRect/>
          </a:stretch>
        </p:blipFill>
        <p:spPr>
          <a:xfrm>
            <a:off x="4671823" y="1225646"/>
            <a:ext cx="2559164" cy="1926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910717" y="3624755"/>
            <a:ext cx="2548800" cy="875100"/>
          </a:xfrm>
          <a:prstGeom prst="rect">
            <a:avLst/>
          </a:prstGeom>
          <a:noFill/>
          <a:ln/>
        </p:spPr>
        <p:txBody>
          <a:bodyPr wrap="square" lIns="0" tIns="0" rIns="0" bIns="0" rtlCol="0" anchor="ctr"/>
          <a:lstStyle/>
          <a:p>
            <a:pPr algn="ctr" indent="0" marL="0">
              <a:lnSpc>
                <a:spcPct val="100000"/>
              </a:lnSpc>
              <a:buNone/>
            </a:pPr>
            <a:r>
              <a:rPr lang="en-US" sz="1074" dirty="0">
                <a:solidFill>
                  <a:srgbClr val="F1E5D5"/>
                </a:solidFill>
                <a:latin typeface="Arial" pitchFamily="34" charset="0"/>
                <a:ea typeface="Arial" pitchFamily="34" charset="-122"/>
                <a:cs typeface="Arial" pitchFamily="34" charset="-120"/>
              </a:rPr>
              <a:t>Афиша сообщает название постановки, место, дату и время начала. На ней также можно увидеть возрастные рекомендации и краткое описание, чтобы зритель сразу понял, подходит ли ему спектакль и когда лучше прийти.
</a:t>
            </a:r>
            <a:endParaRPr lang="en-US" sz="1074" dirty="0"/>
          </a:p>
        </p:txBody>
      </p:sp>
      <p:sp>
        <p:nvSpPr>
          <p:cNvPr id="8" name="Text 1"/>
          <p:cNvSpPr txBox="1"/>
          <p:nvPr/>
        </p:nvSpPr>
        <p:spPr>
          <a:xfrm>
            <a:off x="1910717" y="3255579"/>
            <a:ext cx="255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F1E5D5"/>
                </a:solidFill>
                <a:latin typeface="Arial" pitchFamily="34" charset="0"/>
                <a:ea typeface="Arial" pitchFamily="34" charset="-122"/>
                <a:cs typeface="Arial" pitchFamily="34" charset="-120"/>
              </a:rPr>
              <a:t>Афиша приглашает на спектакль
</a:t>
            </a:r>
            <a:endParaRPr lang="en-US" sz="1200" dirty="0"/>
          </a:p>
        </p:txBody>
      </p:sp>
      <p:sp>
        <p:nvSpPr>
          <p:cNvPr id="9" name="Text 2"/>
          <p:cNvSpPr txBox="1"/>
          <p:nvPr/>
        </p:nvSpPr>
        <p:spPr>
          <a:xfrm>
            <a:off x="4671756" y="3624755"/>
            <a:ext cx="2548800" cy="875100"/>
          </a:xfrm>
          <a:prstGeom prst="rect">
            <a:avLst/>
          </a:prstGeom>
          <a:noFill/>
          <a:ln/>
        </p:spPr>
        <p:txBody>
          <a:bodyPr wrap="square" lIns="0" tIns="0" rIns="0" bIns="0" rtlCol="0" anchor="ctr"/>
          <a:lstStyle/>
          <a:p>
            <a:pPr algn="ctr" indent="0" marL="0">
              <a:lnSpc>
                <a:spcPct val="100000"/>
              </a:lnSpc>
              <a:buNone/>
            </a:pPr>
            <a:r>
              <a:rPr lang="en-US" sz="1100" dirty="0">
                <a:solidFill>
                  <a:srgbClr val="F1E5D5"/>
                </a:solidFill>
                <a:latin typeface="Arial" pitchFamily="34" charset="0"/>
                <a:ea typeface="Arial" pitchFamily="34" charset="-122"/>
                <a:cs typeface="Arial" pitchFamily="34" charset="-120"/>
              </a:rPr>
              <a:t>Билет помогает найти нужный зал и своё место. Обычно на нём указаны театр, дата, время, ряд, место и цена, поэтому зритель легко ориентируется перед началом представления и не теряет время у входа.
</a:t>
            </a:r>
            <a:endParaRPr lang="en-US" sz="1100" dirty="0"/>
          </a:p>
        </p:txBody>
      </p:sp>
      <p:sp>
        <p:nvSpPr>
          <p:cNvPr id="10" name="Text 3"/>
          <p:cNvSpPr txBox="1"/>
          <p:nvPr/>
        </p:nvSpPr>
        <p:spPr>
          <a:xfrm>
            <a:off x="4671756" y="3255579"/>
            <a:ext cx="255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F1E5D5"/>
                </a:solidFill>
                <a:latin typeface="Arial" pitchFamily="34" charset="0"/>
                <a:ea typeface="Arial" pitchFamily="34" charset="-122"/>
                <a:cs typeface="Arial" pitchFamily="34" charset="-120"/>
              </a:rPr>
              <a:t>Билет хранит важные детали
</a:t>
            </a:r>
            <a:endParaRPr lang="en-US" sz="1200" dirty="0"/>
          </a:p>
        </p:txBody>
      </p:sp>
      <p:sp>
        <p:nvSpPr>
          <p:cNvPr id="11" name="Text 4"/>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12</a:t>
            </a:r>
            <a:endParaRPr lang="en-US" sz="1000" dirty="0"/>
          </a:p>
        </p:txBody>
      </p:sp>
      <p:sp>
        <p:nvSpPr>
          <p:cNvPr id="12" name="Text 5"/>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Что можно прочитать на афише и билете
</a:t>
            </a:r>
            <a:endParaRPr lang="en-US" sz="2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870255" y="1095725"/>
            <a:ext cx="2751339" cy="3281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13</a:t>
            </a:r>
            <a:endParaRPr lang="en-US" sz="1000" dirty="0"/>
          </a:p>
        </p:txBody>
      </p:sp>
      <p:sp>
        <p:nvSpPr>
          <p:cNvPr id="12" name="Text 1"/>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Что происходит на сцене
</a:t>
            </a:r>
            <a:endParaRPr lang="en-US" sz="2700" dirty="0"/>
          </a:p>
        </p:txBody>
      </p:sp>
      <p:sp>
        <p:nvSpPr>
          <p:cNvPr id="13" name="Text 2"/>
          <p:cNvSpPr txBox="1"/>
          <p:nvPr/>
        </p:nvSpPr>
        <p:spPr>
          <a:xfrm>
            <a:off x="732220" y="1791938"/>
            <a:ext cx="2228400" cy="743286"/>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Актёры передают характер персонажа через голос: он может звучать уверенно, тихо, сердито или взволнованно. По интонации зритель быстрее понимает настроение сцены и отношение героя к происходящему.
</a:t>
            </a:r>
            <a:endParaRPr lang="en-US" sz="900" dirty="0"/>
          </a:p>
        </p:txBody>
      </p:sp>
      <p:sp>
        <p:nvSpPr>
          <p:cNvPr id="14" name="Text 3"/>
          <p:cNvSpPr txBox="1"/>
          <p:nvPr/>
        </p:nvSpPr>
        <p:spPr>
          <a:xfrm>
            <a:off x="1038732" y="1399766"/>
            <a:ext cx="1922100" cy="353308"/>
          </a:xfrm>
          <a:prstGeom prst="rect">
            <a:avLst/>
          </a:prstGeom>
          <a:noFill/>
          <a:ln/>
        </p:spPr>
        <p:txBody>
          <a:bodyPr wrap="square" lIns="0" tIns="0" rIns="0" bIns="0" rtlCol="0" anchor="ctr"/>
          <a:lstStyle/>
          <a:p>
            <a:pPr algn="l" indent="0" marL="0">
              <a:lnSpc>
                <a:spcPct val="100000"/>
              </a:lnSpc>
              <a:buNone/>
            </a:pPr>
            <a:r>
              <a:rPr lang="en-US" sz="1100" dirty="0">
                <a:solidFill>
                  <a:srgbClr val="F1E5D5"/>
                </a:solidFill>
                <a:latin typeface="Arial" pitchFamily="34" charset="0"/>
                <a:ea typeface="Arial" pitchFamily="34" charset="-122"/>
                <a:cs typeface="Arial" pitchFamily="34" charset="-120"/>
              </a:rPr>
              <a:t>Голос героя
</a:t>
            </a:r>
            <a:endParaRPr lang="en-US" sz="1100" dirty="0"/>
          </a:p>
        </p:txBody>
      </p:sp>
      <p:sp>
        <p:nvSpPr>
          <p:cNvPr id="15" name="Text 4"/>
          <p:cNvSpPr txBox="1"/>
          <p:nvPr/>
        </p:nvSpPr>
        <p:spPr>
          <a:xfrm>
            <a:off x="732220" y="3418163"/>
            <a:ext cx="2228400" cy="743286"/>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Сцена меняется с помощью декораций: это может быть дом, улица, дворец или лес. Они сразу подсказывают, где происходит действие, и помогают зрителю представить историю.
</a:t>
            </a:r>
            <a:endParaRPr lang="en-US" sz="900" dirty="0"/>
          </a:p>
        </p:txBody>
      </p:sp>
      <p:sp>
        <p:nvSpPr>
          <p:cNvPr id="16" name="Text 5"/>
          <p:cNvSpPr txBox="1"/>
          <p:nvPr/>
        </p:nvSpPr>
        <p:spPr>
          <a:xfrm>
            <a:off x="1038732" y="3025991"/>
            <a:ext cx="1922100" cy="353308"/>
          </a:xfrm>
          <a:prstGeom prst="rect">
            <a:avLst/>
          </a:prstGeom>
          <a:noFill/>
          <a:ln/>
        </p:spPr>
        <p:txBody>
          <a:bodyPr wrap="square" lIns="0" tIns="0" rIns="0" bIns="0" rtlCol="0" anchor="ctr"/>
          <a:lstStyle/>
          <a:p>
            <a:pPr algn="l" indent="0" marL="0">
              <a:lnSpc>
                <a:spcPct val="100000"/>
              </a:lnSpc>
              <a:buNone/>
            </a:pPr>
            <a:r>
              <a:rPr lang="en-US" sz="1100" dirty="0">
                <a:solidFill>
                  <a:srgbClr val="F1E5D5"/>
                </a:solidFill>
                <a:latin typeface="Arial" pitchFamily="34" charset="0"/>
                <a:ea typeface="Arial" pitchFamily="34" charset="-122"/>
                <a:cs typeface="Arial" pitchFamily="34" charset="-120"/>
              </a:rPr>
              <a:t>Декорации и место действия
</a:t>
            </a:r>
            <a:endParaRPr lang="en-US" sz="1100" dirty="0"/>
          </a:p>
        </p:txBody>
      </p:sp>
      <p:sp>
        <p:nvSpPr>
          <p:cNvPr id="17" name="Text 6"/>
          <p:cNvSpPr txBox="1"/>
          <p:nvPr/>
        </p:nvSpPr>
        <p:spPr>
          <a:xfrm>
            <a:off x="3338507" y="1791938"/>
            <a:ext cx="2228400" cy="743286"/>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Мимика и движения показывают чувства без лишних слов. Один взгляд, улыбка или резкий жест могут рассказать о страхе, радости или удивлении и сделать образ на сцене более живым.
</a:t>
            </a:r>
            <a:endParaRPr lang="en-US" sz="900" dirty="0"/>
          </a:p>
        </p:txBody>
      </p:sp>
      <p:sp>
        <p:nvSpPr>
          <p:cNvPr id="18" name="Text 7"/>
          <p:cNvSpPr txBox="1"/>
          <p:nvPr/>
        </p:nvSpPr>
        <p:spPr>
          <a:xfrm>
            <a:off x="3645019" y="1399766"/>
            <a:ext cx="1922100" cy="353308"/>
          </a:xfrm>
          <a:prstGeom prst="rect">
            <a:avLst/>
          </a:prstGeom>
          <a:noFill/>
          <a:ln/>
        </p:spPr>
        <p:txBody>
          <a:bodyPr wrap="square" lIns="0" tIns="0" rIns="0" bIns="0" rtlCol="0" anchor="ctr"/>
          <a:lstStyle/>
          <a:p>
            <a:pPr algn="l" indent="0" marL="0">
              <a:lnSpc>
                <a:spcPct val="100000"/>
              </a:lnSpc>
              <a:buNone/>
            </a:pPr>
            <a:r>
              <a:rPr lang="en-US" sz="1100" dirty="0">
                <a:solidFill>
                  <a:srgbClr val="F1E5D5"/>
                </a:solidFill>
                <a:latin typeface="Arial" pitchFamily="34" charset="0"/>
                <a:ea typeface="Arial" pitchFamily="34" charset="-122"/>
                <a:cs typeface="Arial" pitchFamily="34" charset="-120"/>
              </a:rPr>
              <a:t>Лицо и жесты
</a:t>
            </a:r>
            <a:endParaRPr lang="en-US" sz="1100" dirty="0"/>
          </a:p>
        </p:txBody>
      </p:sp>
      <p:sp>
        <p:nvSpPr>
          <p:cNvPr id="19" name="Text 8"/>
          <p:cNvSpPr txBox="1"/>
          <p:nvPr/>
        </p:nvSpPr>
        <p:spPr>
          <a:xfrm>
            <a:off x="3338507" y="3418163"/>
            <a:ext cx="2228400" cy="743286"/>
          </a:xfrm>
          <a:prstGeom prst="rect">
            <a:avLst/>
          </a:prstGeom>
          <a:noFill/>
          <a:ln/>
        </p:spPr>
        <p:txBody>
          <a:bodyPr wrap="square" lIns="0" tIns="0" rIns="0" bIns="0" rtlCol="0" anchor="ctr"/>
          <a:lstStyle/>
          <a:p>
            <a:pPr algn="ctr" indent="0" marL="0">
              <a:lnSpc>
                <a:spcPct val="100000"/>
              </a:lnSpc>
              <a:buNone/>
            </a:pPr>
            <a:r>
              <a:rPr lang="en-US" sz="900" dirty="0">
                <a:solidFill>
                  <a:srgbClr val="F1E5D5"/>
                </a:solidFill>
                <a:latin typeface="Arial" pitchFamily="34" charset="0"/>
                <a:ea typeface="Arial" pitchFamily="34" charset="-122"/>
                <a:cs typeface="Arial" pitchFamily="34" charset="-120"/>
              </a:rPr>
              <a:t>Освещение и музыка создают настроение спектакля. Они делают сцену весёлой, напряжённой или грустной и помогают понять, когда в истории начинается важный момент.
</a:t>
            </a:r>
            <a:endParaRPr lang="en-US" sz="900" dirty="0"/>
          </a:p>
        </p:txBody>
      </p:sp>
      <p:sp>
        <p:nvSpPr>
          <p:cNvPr id="20" name="Text 9"/>
          <p:cNvSpPr txBox="1"/>
          <p:nvPr/>
        </p:nvSpPr>
        <p:spPr>
          <a:xfrm>
            <a:off x="3645019" y="3025991"/>
            <a:ext cx="1922100" cy="353308"/>
          </a:xfrm>
          <a:prstGeom prst="rect">
            <a:avLst/>
          </a:prstGeom>
          <a:noFill/>
          <a:ln/>
        </p:spPr>
        <p:txBody>
          <a:bodyPr wrap="square" lIns="0" tIns="0" rIns="0" bIns="0" rtlCol="0" anchor="ctr"/>
          <a:lstStyle/>
          <a:p>
            <a:pPr algn="l" indent="0" marL="0">
              <a:lnSpc>
                <a:spcPct val="100000"/>
              </a:lnSpc>
              <a:buNone/>
            </a:pPr>
            <a:r>
              <a:rPr lang="en-US" sz="1100" dirty="0">
                <a:solidFill>
                  <a:srgbClr val="F1E5D5"/>
                </a:solidFill>
                <a:latin typeface="Arial" pitchFamily="34" charset="0"/>
                <a:ea typeface="Arial" pitchFamily="34" charset="-122"/>
                <a:cs typeface="Arial" pitchFamily="34" charset="-120"/>
              </a:rPr>
              <a:t>Свет и музыка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3206" y="1647777"/>
            <a:ext cx="4356525" cy="20877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16869" y="1671911"/>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Подготовка идёт по порядку: сначала выбирают пьесу, затем распределяют роли и переходят к репетициям, костюмам, свету и звуку.
</a:t>
            </a:r>
            <a:endParaRPr lang="en-US" sz="1400" dirty="0"/>
          </a:p>
        </p:txBody>
      </p:sp>
      <p:sp>
        <p:nvSpPr>
          <p:cNvPr id="9" name="Text 1"/>
          <p:cNvSpPr txBox="1"/>
          <p:nvPr/>
        </p:nvSpPr>
        <p:spPr>
          <a:xfrm>
            <a:off x="5616869" y="2759207"/>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Чем дальше этап, тем ближе премьера; работа требует времени и слаженности всей команды.
</a:t>
            </a:r>
            <a:endParaRPr lang="en-US" sz="1400" dirty="0"/>
          </a:p>
        </p:txBody>
      </p:sp>
      <p:sp>
        <p:nvSpPr>
          <p:cNvPr id="10" name="Text 2"/>
          <p:cNvSpPr txBox="1"/>
          <p:nvPr/>
        </p:nvSpPr>
        <p:spPr>
          <a:xfrm>
            <a:off x="736092" y="4174875"/>
            <a:ext cx="4284000" cy="212400"/>
          </a:xfrm>
          <a:prstGeom prst="rect">
            <a:avLst/>
          </a:prstGeom>
          <a:noFill/>
          <a:ln/>
        </p:spPr>
        <p:txBody>
          <a:bodyPr wrap="square" lIns="0" tIns="0" rIns="0" bIns="0" rtlCol="0" anchor="ctr"/>
          <a:lstStyle/>
          <a:p>
            <a:pPr algn="l" indent="0" marL="0">
              <a:lnSpc>
                <a:spcPct val="100000"/>
              </a:lnSpc>
              <a:buNone/>
            </a:pPr>
            <a:r>
              <a:rPr lang="en-US" sz="1400" dirty="0">
                <a:solidFill>
                  <a:srgbClr val="F1E5D5"/>
                </a:solidFill>
                <a:latin typeface="Arial" pitchFamily="34" charset="0"/>
                <a:ea typeface="Arial" pitchFamily="34" charset="-122"/>
                <a:cs typeface="Arial" pitchFamily="34" charset="-120"/>
              </a:rPr>
              <a:t>Материалы Unit 7 «Let’s go to the theatre»
</a:t>
            </a:r>
            <a:endParaRPr lang="en-US" sz="1400" dirty="0"/>
          </a:p>
        </p:txBody>
      </p:sp>
      <p:sp>
        <p:nvSpPr>
          <p:cNvPr id="11" name="Text 3"/>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14</a:t>
            </a:r>
            <a:endParaRPr lang="en-US" sz="1000" dirty="0"/>
          </a:p>
        </p:txBody>
      </p:sp>
      <p:sp>
        <p:nvSpPr>
          <p:cNvPr id="12" name="Text 4"/>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Этапы подготовки спектакля
</a:t>
            </a:r>
            <a:endParaRPr lang="en-US" sz="2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034025" y="619125"/>
            <a:ext cx="7076100" cy="1372800"/>
          </a:xfrm>
          <a:prstGeom prst="rect">
            <a:avLst/>
          </a:prstGeom>
          <a:noFill/>
          <a:ln/>
        </p:spPr>
        <p:txBody>
          <a:bodyPr wrap="square" lIns="0" tIns="0" rIns="0" bIns="0" rtlCol="0" anchor="ctr"/>
          <a:lstStyle/>
          <a:p>
            <a:pPr algn="ctr" indent="0" marL="0">
              <a:lnSpc>
                <a:spcPct val="100000"/>
              </a:lnSpc>
              <a:buNone/>
            </a:pPr>
            <a:r>
              <a:rPr lang="en-US" sz="1900" dirty="0">
                <a:solidFill>
                  <a:srgbClr val="F1E5D5"/>
                </a:solidFill>
                <a:latin typeface="Arial" pitchFamily="34" charset="0"/>
                <a:ea typeface="Arial" pitchFamily="34" charset="-122"/>
                <a:cs typeface="Arial" pitchFamily="34" charset="-120"/>
              </a:rPr>
              <a:t>На уроке ученики учатся узнавать чувства персонажей по лицу, голосу и движениям, а затем описывать их простыми фразами.
</a:t>
            </a:r>
            <a:endParaRPr lang="en-US" sz="1900" dirty="0"/>
          </a:p>
        </p:txBody>
      </p:sp>
      <p:sp>
        <p:nvSpPr>
          <p:cNvPr id="7" name="Text 1"/>
          <p:cNvSpPr txBox="1"/>
          <p:nvPr/>
        </p:nvSpPr>
        <p:spPr>
          <a:xfrm>
            <a:off x="2963917" y="2581934"/>
            <a:ext cx="3216300" cy="945600"/>
          </a:xfrm>
          <a:prstGeom prst="rect">
            <a:avLst/>
          </a:prstGeom>
          <a:noFill/>
          <a:ln/>
        </p:spPr>
        <p:txBody>
          <a:bodyPr wrap="square" lIns="0" tIns="0" rIns="0" bIns="0" rtlCol="0" anchor="ctr"/>
          <a:lstStyle/>
          <a:p>
            <a:pPr algn="ctr" indent="0" marL="0">
              <a:lnSpc>
                <a:spcPct val="100000"/>
              </a:lnSpc>
              <a:buNone/>
            </a:pPr>
            <a:r>
              <a:rPr lang="en-US" sz="5000" dirty="0">
                <a:solidFill>
                  <a:srgbClr val="F1E5D5"/>
                </a:solidFill>
                <a:latin typeface="Arial" pitchFamily="34" charset="0"/>
                <a:ea typeface="Arial" pitchFamily="34" charset="-122"/>
                <a:cs typeface="Arial" pitchFamily="34" charset="-120"/>
              </a:rPr>
              <a:t>5
</a:t>
            </a:r>
            <a:endParaRPr lang="en-US" sz="5000" dirty="0"/>
          </a:p>
        </p:txBody>
      </p:sp>
      <p:sp>
        <p:nvSpPr>
          <p:cNvPr id="8" name="Text 2"/>
          <p:cNvSpPr txBox="1"/>
          <p:nvPr/>
        </p:nvSpPr>
        <p:spPr>
          <a:xfrm>
            <a:off x="2410696" y="3590582"/>
            <a:ext cx="4322700" cy="432900"/>
          </a:xfrm>
          <a:prstGeom prst="rect">
            <a:avLst/>
          </a:prstGeom>
          <a:noFill/>
          <a:ln/>
        </p:spPr>
        <p:txBody>
          <a:bodyPr wrap="square" lIns="0" tIns="0" rIns="0" bIns="0" rtlCol="0" anchor="ctr"/>
          <a:lstStyle/>
          <a:p>
            <a:pPr algn="ctr" indent="0" marL="0">
              <a:lnSpc>
                <a:spcPct val="100000"/>
              </a:lnSpc>
              <a:buNone/>
            </a:pPr>
            <a:r>
              <a:rPr lang="en-US" sz="1200" dirty="0">
                <a:solidFill>
                  <a:srgbClr val="F1E5D5"/>
                </a:solidFill>
                <a:latin typeface="Arial" pitchFamily="34" charset="0"/>
                <a:ea typeface="Arial" pitchFamily="34" charset="-122"/>
                <a:cs typeface="Arial" pitchFamily="34" charset="-120"/>
              </a:rPr>
              <a:t>основных эмоций помогают обсуждать героев на уроке английского.
</a:t>
            </a:r>
            <a:endParaRPr lang="en-US" sz="1200" dirty="0"/>
          </a:p>
        </p:txBody>
      </p:sp>
      <p:sp>
        <p:nvSpPr>
          <p:cNvPr id="9" name="Text 3"/>
          <p:cNvSpPr txBox="1"/>
          <p:nvPr/>
        </p:nvSpPr>
        <p:spPr>
          <a:xfrm>
            <a:off x="2672255" y="4080952"/>
            <a:ext cx="3783900" cy="336000"/>
          </a:xfrm>
          <a:prstGeom prst="rect">
            <a:avLst/>
          </a:prstGeom>
          <a:noFill/>
          <a:ln/>
        </p:spPr>
        <p:txBody>
          <a:bodyPr wrap="square" lIns="0" tIns="0" rIns="0" bIns="0" rtlCol="0" anchor="ctr"/>
          <a:lstStyle/>
          <a:p>
            <a:pPr algn="ctr" indent="0" marL="0">
              <a:lnSpc>
                <a:spcPct val="100000"/>
              </a:lnSpc>
              <a:buNone/>
            </a:pPr>
            <a:r>
              <a:rPr lang="en-US" sz="1100" dirty="0">
                <a:solidFill>
                  <a:srgbClr val="F1E5D5"/>
                </a:solidFill>
                <a:latin typeface="Arial" pitchFamily="34" charset="0"/>
                <a:ea typeface="Arial" pitchFamily="34" charset="-122"/>
                <a:cs typeface="Arial" pitchFamily="34" charset="-120"/>
              </a:rPr>
              <a:t>Материалы Unit 7 «Let’s go to the theatre»
</a:t>
            </a:r>
            <a:endParaRPr lang="en-US" sz="1100" dirty="0"/>
          </a:p>
        </p:txBody>
      </p:sp>
      <p:sp>
        <p:nvSpPr>
          <p:cNvPr id="10" name="Text 4"/>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1304" y="1225646"/>
            <a:ext cx="2559164" cy="19269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050944" y="1225646"/>
            <a:ext cx="2566691" cy="19269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292342" y="1225646"/>
            <a:ext cx="2559164" cy="19269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703424" y="3613501"/>
            <a:ext cx="2199300" cy="848400"/>
          </a:xfrm>
          <a:prstGeom prst="rect">
            <a:avLst/>
          </a:prstGeom>
          <a:noFill/>
          <a:ln/>
        </p:spPr>
        <p:txBody>
          <a:bodyPr wrap="square" lIns="0" tIns="0" rIns="0" bIns="0" rtlCol="0" anchor="ctr"/>
          <a:lstStyle/>
          <a:p>
            <a:pPr algn="ctr" indent="0" marL="0">
              <a:lnSpc>
                <a:spcPct val="100000"/>
              </a:lnSpc>
              <a:buNone/>
            </a:pPr>
            <a:r>
              <a:rPr lang="en-US" sz="869" dirty="0">
                <a:solidFill>
                  <a:srgbClr val="000000"/>
                </a:solidFill>
                <a:latin typeface="Arial" pitchFamily="34" charset="0"/>
                <a:ea typeface="Arial" pitchFamily="34" charset="-122"/>
                <a:cs typeface="Arial" pitchFamily="34" charset="-120"/>
              </a:rPr>
              <a:t>Большой театр узнают по торжественному фасаду и богатой театральной традиции. Это не только место для спектаклей, но и важный символ культуры, который сразу привлекает внимание своей архитектурой и известным расположением в центре города.
</a:t>
            </a:r>
            <a:endParaRPr lang="en-US" sz="869" dirty="0"/>
          </a:p>
        </p:txBody>
      </p:sp>
      <p:sp>
        <p:nvSpPr>
          <p:cNvPr id="11" name="Text 1"/>
          <p:cNvSpPr txBox="1"/>
          <p:nvPr/>
        </p:nvSpPr>
        <p:spPr>
          <a:xfrm>
            <a:off x="703424" y="3217479"/>
            <a:ext cx="219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Большой театр в Москве
</a:t>
            </a:r>
            <a:endParaRPr lang="en-US" sz="1200" dirty="0"/>
          </a:p>
        </p:txBody>
      </p:sp>
      <p:sp>
        <p:nvSpPr>
          <p:cNvPr id="12" name="Text 2"/>
          <p:cNvSpPr txBox="1"/>
          <p:nvPr/>
        </p:nvSpPr>
        <p:spPr>
          <a:xfrm>
            <a:off x="6230671" y="3613501"/>
            <a:ext cx="2199300" cy="848400"/>
          </a:xfrm>
          <a:prstGeom prst="rect">
            <a:avLst/>
          </a:prstGeom>
          <a:noFill/>
          <a:ln/>
        </p:spPr>
        <p:txBody>
          <a:bodyPr wrap="square" lIns="0" tIns="0" rIns="0" bIns="0" rtlCol="0" anchor="ctr"/>
          <a:lstStyle/>
          <a:p>
            <a:pPr algn="ctr" indent="0" marL="0">
              <a:lnSpc>
                <a:spcPct val="100000"/>
              </a:lnSpc>
              <a:buNone/>
            </a:pPr>
            <a:r>
              <a:rPr lang="en-US" sz="954" dirty="0">
                <a:solidFill>
                  <a:srgbClr val="000000"/>
                </a:solidFill>
                <a:latin typeface="Arial" pitchFamily="34" charset="0"/>
                <a:ea typeface="Arial" pitchFamily="34" charset="-122"/>
                <a:cs typeface="Arial" pitchFamily="34" charset="-120"/>
              </a:rPr>
              <a:t>Мариинский театр в Санкт-Петербурге входит в число самых узнаваемых театров мира. Его фасад и сцены часто рассматривают как пример того, как театр может быть не только местом представлений, но и памятником культуры.
</a:t>
            </a:r>
            <a:endParaRPr lang="en-US" sz="954" dirty="0"/>
          </a:p>
        </p:txBody>
      </p:sp>
      <p:sp>
        <p:nvSpPr>
          <p:cNvPr id="13" name="Text 3"/>
          <p:cNvSpPr txBox="1"/>
          <p:nvPr/>
        </p:nvSpPr>
        <p:spPr>
          <a:xfrm>
            <a:off x="6230671" y="3217479"/>
            <a:ext cx="219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Мариинский театр в Санкт-Петербурге
</a:t>
            </a:r>
            <a:endParaRPr lang="en-US" sz="1200" dirty="0"/>
          </a:p>
        </p:txBody>
      </p:sp>
      <p:sp>
        <p:nvSpPr>
          <p:cNvPr id="14" name="Text 4"/>
          <p:cNvSpPr txBox="1"/>
          <p:nvPr/>
        </p:nvSpPr>
        <p:spPr>
          <a:xfrm>
            <a:off x="3467047" y="3613501"/>
            <a:ext cx="2199300" cy="848400"/>
          </a:xfrm>
          <a:prstGeom prst="rect">
            <a:avLst/>
          </a:prstGeom>
          <a:noFill/>
          <a:ln/>
        </p:spPr>
        <p:txBody>
          <a:bodyPr wrap="square" lIns="0" tIns="0" rIns="0" bIns="0" rtlCol="0" anchor="ctr"/>
          <a:lstStyle/>
          <a:p>
            <a:pPr algn="ctr" indent="0" marL="0">
              <a:lnSpc>
                <a:spcPct val="100000"/>
              </a:lnSpc>
              <a:buNone/>
            </a:pPr>
            <a:r>
              <a:rPr lang="en-US" sz="954" dirty="0">
                <a:solidFill>
                  <a:srgbClr val="000000"/>
                </a:solidFill>
                <a:latin typeface="Arial" pitchFamily="34" charset="0"/>
                <a:ea typeface="Arial" pitchFamily="34" charset="-122"/>
                <a:cs typeface="Arial" pitchFamily="34" charset="-120"/>
              </a:rPr>
              <a:t>Ла Скала в Милане и Ковент-Гарден в Лондоне известны не меньше, чем сами постановки. Их здания часто показывают как примеры знаменитых культурных мест, где история, архитектура и искусство соединяются в одном образе.
</a:t>
            </a:r>
            <a:endParaRPr lang="en-US" sz="954" dirty="0"/>
          </a:p>
        </p:txBody>
      </p:sp>
      <p:sp>
        <p:nvSpPr>
          <p:cNvPr id="15" name="Text 5"/>
          <p:cNvSpPr txBox="1"/>
          <p:nvPr/>
        </p:nvSpPr>
        <p:spPr>
          <a:xfrm>
            <a:off x="3467047" y="3217479"/>
            <a:ext cx="2199300" cy="330900"/>
          </a:xfrm>
          <a:prstGeom prst="rect">
            <a:avLst/>
          </a:prstGeom>
          <a:noFill/>
          <a:ln/>
        </p:spPr>
        <p:txBody>
          <a:bodyPr wrap="square" lIns="0" tIns="0" rIns="0" bIns="0" rtlCol="0" anchor="ctr"/>
          <a:lstStyle/>
          <a:p>
            <a:pPr algn="ctr" indent="0" marL="0">
              <a:lnSpc>
                <a:spcPct val="100000"/>
              </a:lnSpc>
              <a:buNone/>
            </a:pPr>
            <a:r>
              <a:rPr lang="en-US" sz="1200" dirty="0">
                <a:solidFill>
                  <a:srgbClr val="000000"/>
                </a:solidFill>
                <a:latin typeface="Arial" pitchFamily="34" charset="0"/>
                <a:ea typeface="Arial" pitchFamily="34" charset="-122"/>
                <a:cs typeface="Arial" pitchFamily="34" charset="-120"/>
              </a:rPr>
              <a:t>Ла Скала и Ковент-Гарден
</a:t>
            </a:r>
            <a:endParaRPr lang="en-US" sz="1200" dirty="0"/>
          </a:p>
        </p:txBody>
      </p:sp>
      <p:sp>
        <p:nvSpPr>
          <p:cNvPr id="16" name="Text 6"/>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16</a:t>
            </a:r>
            <a:endParaRPr lang="en-US" sz="1000" dirty="0"/>
          </a:p>
        </p:txBody>
      </p:sp>
      <p:sp>
        <p:nvSpPr>
          <p:cNvPr id="17" name="Text 7"/>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Знаменитые театры мира
</a:t>
            </a:r>
            <a:endParaRPr lang="en-US" sz="2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3169" y="2143849"/>
            <a:ext cx="4356600" cy="109555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616869" y="1671911"/>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Таблица показывает, чем живой спектакль отличается от фильма, и помогает сравнить ключевые особенности двух видов искусства.
</a:t>
            </a:r>
            <a:endParaRPr lang="en-US" sz="1400" dirty="0"/>
          </a:p>
        </p:txBody>
      </p:sp>
      <p:sp>
        <p:nvSpPr>
          <p:cNvPr id="9" name="Text 1"/>
          <p:cNvSpPr txBox="1"/>
          <p:nvPr/>
        </p:nvSpPr>
        <p:spPr>
          <a:xfrm>
            <a:off x="5616869" y="2759207"/>
            <a:ext cx="3287400" cy="966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В театре зритель видит живое действие, а в кино — записанный и смонтированный результат.
</a:t>
            </a:r>
            <a:endParaRPr lang="en-US" sz="1400" dirty="0"/>
          </a:p>
        </p:txBody>
      </p:sp>
      <p:sp>
        <p:nvSpPr>
          <p:cNvPr id="10" name="Text 2"/>
          <p:cNvSpPr txBox="1"/>
          <p:nvPr/>
        </p:nvSpPr>
        <p:spPr>
          <a:xfrm>
            <a:off x="736092" y="4174875"/>
            <a:ext cx="4284000" cy="212400"/>
          </a:xfrm>
          <a:prstGeom prst="rect">
            <a:avLst/>
          </a:prstGeom>
          <a:noFill/>
          <a:ln/>
        </p:spPr>
        <p:txBody>
          <a:bodyPr wrap="square" lIns="0" tIns="0" rIns="0" bIns="0" rtlCol="0" anchor="ctr"/>
          <a:lstStyle/>
          <a:p>
            <a:pPr algn="l" indent="0" marL="0">
              <a:lnSpc>
                <a:spcPct val="100000"/>
              </a:lnSpc>
              <a:buNone/>
            </a:pPr>
            <a:r>
              <a:rPr lang="en-US" sz="1400" dirty="0">
                <a:solidFill>
                  <a:srgbClr val="F1E5D5"/>
                </a:solidFill>
                <a:latin typeface="Arial" pitchFamily="34" charset="0"/>
                <a:ea typeface="Arial" pitchFamily="34" charset="-122"/>
                <a:cs typeface="Arial" pitchFamily="34" charset="-120"/>
              </a:rPr>
              <a:t>Материалы Unit 7 «Let’s go to the theatre»
</a:t>
            </a:r>
            <a:endParaRPr lang="en-US" sz="1400" dirty="0"/>
          </a:p>
        </p:txBody>
      </p:sp>
      <p:sp>
        <p:nvSpPr>
          <p:cNvPr id="11" name="Text 3"/>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17</a:t>
            </a:r>
            <a:endParaRPr lang="en-US" sz="1000" dirty="0"/>
          </a:p>
        </p:txBody>
      </p:sp>
      <p:sp>
        <p:nvSpPr>
          <p:cNvPr id="12" name="Text 4"/>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Театр и кино: в чём разница
</a:t>
            </a:r>
            <a:endParaRPr lang="en-US" sz="2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5480" y="1323566"/>
            <a:ext cx="8472910" cy="3075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21494" y="826805"/>
            <a:ext cx="8101200" cy="2841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Последовательность действий между первой и второй частями спектакля.
</a:t>
            </a:r>
            <a:endParaRPr lang="en-US" sz="1400" dirty="0"/>
          </a:p>
        </p:txBody>
      </p:sp>
      <p:sp>
        <p:nvSpPr>
          <p:cNvPr id="8" name="Text 1"/>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18</a:t>
            </a:r>
            <a:endParaRPr lang="en-US" sz="1000" dirty="0"/>
          </a:p>
        </p:txBody>
      </p:sp>
      <p:sp>
        <p:nvSpPr>
          <p:cNvPr id="9" name="Text 2"/>
          <p:cNvSpPr txBox="1"/>
          <p:nvPr/>
        </p:nvSpPr>
        <p:spPr>
          <a:xfrm>
            <a:off x="521494" y="303611"/>
            <a:ext cx="8101200" cy="441900"/>
          </a:xfrm>
          <a:prstGeom prst="rect">
            <a:avLst/>
          </a:prstGeom>
          <a:noFill/>
          <a:ln/>
        </p:spPr>
        <p:txBody>
          <a:bodyPr wrap="square" lIns="0" tIns="0" rIns="0" bIns="0" rtlCol="0" anchor="t"/>
          <a:lstStyle/>
          <a:p>
            <a:pPr algn="ctr" indent="0" marL="0">
              <a:lnSpc>
                <a:spcPct val="100000"/>
              </a:lnSpc>
              <a:buNone/>
            </a:pPr>
            <a:r>
              <a:rPr lang="en-US" sz="2700" dirty="0">
                <a:solidFill>
                  <a:srgbClr val="F1E5D5"/>
                </a:solidFill>
                <a:latin typeface="Arial" pitchFamily="34" charset="0"/>
                <a:ea typeface="Arial" pitchFamily="34" charset="-122"/>
                <a:cs typeface="Arial" pitchFamily="34" charset="-120"/>
              </a:rPr>
              <a:t>Что происходит во время антракта
</a:t>
            </a:r>
            <a:endParaRPr lang="en-US" sz="2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443021" y="4638425"/>
            <a:ext cx="257700" cy="273600"/>
          </a:xfrm>
          <a:prstGeom prst="rect">
            <a:avLst/>
          </a:prstGeom>
          <a:noFill/>
          <a:ln/>
        </p:spPr>
        <p:txBody>
          <a:bodyPr wrap="square" lIns="0" tIns="0" rIns="0" bIns="0" rtlCol="0" anchor="ctr"/>
          <a:lstStyle/>
          <a:p>
            <a:pPr algn="ctr" indent="0" marL="0">
              <a:lnSpc>
                <a:spcPct val="100000"/>
              </a:lnSpc>
              <a:buNone/>
            </a:pPr>
            <a:r>
              <a:rPr lang="en-US" sz="1000" dirty="0">
                <a:solidFill>
                  <a:srgbClr val="F1E5D5"/>
                </a:solidFill>
                <a:latin typeface="Arial" pitchFamily="34" charset="0"/>
                <a:ea typeface="Arial" pitchFamily="34" charset="-122"/>
                <a:cs typeface="Arial" pitchFamily="34" charset="-120"/>
              </a:rPr>
              <a:t>19</a:t>
            </a:r>
            <a:endParaRPr lang="en-US" sz="1000" dirty="0"/>
          </a:p>
        </p:txBody>
      </p:sp>
      <p:sp>
        <p:nvSpPr>
          <p:cNvPr id="9" name="Text 1"/>
          <p:cNvSpPr txBox="1"/>
          <p:nvPr/>
        </p:nvSpPr>
        <p:spPr>
          <a:xfrm>
            <a:off x="521494" y="519113"/>
            <a:ext cx="8101200" cy="576600"/>
          </a:xfrm>
          <a:prstGeom prst="rect">
            <a:avLst/>
          </a:prstGeom>
          <a:noFill/>
          <a:ln/>
        </p:spPr>
        <p:txBody>
          <a:bodyPr wrap="square" lIns="0" tIns="0" rIns="0" bIns="0" rtlCol="0" anchor="ctr"/>
          <a:lstStyle/>
          <a:p>
            <a:pPr algn="ctr" indent="0" marL="0">
              <a:lnSpc>
                <a:spcPct val="100000"/>
              </a:lnSpc>
              <a:buNone/>
            </a:pPr>
            <a:r>
              <a:rPr lang="en-US" sz="2700" dirty="0">
                <a:solidFill>
                  <a:srgbClr val="000000"/>
                </a:solidFill>
                <a:latin typeface="Arial" pitchFamily="34" charset="0"/>
                <a:ea typeface="Arial" pitchFamily="34" charset="-122"/>
                <a:cs typeface="Arial" pitchFamily="34" charset="-120"/>
              </a:rPr>
              <a:t>Зачем ходят в театр
</a:t>
            </a:r>
            <a:endParaRPr lang="en-US" sz="2700" dirty="0"/>
          </a:p>
        </p:txBody>
      </p:sp>
      <p:sp>
        <p:nvSpPr>
          <p:cNvPr id="10" name="Text 2"/>
          <p:cNvSpPr txBox="1"/>
          <p:nvPr/>
        </p:nvSpPr>
        <p:spPr>
          <a:xfrm>
            <a:off x="809938" y="1817225"/>
            <a:ext cx="3470400" cy="683400"/>
          </a:xfrm>
          <a:prstGeom prst="rect">
            <a:avLst/>
          </a:prstGeom>
          <a:noFill/>
          <a:ln/>
        </p:spPr>
        <p:txBody>
          <a:bodyPr wrap="square" lIns="0" tIns="0" rIns="0" bIns="0" rtlCol="0" anchor="ctr"/>
          <a:lstStyle/>
          <a:p>
            <a:pPr algn="ctr" indent="0" marL="0">
              <a:lnSpc>
                <a:spcPct val="100000"/>
              </a:lnSpc>
              <a:buNone/>
            </a:pPr>
            <a:r>
              <a:rPr lang="en-US" sz="1100" dirty="0">
                <a:solidFill>
                  <a:srgbClr val="F1E5D5"/>
                </a:solidFill>
                <a:latin typeface="Arial" pitchFamily="34" charset="0"/>
                <a:ea typeface="Arial" pitchFamily="34" charset="-122"/>
                <a:cs typeface="Arial" pitchFamily="34" charset="-120"/>
              </a:rPr>
              <a:t>В театре зритель видит игру актёров прямо перед собой. Из-за этого чувства героев ощущаются сильнее, а впечатление от спектакля остаётся надолго.
</a:t>
            </a:r>
            <a:endParaRPr lang="en-US" sz="1100" dirty="0"/>
          </a:p>
        </p:txBody>
      </p:sp>
      <p:sp>
        <p:nvSpPr>
          <p:cNvPr id="11" name="Text 3"/>
          <p:cNvSpPr txBox="1"/>
          <p:nvPr/>
        </p:nvSpPr>
        <p:spPr>
          <a:xfrm>
            <a:off x="917338" y="1485200"/>
            <a:ext cx="3255600" cy="303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Живые эмоции
</a:t>
            </a:r>
            <a:endParaRPr lang="en-US" sz="1400" dirty="0"/>
          </a:p>
        </p:txBody>
      </p:sp>
      <p:sp>
        <p:nvSpPr>
          <p:cNvPr id="12" name="Text 4"/>
          <p:cNvSpPr txBox="1"/>
          <p:nvPr/>
        </p:nvSpPr>
        <p:spPr>
          <a:xfrm>
            <a:off x="4849063" y="1817225"/>
            <a:ext cx="3470400" cy="683400"/>
          </a:xfrm>
          <a:prstGeom prst="rect">
            <a:avLst/>
          </a:prstGeom>
          <a:noFill/>
          <a:ln/>
        </p:spPr>
        <p:txBody>
          <a:bodyPr wrap="square" lIns="0" tIns="0" rIns="0" bIns="0" rtlCol="0" anchor="ctr"/>
          <a:lstStyle/>
          <a:p>
            <a:pPr algn="ctr" indent="0" marL="0">
              <a:lnSpc>
                <a:spcPct val="100000"/>
              </a:lnSpc>
              <a:buNone/>
            </a:pPr>
            <a:r>
              <a:rPr lang="en-US" sz="1100" dirty="0">
                <a:solidFill>
                  <a:srgbClr val="F1E5D5"/>
                </a:solidFill>
                <a:latin typeface="Arial" pitchFamily="34" charset="0"/>
                <a:ea typeface="Arial" pitchFamily="34" charset="-122"/>
                <a:cs typeface="Arial" pitchFamily="34" charset="-120"/>
              </a:rPr>
              <a:t>Спектакли помогают по-новому взглянуть на знакомые сюжеты и книги. Сцена делает историю более наглядной, поэтому её легче обсуждать и запоминать.
</a:t>
            </a:r>
            <a:endParaRPr lang="en-US" sz="1100" dirty="0"/>
          </a:p>
        </p:txBody>
      </p:sp>
      <p:sp>
        <p:nvSpPr>
          <p:cNvPr id="13" name="Text 5"/>
          <p:cNvSpPr txBox="1"/>
          <p:nvPr/>
        </p:nvSpPr>
        <p:spPr>
          <a:xfrm>
            <a:off x="4956463" y="1485200"/>
            <a:ext cx="3255600" cy="303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Интересные истории
</a:t>
            </a:r>
            <a:endParaRPr lang="en-US" sz="1400" dirty="0"/>
          </a:p>
        </p:txBody>
      </p:sp>
      <p:sp>
        <p:nvSpPr>
          <p:cNvPr id="14" name="Text 6"/>
          <p:cNvSpPr txBox="1"/>
          <p:nvPr/>
        </p:nvSpPr>
        <p:spPr>
          <a:xfrm>
            <a:off x="809938" y="3298875"/>
            <a:ext cx="3470400" cy="683400"/>
          </a:xfrm>
          <a:prstGeom prst="rect">
            <a:avLst/>
          </a:prstGeom>
          <a:noFill/>
          <a:ln/>
        </p:spPr>
        <p:txBody>
          <a:bodyPr wrap="square" lIns="0" tIns="0" rIns="0" bIns="0" rtlCol="0" anchor="ctr"/>
          <a:lstStyle/>
          <a:p>
            <a:pPr algn="ctr" indent="0" marL="0">
              <a:lnSpc>
                <a:spcPct val="100000"/>
              </a:lnSpc>
              <a:buNone/>
            </a:pPr>
            <a:r>
              <a:rPr lang="en-US" sz="1100" dirty="0">
                <a:solidFill>
                  <a:srgbClr val="F1E5D5"/>
                </a:solidFill>
                <a:latin typeface="Arial" pitchFamily="34" charset="0"/>
                <a:ea typeface="Arial" pitchFamily="34" charset="-122"/>
                <a:cs typeface="Arial" pitchFamily="34" charset="-120"/>
              </a:rPr>
              <a:t>Театр знакомит детей с работой режиссёра, актёров, костюмеров и других специалистов. Так становится понятно, сколько людей нужно для одного представления.
</a:t>
            </a:r>
            <a:endParaRPr lang="en-US" sz="1100" dirty="0"/>
          </a:p>
        </p:txBody>
      </p:sp>
      <p:sp>
        <p:nvSpPr>
          <p:cNvPr id="15" name="Text 7"/>
          <p:cNvSpPr txBox="1"/>
          <p:nvPr/>
        </p:nvSpPr>
        <p:spPr>
          <a:xfrm>
            <a:off x="917338" y="2966850"/>
            <a:ext cx="3255600" cy="303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Культура и профессии
</a:t>
            </a:r>
            <a:endParaRPr lang="en-US" sz="1400" dirty="0"/>
          </a:p>
        </p:txBody>
      </p:sp>
      <p:sp>
        <p:nvSpPr>
          <p:cNvPr id="16" name="Text 8"/>
          <p:cNvSpPr txBox="1"/>
          <p:nvPr/>
        </p:nvSpPr>
        <p:spPr>
          <a:xfrm>
            <a:off x="4849063" y="3298875"/>
            <a:ext cx="3470400" cy="683400"/>
          </a:xfrm>
          <a:prstGeom prst="rect">
            <a:avLst/>
          </a:prstGeom>
          <a:noFill/>
          <a:ln/>
        </p:spPr>
        <p:txBody>
          <a:bodyPr wrap="square" lIns="0" tIns="0" rIns="0" bIns="0" rtlCol="0" anchor="ctr"/>
          <a:lstStyle/>
          <a:p>
            <a:pPr algn="ctr" indent="0" marL="0">
              <a:lnSpc>
                <a:spcPct val="100000"/>
              </a:lnSpc>
              <a:buNone/>
            </a:pPr>
            <a:r>
              <a:rPr lang="en-US" sz="1100" dirty="0">
                <a:solidFill>
                  <a:srgbClr val="F1E5D5"/>
                </a:solidFill>
                <a:latin typeface="Arial" pitchFamily="34" charset="0"/>
                <a:ea typeface="Arial" pitchFamily="34" charset="-122"/>
                <a:cs typeface="Arial" pitchFamily="34" charset="-120"/>
              </a:rPr>
              <a:t>Тема театра расширяет словарный запас и помогает строить простые диалоги о досуге. Это полезно и для чтения, и для устной речи на английском языке.
</a:t>
            </a:r>
            <a:endParaRPr lang="en-US" sz="1100" dirty="0"/>
          </a:p>
        </p:txBody>
      </p:sp>
      <p:sp>
        <p:nvSpPr>
          <p:cNvPr id="17" name="Text 9"/>
          <p:cNvSpPr txBox="1"/>
          <p:nvPr/>
        </p:nvSpPr>
        <p:spPr>
          <a:xfrm>
            <a:off x="4956463" y="2966850"/>
            <a:ext cx="3255600" cy="303300"/>
          </a:xfrm>
          <a:prstGeom prst="rect">
            <a:avLst/>
          </a:prstGeom>
          <a:noFill/>
          <a:ln/>
        </p:spPr>
        <p:txBody>
          <a:bodyPr wrap="square" lIns="0" tIns="0" rIns="0" bIns="0" rtlCol="0" anchor="ctr"/>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Учёба и словарь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332186" y="2128156"/>
            <a:ext cx="6479700" cy="663000"/>
          </a:xfrm>
          <a:prstGeom prst="rect">
            <a:avLst/>
          </a:prstGeom>
          <a:noFill/>
          <a:ln/>
        </p:spPr>
        <p:txBody>
          <a:bodyPr wrap="square" lIns="0" tIns="0" rIns="0" bIns="0" rtlCol="0" anchor="b"/>
          <a:lstStyle/>
          <a:p>
            <a:pPr algn="ctr" indent="0" marL="0">
              <a:lnSpc>
                <a:spcPct val="100000"/>
              </a:lnSpc>
              <a:buNone/>
            </a:pPr>
            <a:r>
              <a:rPr lang="en-US" sz="3200" dirty="0">
                <a:solidFill>
                  <a:srgbClr val="F1E5D5"/>
                </a:solidFill>
                <a:latin typeface="Arial" pitchFamily="34" charset="0"/>
                <a:ea typeface="Arial" pitchFamily="34" charset="-122"/>
                <a:cs typeface="Arial" pitchFamily="34" charset="-120"/>
              </a:rPr>
              <a:t>Главная идея Unit 7
</a:t>
            </a:r>
            <a:endParaRPr lang="en-US" sz="3200" dirty="0"/>
          </a:p>
        </p:txBody>
      </p:sp>
      <p:sp>
        <p:nvSpPr>
          <p:cNvPr id="5" name="Text 1"/>
          <p:cNvSpPr txBox="1"/>
          <p:nvPr/>
        </p:nvSpPr>
        <p:spPr>
          <a:xfrm>
            <a:off x="1481270" y="2864575"/>
            <a:ext cx="6172800" cy="663000"/>
          </a:xfrm>
          <a:prstGeom prst="rect">
            <a:avLst/>
          </a:prstGeom>
          <a:noFill/>
          <a:ln/>
        </p:spPr>
        <p:txBody>
          <a:bodyPr wrap="square" lIns="0" tIns="0" rIns="0" bIns="0" rtlCol="0" anchor="t"/>
          <a:lstStyle/>
          <a:p>
            <a:pPr algn="ctr" indent="0" marL="0">
              <a:lnSpc>
                <a:spcPct val="100000"/>
              </a:lnSpc>
              <a:buNone/>
            </a:pPr>
            <a:r>
              <a:rPr lang="en-US" sz="1400" dirty="0">
                <a:solidFill>
                  <a:srgbClr val="F1E5D5"/>
                </a:solidFill>
                <a:latin typeface="Arial" pitchFamily="34" charset="0"/>
                <a:ea typeface="Arial" pitchFamily="34" charset="-122"/>
                <a:cs typeface="Arial" pitchFamily="34" charset="-120"/>
              </a:rPr>
              <a:t>Unit 7 учит говорить о театре по-английски: понимать афиши и билеты, называть роли, соблюдать правила поведения и описывать впечатления простыми и точными фразами.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2026-05-30T11:40:21Z</dcterms:created>
  <dcterms:modified xsi:type="dcterms:W3CDTF">2026-05-30T11:40:21Z</dcterms:modified>
</cp:coreProperties>
</file>