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jpe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jpe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238A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635375" y="4237100"/>
            <a:ext cx="7236900" cy="671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300" dirty="0"/>
          </a:p>
        </p:txBody>
      </p:sp>
      <p:sp>
        <p:nvSpPr>
          <p:cNvPr id="4" name="Text 1"/>
          <p:cNvSpPr txBox="1"/>
          <p:nvPr/>
        </p:nvSpPr>
        <p:spPr>
          <a:xfrm>
            <a:off x="241550" y="106200"/>
            <a:ext cx="4997100" cy="186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9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Можно ли жить не питаясь: основные вопросы урока
</a:t>
            </a:r>
            <a:pPr algn="l" indent="0" marL="0">
              <a:lnSpc>
                <a:spcPct val="100000"/>
              </a:lnSpc>
              <a:buNone/>
            </a:pPr>
            <a:r>
              <a:rPr lang="en-US" sz="309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6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необходимости питания для жизни человека и животных, ключевые вопросы и мифы.
</a:t>
            </a:r>
            <a:endParaRPr lang="en-US" sz="3098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18850" y="1074565"/>
            <a:ext cx="4430100" cy="347832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49300" y="139500"/>
            <a:ext cx="8604600" cy="83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живым организмам питание?
</a:t>
            </a:r>
            <a:endParaRPr lang="en-US" sz="3400" dirty="0"/>
          </a:p>
        </p:txBody>
      </p:sp>
      <p:sp>
        <p:nvSpPr>
          <p:cNvPr id="6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639000" y="1822650"/>
            <a:ext cx="3658500" cy="200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Питание обеспечивает клетки энергией, строительными материалами и важными веществами. Без еды невозможны рост, восстановление и защита организма.
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49300" y="139500"/>
            <a:ext cx="85830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38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вещества нужны нашим клеткам?
</a:t>
            </a:r>
            <a:endParaRPr lang="en-US" sz="3380" dirty="0"/>
          </a:p>
        </p:txBody>
      </p:sp>
      <p:sp>
        <p:nvSpPr>
          <p:cNvPr id="6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572425" y="1671550"/>
            <a:ext cx="1763100" cy="274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Белки служат основой для построения клеток и тканей, обеспечивая их обновление и рост.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2675275" y="1671550"/>
            <a:ext cx="1763100" cy="274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Жиры выполняют функцию длительного энергетического запаса и участвуют в формировании клеточных мембран.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4777950" y="1671550"/>
            <a:ext cx="1763100" cy="274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Углеводы быстро обеспечивают организм энергией, поддерживая активность и работу органов.
</a:t>
            </a:r>
            <a:endParaRPr lang="en-US" sz="1100" dirty="0"/>
          </a:p>
        </p:txBody>
      </p:sp>
      <p:sp>
        <p:nvSpPr>
          <p:cNvPr id="10" name="Text 5"/>
          <p:cNvSpPr txBox="1"/>
          <p:nvPr/>
        </p:nvSpPr>
        <p:spPr>
          <a:xfrm>
            <a:off x="6880725" y="1671550"/>
            <a:ext cx="1763100" cy="274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Витамины, минералы и вода контролируют обмен веществ, помогают иммунитету и обеспечивают химические реакции.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50600" y="1757121"/>
            <a:ext cx="4133400" cy="195120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49300" y="139500"/>
            <a:ext cx="8534700" cy="11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Сколько времени можно выжить без еды?
</a:t>
            </a:r>
            <a:endParaRPr lang="en-US" sz="3400" dirty="0"/>
          </a:p>
        </p:txBody>
      </p:sp>
      <p:sp>
        <p:nvSpPr>
          <p:cNvPr id="5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622500" y="1830025"/>
            <a:ext cx="3608400" cy="180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Продолжительность жизни без пищи зависит от условий и возраста человека.
</a:t>
            </a:r>
            <a:pPr algn="l" indent="0" marL="0">
              <a:lnSpc>
                <a:spcPct val="15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Возраст и наличие воды критически влияют на выживаемость без пищи.
</a:t>
            </a:r>
            <a:pPr algn="l" indent="0" marL="0">
              <a:lnSpc>
                <a:spcPct val="15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Медицинские публикации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49300" y="139500"/>
            <a:ext cx="8534700" cy="93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голодания и их влияние на организм
</a:t>
            </a:r>
            <a:endParaRPr lang="en-US" sz="3400" dirty="0"/>
          </a:p>
        </p:txBody>
      </p:sp>
      <p:sp>
        <p:nvSpPr>
          <p:cNvPr id="8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985000" y="1681150"/>
            <a:ext cx="3344100" cy="98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этап — расход гликогена из печени для обеспечения энергией длится около 1–2 дней.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5158125" y="1681150"/>
            <a:ext cx="3344100" cy="98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Второй этап — интенсивное сжигание жиров, сопровождающееся потерей массы тела и снижением энергии.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985000" y="3293075"/>
            <a:ext cx="3344100" cy="98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Третий этап — использование белков мышц, приводит к слабости и серьёзным нарушениям функций органов.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430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40075" y="1253399"/>
            <a:ext cx="3873300" cy="123310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50200" y="1253399"/>
            <a:ext cx="3873300" cy="123310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56650" y="4827325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162025"/>
            <a:ext cx="8438100" cy="5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8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Известные примеры длительных голодовок
</a:t>
            </a:r>
            <a:endParaRPr lang="en-US" sz="2988" dirty="0"/>
          </a:p>
        </p:txBody>
      </p:sp>
      <p:sp>
        <p:nvSpPr>
          <p:cNvPr id="8" name="Text 2"/>
          <p:cNvSpPr txBox="1"/>
          <p:nvPr/>
        </p:nvSpPr>
        <p:spPr>
          <a:xfrm>
            <a:off x="605925" y="2554918"/>
            <a:ext cx="3741600" cy="4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Рекорд Ангуса Барбиери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605925" y="3107600"/>
            <a:ext cx="37416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Ангус Барбиери голодал 382 дня под наблюдением врачей, принимая витамины. Потерял более 100 кг, что вызвало серьёзные риски для здоровья.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4816050" y="2554918"/>
            <a:ext cx="3741600" cy="4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Голодовки Махатмы Ганди
</a:t>
            </a:r>
            <a:endParaRPr lang="en-US" sz="1400" dirty="0"/>
          </a:p>
        </p:txBody>
      </p:sp>
      <p:sp>
        <p:nvSpPr>
          <p:cNvPr id="11" name="Text 5"/>
          <p:cNvSpPr txBox="1"/>
          <p:nvPr/>
        </p:nvSpPr>
        <p:spPr>
          <a:xfrm>
            <a:off x="4816050" y="3107600"/>
            <a:ext cx="37416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Ганди устраивал несколько голодовок по 21 день без твёрдой пищи, что сильно истощало организм и требовало медицинского контроля.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  <p:sp>
        <p:nvSpPr>
          <p:cNvPr id="7" name="Text 1"/>
          <p:cNvSpPr txBox="1"/>
          <p:nvPr/>
        </p:nvSpPr>
        <p:spPr>
          <a:xfrm>
            <a:off x="276150" y="2224975"/>
            <a:ext cx="1908300" cy="207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день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Запасы гликогена в печени заканчиваются через 24 часа после начала голодания.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2441125" y="2224975"/>
            <a:ext cx="1908300" cy="207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2–4 день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Начинается активное использование жировых запасов для выработки энергии.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4606100" y="2224975"/>
            <a:ext cx="1908300" cy="207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2–3 недели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Начинается разрушение мышечной ткани и внутренних органов, проявляются слабость и головокружение.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6771075" y="2224975"/>
            <a:ext cx="1908300" cy="207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Длительное голодание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Потеря активной жизненной энергии, возможны обмороки и серьёзные нарушения функций организма.
</a:t>
            </a:r>
            <a:endParaRPr lang="en-US" sz="1100" dirty="0"/>
          </a:p>
        </p:txBody>
      </p:sp>
      <p:sp>
        <p:nvSpPr>
          <p:cNvPr id="11" name="Text 5"/>
          <p:cNvSpPr txBox="1"/>
          <p:nvPr/>
        </p:nvSpPr>
        <p:spPr>
          <a:xfrm>
            <a:off x="249300" y="139500"/>
            <a:ext cx="8534700" cy="11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Изменения организма при отсутствии пищи
</a:t>
            </a:r>
            <a:endParaRPr lang="en-US" sz="3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83764" y="1760050"/>
            <a:ext cx="3555773" cy="2216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929532" y="1827992"/>
            <a:ext cx="3483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каждым этапом снижается как масса тела, так и энергетический потенциал организма.
</a:t>
            </a:r>
            <a:endParaRPr lang="en-US" sz="1300" dirty="0"/>
          </a:p>
        </p:txBody>
      </p:sp>
      <p:sp>
        <p:nvSpPr>
          <p:cNvPr id="10" name="Text 2"/>
          <p:cNvSpPr txBox="1"/>
          <p:nvPr/>
        </p:nvSpPr>
        <p:spPr>
          <a:xfrm>
            <a:off x="4883100" y="4111000"/>
            <a:ext cx="36630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Научные исследования физиологии голодания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249300" y="157950"/>
            <a:ext cx="853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39" b="1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Потеря массы и уровня энергии при голодании
</a:t>
            </a:r>
            <a:endParaRPr lang="en-US" sz="2839" dirty="0"/>
          </a:p>
        </p:txBody>
      </p:sp>
      <p:sp>
        <p:nvSpPr>
          <p:cNvPr id="12" name="Text 4"/>
          <p:cNvSpPr txBox="1"/>
          <p:nvPr/>
        </p:nvSpPr>
        <p:spPr>
          <a:xfrm>
            <a:off x="929532" y="3130317"/>
            <a:ext cx="3483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Критический уровень достигается при истощении жировых запасов, угрожая жизни.
</a:t>
            </a:r>
            <a:endParaRPr lang="en-US" sz="1299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49300" y="139500"/>
            <a:ext cx="853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6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вода необходима при отказе от еды
</a:t>
            </a:r>
            <a:endParaRPr lang="en-US" sz="3061" dirty="0"/>
          </a:p>
        </p:txBody>
      </p:sp>
      <p:sp>
        <p:nvSpPr>
          <p:cNvPr id="8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614525" y="1996175"/>
            <a:ext cx="2285400" cy="20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обеспечивает терморегуляцию и выводит токсины через почки, поддерживая жизненно важные процессы.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429325" y="1996175"/>
            <a:ext cx="2285400" cy="20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 воды человек может прожить всего 3–7 дней, даже при наличии жировых запасов.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244125" y="1996175"/>
            <a:ext cx="2285400" cy="20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голодании наличие воды продлевает жизнь за счет поддержания обмена веществ и поддержания работы органов.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1070448" y="1691557"/>
            <a:ext cx="3344100" cy="11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Праноедение — идея питания энергией праны, не подтверждена научными данными.
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5243573" y="1691557"/>
            <a:ext cx="3344100" cy="11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Заявления о возможности жить, питаясь только светом или воздухом, не имеют доказательств.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249300" y="139500"/>
            <a:ext cx="853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86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Мифы о жизни без еды: праноедение и солнечное питание
</a:t>
            </a:r>
            <a:endParaRPr lang="en-US" sz="2786" dirty="0"/>
          </a:p>
        </p:txBody>
      </p:sp>
      <p:sp>
        <p:nvSpPr>
          <p:cNvPr id="12" name="Text 4"/>
          <p:cNvSpPr txBox="1"/>
          <p:nvPr/>
        </p:nvSpPr>
        <p:spPr>
          <a:xfrm>
            <a:off x="1070448" y="3241532"/>
            <a:ext cx="3344100" cy="11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 контролем специалисты фиксировали истощение и угрозу жизни у людей, пытавшихся отказаться от пищи.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5243573" y="3241532"/>
            <a:ext cx="3344100" cy="11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Подобные практики несут опасность и не рекомендуются медицинским сообществом.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56675" y="954486"/>
            <a:ext cx="4108200" cy="194577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8825" y="954486"/>
            <a:ext cx="4108200" cy="19457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  <p:sp>
        <p:nvSpPr>
          <p:cNvPr id="7" name="Text 1"/>
          <p:cNvSpPr txBox="1"/>
          <p:nvPr/>
        </p:nvSpPr>
        <p:spPr>
          <a:xfrm>
            <a:off x="378825" y="162025"/>
            <a:ext cx="8377800" cy="5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15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праноедов: разоблачённые случаи
</a:t>
            </a:r>
            <a:endParaRPr lang="en-US" sz="2915" dirty="0"/>
          </a:p>
        </p:txBody>
      </p:sp>
      <p:sp>
        <p:nvSpPr>
          <p:cNvPr id="8" name="Text 2"/>
          <p:cNvSpPr txBox="1"/>
          <p:nvPr/>
        </p:nvSpPr>
        <p:spPr>
          <a:xfrm>
            <a:off x="4656675" y="2991850"/>
            <a:ext cx="4111500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Разоблачение «жителя без еды» в Индии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656675" y="3551900"/>
            <a:ext cx="4111500" cy="11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ходе медицинского контроля обнаружили, что заявленный отказ от пищи сопровождался скрытым потреблением жидкостей и еды. Анализы показали значительное улучшение показателей после тайных приемов пищи, что опровергло заявленную практику.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378825" y="2991850"/>
            <a:ext cx="4111500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Обман «праноеда» Раджа Рата
</a:t>
            </a:r>
            <a:endParaRPr lang="en-US" sz="1400" dirty="0"/>
          </a:p>
        </p:txBody>
      </p:sp>
      <p:sp>
        <p:nvSpPr>
          <p:cNvPr id="11" name="Text 5"/>
          <p:cNvSpPr txBox="1"/>
          <p:nvPr/>
        </p:nvSpPr>
        <p:spPr>
          <a:xfrm>
            <a:off x="378825" y="3551900"/>
            <a:ext cx="4111500" cy="11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известный практик праноедения был подвергнут тайному наблюдению журналистов и ученых. Во время эксперимента была зафиксирована регулярная смена веса и содержание сахара в крови, что указывало на скрытый прием пищи и напитков.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49300" y="139500"/>
            <a:ext cx="3982800" cy="19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опасен недостаток питания для подростков
</a:t>
            </a:r>
            <a:endParaRPr lang="en-US" sz="3400" dirty="0"/>
          </a:p>
        </p:txBody>
      </p:sp>
      <p:sp>
        <p:nvSpPr>
          <p:cNvPr id="7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5106650" y="1159725"/>
            <a:ext cx="3650100" cy="102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Активный рост подростков требует достаточного количества белков, витаминов и минералов для правильного формирования органов и тканей организма.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5106650" y="2404471"/>
            <a:ext cx="3650100" cy="102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Недоедание снижает иммунитет, что повышает риск заболеваний и замедляет процессы восстановления после нагрузок и стрессов.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5106650" y="3661229"/>
            <a:ext cx="3650100" cy="102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Длительный дефицит питательных веществ негативно воздействует на работу сердца, развитие костной системы и когнитивные способности мозга.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49300" y="139500"/>
            <a:ext cx="85830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Результаты экспериментов на животных при голодании
</a:t>
            </a:r>
            <a:endParaRPr lang="en-US" sz="2786" dirty="0"/>
          </a:p>
        </p:txBody>
      </p:sp>
      <p:sp>
        <p:nvSpPr>
          <p:cNvPr id="6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572425" y="1671550"/>
            <a:ext cx="1763100" cy="274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Лабораторные крысы при отсутствии пищи теряют около 30% массы тела за 5–7 дней, их поведение становится вялым и апатичным.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2675275" y="1671550"/>
            <a:ext cx="1763100" cy="274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Собаки способны выживать без еды до 20 дней, но после этого начинаются серьезные нарушения жизненно важных органов и систем.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4777950" y="1671550"/>
            <a:ext cx="1763100" cy="274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проявляют стрессовые реакции — беспокойство и поиски пищи, при этом прекращается рост и замедляется развитие.
</a:t>
            </a:r>
            <a:endParaRPr lang="en-US" sz="1100" dirty="0"/>
          </a:p>
        </p:txBody>
      </p:sp>
      <p:sp>
        <p:nvSpPr>
          <p:cNvPr id="10" name="Text 5"/>
          <p:cNvSpPr txBox="1"/>
          <p:nvPr/>
        </p:nvSpPr>
        <p:spPr>
          <a:xfrm>
            <a:off x="6880725" y="1671550"/>
            <a:ext cx="1763100" cy="274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Продолжительное голодание приводит к ухудшению общего состояния и повышенной смертности среди исследуемых животных.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238A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0000" y="2016987"/>
            <a:ext cx="3856200" cy="151412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5122850" y="1722800"/>
            <a:ext cx="3690600" cy="6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2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Рекомендуемые дневные нормы белков, жиров, углеводов и калорийности для мальчиков и девочек этого возраста представлены ниже.
</a:t>
            </a:r>
            <a:endParaRPr lang="en-US" sz="1124" dirty="0"/>
          </a:p>
        </p:txBody>
      </p:sp>
      <p:sp>
        <p:nvSpPr>
          <p:cNvPr id="6" name="Text 2"/>
          <p:cNvSpPr txBox="1"/>
          <p:nvPr/>
        </p:nvSpPr>
        <p:spPr>
          <a:xfrm>
            <a:off x="5122850" y="2710670"/>
            <a:ext cx="36906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Питательность рациона должна быть адаптирована по возрасту и полу для здорового развития подростков.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5093475" y="3704700"/>
            <a:ext cx="36906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 — Всемирная организация здравоохранения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49300" y="139500"/>
            <a:ext cx="8534700" cy="117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Суточная норма питательных веществ для подростков 11–13 лет
</a:t>
            </a:r>
            <a:endParaRPr lang="en-US" sz="3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249300" y="139500"/>
            <a:ext cx="853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86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катастрофы: массовое голодание
</a:t>
            </a:r>
            <a:endParaRPr lang="en-US" sz="2786" dirty="0"/>
          </a:p>
        </p:txBody>
      </p:sp>
      <p:sp>
        <p:nvSpPr>
          <p:cNvPr id="10" name="Text 2"/>
          <p:cNvSpPr txBox="1"/>
          <p:nvPr/>
        </p:nvSpPr>
        <p:spPr>
          <a:xfrm>
            <a:off x="482375" y="2659775"/>
            <a:ext cx="2489400" cy="152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Жители выживали на 250–300 ккал в сутки, что приводило к массовому истощению и тысячам смертей от голода и болезней.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482375" y="2051300"/>
            <a:ext cx="2489400" cy="3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Блокада Ленинграда (1941–1944)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3327350" y="2659775"/>
            <a:ext cx="2489400" cy="152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Вызванный неурожаями картофеля, голод унес жизни миллионов, спровоцировал массовую эмиграцию и долгосрочные социальные последствия.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3327338" y="2051300"/>
            <a:ext cx="2489400" cy="3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Ирландский голод (1845–1852)
</a:t>
            </a:r>
            <a:endParaRPr lang="en-US" sz="1100" dirty="0"/>
          </a:p>
        </p:txBody>
      </p:sp>
      <p:sp>
        <p:nvSpPr>
          <p:cNvPr id="14" name="Text 6"/>
          <p:cNvSpPr txBox="1"/>
          <p:nvPr/>
        </p:nvSpPr>
        <p:spPr>
          <a:xfrm>
            <a:off x="6135375" y="2659775"/>
            <a:ext cx="2489400" cy="152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Отсутствие продовольствия привело к гибели миллионов людей, став одной из самых масштабных гуманитарных катастроф XX века.
</a:t>
            </a:r>
            <a:endParaRPr lang="en-US" sz="1000" dirty="0"/>
          </a:p>
        </p:txBody>
      </p:sp>
      <p:sp>
        <p:nvSpPr>
          <p:cNvPr id="15" name="Text 7"/>
          <p:cNvSpPr txBox="1"/>
          <p:nvPr/>
        </p:nvSpPr>
        <p:spPr>
          <a:xfrm>
            <a:off x="6135363" y="2051300"/>
            <a:ext cx="2489400" cy="3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Голод в Эфиопии (1980-е годы)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49300" y="139500"/>
            <a:ext cx="8534700" cy="93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Недостаток витаминов и минералов: опасные последствия
</a:t>
            </a:r>
            <a:endParaRPr lang="en-US" sz="3400" dirty="0"/>
          </a:p>
        </p:txBody>
      </p:sp>
      <p:sp>
        <p:nvSpPr>
          <p:cNvPr id="8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985000" y="1681150"/>
            <a:ext cx="3344100" cy="98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Дефицит витамина C вызывает цингу — деформации тканей, кровоточивость дёсен и сильную усталость организма.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5158125" y="1681150"/>
            <a:ext cx="3344100" cy="98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Недостаток витамина D приводит к рахиту у детей, нарушая нормальное формирование костей и вызывая их искривление.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985000" y="3293075"/>
            <a:ext cx="3344100" cy="98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Общая нехватка витаминов снижает защиту организма от инфекций и способствует развитию хронических заболеваний.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430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40075" y="1253399"/>
            <a:ext cx="3873300" cy="123310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50200" y="1253399"/>
            <a:ext cx="3873300" cy="123310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56650" y="4827325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162025"/>
            <a:ext cx="8438100" cy="5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здорового питания для растущего организма
</a:t>
            </a:r>
            <a:endParaRPr lang="en-US" sz="2411" dirty="0"/>
          </a:p>
        </p:txBody>
      </p:sp>
      <p:sp>
        <p:nvSpPr>
          <p:cNvPr id="8" name="Text 2"/>
          <p:cNvSpPr txBox="1"/>
          <p:nvPr/>
        </p:nvSpPr>
        <p:spPr>
          <a:xfrm>
            <a:off x="605925" y="2554918"/>
            <a:ext cx="3741600" cy="4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крепких костей и мышц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605925" y="3107600"/>
            <a:ext cx="37416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Правильное питание с достаточным содержанием кальция, белков и витаминов способствует плотности костей и развитию мышц, что важно для активного роста и профилактики травм.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4816050" y="2554918"/>
            <a:ext cx="3741600" cy="4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мозга и повышение умственной активности
</a:t>
            </a:r>
            <a:endParaRPr lang="en-US" sz="1400" dirty="0"/>
          </a:p>
        </p:txBody>
      </p:sp>
      <p:sp>
        <p:nvSpPr>
          <p:cNvPr id="11" name="Text 5"/>
          <p:cNvSpPr txBox="1"/>
          <p:nvPr/>
        </p:nvSpPr>
        <p:spPr>
          <a:xfrm>
            <a:off x="4816050" y="3107600"/>
            <a:ext cx="37416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Достаточный уровень микроэлементов и витаминов обеспечивает нормальную работу нервной системы, улучшает память и концентрацию, что критично для успехов в учебе и спорте.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53350" y="3260250"/>
            <a:ext cx="5818800" cy="9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Эксперименты и наблюдения подтверждают, что организм не может обходиться без питательных веществ длительное время. Истощение неизбежно ведёт к нарушению функций органов.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614700" y="1500075"/>
            <a:ext cx="2741400" cy="104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9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100%
</a:t>
            </a:r>
            <a:endParaRPr lang="en-US" sz="3900" dirty="0"/>
          </a:p>
        </p:txBody>
      </p:sp>
      <p:sp>
        <p:nvSpPr>
          <p:cNvPr id="7" name="Text 3"/>
          <p:cNvSpPr txBox="1"/>
          <p:nvPr/>
        </p:nvSpPr>
        <p:spPr>
          <a:xfrm>
            <a:off x="4045350" y="1359376"/>
            <a:ext cx="4304100" cy="1316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всех научно задокументированных случаев голодания заканчиваются серьёзными последствиями для здоровья и смертью при отсутствии контроля.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Медицинские и биологические исследования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21046" y="205125"/>
            <a:ext cx="4031659" cy="4938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483800" y="139500"/>
            <a:ext cx="4300200" cy="117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81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Питание как основа жизни: примеры и факты
</a:t>
            </a:r>
            <a:endParaRPr lang="en-US" sz="3081" dirty="0"/>
          </a:p>
        </p:txBody>
      </p:sp>
      <p:sp>
        <p:nvSpPr>
          <p:cNvPr id="6" name="Text 1"/>
          <p:cNvSpPr txBox="1"/>
          <p:nvPr/>
        </p:nvSpPr>
        <p:spPr>
          <a:xfrm>
            <a:off x="4989593" y="1943161"/>
            <a:ext cx="3884100" cy="125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Истории длительного голодания, как у Ангуса Барбиери, показывают экстремальные риски и необходимость медицинского контроля при отказе от пищи. Без него организм быстро ослабевает.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4989593" y="3442336"/>
            <a:ext cx="3884100" cy="125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Научные данные свидетельствуют, что подростки нуждаются в сбалансированном рационе для поддержания роста и развития. Отсутствие питания ведёт к тяжелым проблемам со здоровьем.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10425" y="639650"/>
            <a:ext cx="3743100" cy="393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Питание — залог здоровья и полноценной жизни
</a:t>
            </a:r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Регулярное получение всех необходимых веществ обеспечивает рост, функции органов и энергию для учебы и спорта. Отказ от еды — прямой путь к истощению и серьёзным заболеваниям, особенно у подростков.
</a:t>
            </a:r>
            <a:endParaRPr lang="en-US" sz="3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2026-05-08T12:44:17Z</dcterms:created>
  <dcterms:modified xsi:type="dcterms:W3CDTF">2026-05-08T12:44:17Z</dcterms:modified>
</cp:coreProperties>
</file>