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image" Target="../media/image-3-13.png"/><Relationship Id="rId14" Type="http://schemas.openxmlformats.org/officeDocument/2006/relationships/image" Target="../media/image-3-14.png"/><Relationship Id="rId15" Type="http://schemas.openxmlformats.org/officeDocument/2006/relationships/image" Target="../media/image-3-15.png"/><Relationship Id="rId16" Type="http://schemas.openxmlformats.org/officeDocument/2006/relationships/image" Target="../media/image-3-16.png"/><Relationship Id="rId17" Type="http://schemas.openxmlformats.org/officeDocument/2006/relationships/slideLayout" Target="../slideLayouts/slideLayout1.xml"/><Relationship Id="rId1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slideLayout" Target="../slideLayouts/slideLayout1.xml"/><Relationship Id="rId10"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image" Target="../media/image-14-9.png"/><Relationship Id="rId10" Type="http://schemas.openxmlformats.org/officeDocument/2006/relationships/image" Target="../media/image-14-10.png"/><Relationship Id="rId11" Type="http://schemas.openxmlformats.org/officeDocument/2006/relationships/image" Target="../media/image-14-11.png"/><Relationship Id="rId12" Type="http://schemas.openxmlformats.org/officeDocument/2006/relationships/image" Target="../media/image-14-12.png"/><Relationship Id="rId13" Type="http://schemas.openxmlformats.org/officeDocument/2006/relationships/image" Target="../media/image-14-13.png"/><Relationship Id="rId14" Type="http://schemas.openxmlformats.org/officeDocument/2006/relationships/slideLayout" Target="../slideLayouts/slideLayout1.xml"/><Relationship Id="rId1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83855" y="440175"/>
            <a:ext cx="4256439" cy="4260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49050" y="440175"/>
            <a:ext cx="4558500" cy="537600"/>
          </a:xfrm>
          <a:prstGeom prst="rect">
            <a:avLst/>
          </a:prstGeom>
          <a:noFill/>
          <a:ln/>
        </p:spPr>
        <p:txBody>
          <a:bodyPr wrap="square" lIns="0" tIns="0" rIns="0" bIns="0" rtlCol="0" anchor="ctr"/>
          <a:lstStyle/>
          <a:p>
            <a:pPr algn="l" indent="0" marL="0">
              <a:lnSpc>
                <a:spcPct val="100000"/>
              </a:lnSpc>
              <a:buNone/>
            </a:pPr>
            <a:r>
              <a:rPr lang="en-US" sz="1400" dirty="0">
                <a:solidFill>
                  <a:srgbClr val="413C58"/>
                </a:solidFill>
                <a:latin typeface="Arial" pitchFamily="34" charset="0"/>
                <a:ea typeface="Arial" pitchFamily="34" charset="-122"/>
                <a:cs typeface="Arial" pitchFamily="34" charset="-120"/>
              </a:rPr>
              <a:t>
</a:t>
            </a:r>
            <a:endParaRPr lang="en-US" sz="1400" dirty="0"/>
          </a:p>
        </p:txBody>
      </p:sp>
      <p:sp>
        <p:nvSpPr>
          <p:cNvPr id="5" name="Text 1"/>
          <p:cNvSpPr txBox="1"/>
          <p:nvPr/>
        </p:nvSpPr>
        <p:spPr>
          <a:xfrm>
            <a:off x="449050" y="1101675"/>
            <a:ext cx="3905100" cy="3599100"/>
          </a:xfrm>
          <a:prstGeom prst="rect">
            <a:avLst/>
          </a:prstGeom>
          <a:noFill/>
          <a:ln/>
        </p:spPr>
        <p:txBody>
          <a:bodyPr wrap="square" lIns="0" tIns="0" rIns="0" bIns="0" rtlCol="0" anchor="ctr"/>
          <a:lstStyle/>
          <a:p>
            <a:pPr algn="l" indent="0" marL="0">
              <a:lnSpc>
                <a:spcPct val="100000"/>
              </a:lnSpc>
              <a:buNone/>
            </a:pPr>
            <a:r>
              <a:rPr lang="en-US" sz="4083" b="1" dirty="0">
                <a:solidFill>
                  <a:srgbClr val="413C58"/>
                </a:solidFill>
                <a:latin typeface="Arial" pitchFamily="34" charset="0"/>
                <a:ea typeface="Arial" pitchFamily="34" charset="-122"/>
                <a:cs typeface="Arial" pitchFamily="34" charset="-120"/>
              </a:rPr>
              <a:t>Your Free Time: английская лексика для разговора о досуге
</a:t>
            </a:r>
            <a:pPr algn="l" indent="0" marL="0">
              <a:lnSpc>
                <a:spcPct val="100000"/>
              </a:lnSpc>
              <a:buNone/>
            </a:pPr>
            <a:r>
              <a:rPr lang="en-US" sz="1361"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361" dirty="0">
                <a:solidFill>
                  <a:srgbClr val="413C58"/>
                </a:solidFill>
                <a:latin typeface="Arial" pitchFamily="34" charset="0"/>
                <a:ea typeface="Arial" pitchFamily="34" charset="-122"/>
                <a:cs typeface="Arial" pitchFamily="34" charset="-120"/>
              </a:rPr>
              <a:t>Учимся говорить о свободном времени просто и уверенно.
</a:t>
            </a:r>
            <a:endParaRPr lang="en-US" sz="4083"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2514" y="739975"/>
            <a:ext cx="4148473" cy="3662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737875" y="739975"/>
            <a:ext cx="4053000" cy="450600"/>
          </a:xfrm>
          <a:prstGeom prst="rect">
            <a:avLst/>
          </a:prstGeom>
          <a:noFill/>
          <a:ln/>
        </p:spPr>
        <p:txBody>
          <a:bodyPr wrap="square" lIns="0" tIns="0" rIns="0" bIns="0" rtlCol="0" anchor="ctr"/>
          <a:lstStyle/>
          <a:p>
            <a:pPr algn="l" indent="0" marL="0">
              <a:lnSpc>
                <a:spcPct val="100000"/>
              </a:lnSpc>
              <a:buNone/>
            </a:pPr>
            <a:r>
              <a:rPr lang="en-US" sz="1772" b="1" dirty="0">
                <a:solidFill>
                  <a:srgbClr val="413C58"/>
                </a:solidFill>
                <a:latin typeface="Arial" pitchFamily="34" charset="0"/>
                <a:ea typeface="Arial" pitchFamily="34" charset="-122"/>
                <a:cs typeface="Arial" pitchFamily="34" charset="-120"/>
              </a:rPr>
              <a:t>Почему пятикласснику важно уметь говорить о досуге
</a:t>
            </a:r>
            <a:endParaRPr lang="en-US" sz="1772" dirty="0"/>
          </a:p>
        </p:txBody>
      </p:sp>
      <p:sp>
        <p:nvSpPr>
          <p:cNvPr id="5" name="Text 1"/>
          <p:cNvSpPr txBox="1"/>
          <p:nvPr/>
        </p:nvSpPr>
        <p:spPr>
          <a:xfrm>
            <a:off x="4737875" y="1377275"/>
            <a:ext cx="4053000" cy="3024900"/>
          </a:xfrm>
          <a:prstGeom prst="rect">
            <a:avLst/>
          </a:prstGeom>
          <a:noFill/>
          <a:ln/>
        </p:spPr>
        <p:txBody>
          <a:bodyPr wrap="square" lIns="0" tIns="0" rIns="0" bIns="0" rtlCol="0" anchor="t"/>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Эта тема помогает рассказать о жизни после уроков: о хобби, прогулках, спорте и любимых занятиях. На её основе легко строить короткие предложения и задавать простые вопросы однокласснику.
</a:t>
            </a:r>
            <a:endParaRPr lang="en-US" sz="1600" dirty="0"/>
          </a:p>
        </p:txBody>
      </p:sp>
      <p:sp>
        <p:nvSpPr>
          <p:cNvPr id="6" name="Text 2"/>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2</a:t>
            </a: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05625" y="1295008"/>
            <a:ext cx="754800" cy="67093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482338" y="1285325"/>
            <a:ext cx="690300" cy="6903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4194575" y="1295008"/>
            <a:ext cx="754800" cy="670933"/>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5971363" y="1285325"/>
            <a:ext cx="690300" cy="6903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pic>
        <p:nvPicPr>
          <p:cNvPr id="16" name="Image 14" descr="preencoded.png">    </p:cNvPr>
          <p:cNvPicPr>
            <a:picLocks noChangeAspect="1"/>
          </p:cNvPicPr>
          <p:nvPr/>
        </p:nvPicPr>
        <p:blipFill>
          <a:blip r:embed="rId15"/>
          <a:stretch>
            <a:fillRect/>
          </a:stretch>
        </p:blipFill>
        <p:spPr>
          <a:xfrm>
            <a:off x="0" y="0"/>
            <a:ext cx="9144000" cy="5143500"/>
          </a:xfrm>
          <a:prstGeom prst="rect">
            <a:avLst/>
          </a:prstGeom>
        </p:spPr>
      </p:pic>
      <p:pic>
        <p:nvPicPr>
          <p:cNvPr id="17" name="Image 15" descr="preencoded.png">    </p:cNvPr>
          <p:cNvPicPr>
            <a:picLocks noChangeAspect="1"/>
          </p:cNvPicPr>
          <p:nvPr/>
        </p:nvPicPr>
        <p:blipFill>
          <a:blip r:embed="rId16"/>
          <a:stretch>
            <a:fillRect/>
          </a:stretch>
        </p:blipFill>
        <p:spPr>
          <a:xfrm>
            <a:off x="7683612" y="1328555"/>
            <a:ext cx="754800" cy="603840"/>
          </a:xfrm>
          <a:prstGeom prst="rect">
            <a:avLst/>
          </a:prstGeom>
        </p:spPr>
      </p:pic>
      <p:sp>
        <p:nvSpPr>
          <p:cNvPr id="18" name="Text 0"/>
          <p:cNvSpPr txBox="1"/>
          <p:nvPr/>
        </p:nvSpPr>
        <p:spPr>
          <a:xfrm>
            <a:off x="524225" y="351850"/>
            <a:ext cx="8095500" cy="450600"/>
          </a:xfrm>
          <a:prstGeom prst="rect">
            <a:avLst/>
          </a:prstGeom>
          <a:noFill/>
          <a:ln/>
        </p:spPr>
        <p:txBody>
          <a:bodyPr wrap="square" lIns="0" tIns="0" rIns="0" bIns="0" rtlCol="0" anchor="ctr"/>
          <a:lstStyle/>
          <a:p>
            <a:pPr algn="ctr" indent="0" marL="0">
              <a:lnSpc>
                <a:spcPct val="100000"/>
              </a:lnSpc>
              <a:buNone/>
            </a:pPr>
            <a:r>
              <a:rPr lang="en-US" sz="3000" b="1" dirty="0">
                <a:solidFill>
                  <a:srgbClr val="413C58"/>
                </a:solidFill>
                <a:latin typeface="Arial" pitchFamily="34" charset="0"/>
                <a:ea typeface="Arial" pitchFamily="34" charset="-122"/>
                <a:cs typeface="Arial" pitchFamily="34" charset="-120"/>
              </a:rPr>
              <a:t>Основные слова по теме досуга
</a:t>
            </a:r>
            <a:endParaRPr lang="en-US" sz="3000" dirty="0"/>
          </a:p>
        </p:txBody>
      </p:sp>
      <p:sp>
        <p:nvSpPr>
          <p:cNvPr id="19" name="Text 1"/>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3</a:t>
            </a:r>
            <a:endParaRPr lang="en-US" sz="2400" dirty="0"/>
          </a:p>
        </p:txBody>
      </p:sp>
      <p:sp>
        <p:nvSpPr>
          <p:cNvPr id="20" name="Text 2"/>
          <p:cNvSpPr txBox="1"/>
          <p:nvPr/>
        </p:nvSpPr>
        <p:spPr>
          <a:xfrm>
            <a:off x="404587" y="2334266"/>
            <a:ext cx="1356900" cy="1866600"/>
          </a:xfrm>
          <a:prstGeom prst="rect">
            <a:avLst/>
          </a:prstGeom>
          <a:noFill/>
          <a:ln/>
        </p:spPr>
        <p:txBody>
          <a:bodyPr wrap="square" lIns="0" tIns="0" rIns="0" bIns="0" rtlCol="0" anchor="t"/>
          <a:lstStyle/>
          <a:p>
            <a:pPr algn="ctr" indent="0" marL="0">
              <a:lnSpc>
                <a:spcPct val="100000"/>
              </a:lnSpc>
              <a:buNone/>
            </a:pPr>
            <a:r>
              <a:rPr lang="en-US" sz="1064" b="1" dirty="0">
                <a:solidFill>
                  <a:srgbClr val="FDFFF4"/>
                </a:solidFill>
                <a:latin typeface="Arial" pitchFamily="34" charset="0"/>
                <a:ea typeface="Arial" pitchFamily="34" charset="-122"/>
                <a:cs typeface="Arial" pitchFamily="34" charset="-120"/>
              </a:rPr>
              <a:t>Занятия и хобби
</a:t>
            </a:r>
            <a:pPr algn="ctr" indent="0" marL="0">
              <a:lnSpc>
                <a:spcPct val="100000"/>
              </a:lnSpc>
              <a:buNone/>
            </a:pPr>
            <a:r>
              <a:rPr lang="en-US" sz="1064" b="1" dirty="0">
                <a:solidFill>
                  <a:srgbClr val="FDFFF4"/>
                </a:solidFill>
                <a:latin typeface="Arial" pitchFamily="34" charset="0"/>
                <a:ea typeface="Arial" pitchFamily="34" charset="-122"/>
                <a:cs typeface="Arial" pitchFamily="34" charset="-120"/>
              </a:rPr>
              <a:t>
</a:t>
            </a:r>
            <a:pPr algn="ctr" indent="0" marL="0">
              <a:lnSpc>
                <a:spcPct val="100000"/>
              </a:lnSpc>
              <a:buNone/>
            </a:pPr>
            <a:r>
              <a:rPr lang="en-US" sz="1064" dirty="0">
                <a:solidFill>
                  <a:srgbClr val="FDFFF4"/>
                </a:solidFill>
                <a:latin typeface="Arial" pitchFamily="34" charset="0"/>
                <a:ea typeface="Arial" pitchFamily="34" charset="-122"/>
                <a:cs typeface="Arial" pitchFamily="34" charset="-120"/>
              </a:rPr>
              <a:t>Слова reading, drawing, dancing, singing и playing computer games помогают назвать любимые дела. Они нужны, чтобы быстро и понятно описать, чем школьник занимается в свободное время.
</a:t>
            </a:r>
            <a:endParaRPr lang="en-US" sz="1064" dirty="0"/>
          </a:p>
        </p:txBody>
      </p:sp>
      <p:sp>
        <p:nvSpPr>
          <p:cNvPr id="21" name="Text 3"/>
          <p:cNvSpPr txBox="1"/>
          <p:nvPr/>
        </p:nvSpPr>
        <p:spPr>
          <a:xfrm>
            <a:off x="2149099" y="2334266"/>
            <a:ext cx="1356900" cy="1866600"/>
          </a:xfrm>
          <a:prstGeom prst="rect">
            <a:avLst/>
          </a:prstGeom>
          <a:noFill/>
          <a:ln/>
        </p:spPr>
        <p:txBody>
          <a:bodyPr wrap="square" lIns="0" tIns="0" rIns="0" bIns="0" rtlCol="0" anchor="t"/>
          <a:lstStyle/>
          <a:p>
            <a:pPr algn="ctr" indent="0" marL="0">
              <a:lnSpc>
                <a:spcPct val="100000"/>
              </a:lnSpc>
              <a:buNone/>
            </a:pPr>
            <a:r>
              <a:rPr lang="en-US" sz="1105" b="1" dirty="0">
                <a:solidFill>
                  <a:srgbClr val="FDFFF4"/>
                </a:solidFill>
                <a:latin typeface="Arial" pitchFamily="34" charset="0"/>
                <a:ea typeface="Arial" pitchFamily="34" charset="-122"/>
                <a:cs typeface="Arial" pitchFamily="34" charset="-120"/>
              </a:rPr>
              <a:t>Когда это происходит
</a:t>
            </a:r>
            <a:pPr algn="ctr" indent="0" marL="0">
              <a:lnSpc>
                <a:spcPct val="100000"/>
              </a:lnSpc>
              <a:buNone/>
            </a:pPr>
            <a:r>
              <a:rPr lang="en-US" sz="1105" b="1" dirty="0">
                <a:solidFill>
                  <a:srgbClr val="FDFFF4"/>
                </a:solidFill>
                <a:latin typeface="Arial" pitchFamily="34" charset="0"/>
                <a:ea typeface="Arial" pitchFamily="34" charset="-122"/>
                <a:cs typeface="Arial" pitchFamily="34" charset="-120"/>
              </a:rPr>
              <a:t>
</a:t>
            </a:r>
            <a:pPr algn="ctr" indent="0" marL="0">
              <a:lnSpc>
                <a:spcPct val="100000"/>
              </a:lnSpc>
              <a:buNone/>
            </a:pPr>
            <a:r>
              <a:rPr lang="en-US" sz="1105" dirty="0">
                <a:solidFill>
                  <a:srgbClr val="FDFFF4"/>
                </a:solidFill>
                <a:latin typeface="Arial" pitchFamily="34" charset="0"/>
                <a:ea typeface="Arial" pitchFamily="34" charset="-122"/>
                <a:cs typeface="Arial" pitchFamily="34" charset="-120"/>
              </a:rPr>
              <a:t>Фразы every day, on weekdays, at the weekend, after school и in the evening уточняют время. С ними легче строить понятные предложения о том, когда именно происходит занятие.
</a:t>
            </a:r>
            <a:endParaRPr lang="en-US" sz="1105" dirty="0"/>
          </a:p>
        </p:txBody>
      </p:sp>
      <p:sp>
        <p:nvSpPr>
          <p:cNvPr id="22" name="Text 4"/>
          <p:cNvSpPr txBox="1"/>
          <p:nvPr/>
        </p:nvSpPr>
        <p:spPr>
          <a:xfrm>
            <a:off x="3893612" y="2334266"/>
            <a:ext cx="1356900" cy="1866600"/>
          </a:xfrm>
          <a:prstGeom prst="rect">
            <a:avLst/>
          </a:prstGeom>
          <a:noFill/>
          <a:ln/>
        </p:spPr>
        <p:txBody>
          <a:bodyPr wrap="square" lIns="0" tIns="0" rIns="0" bIns="0" rtlCol="0" anchor="t"/>
          <a:lstStyle/>
          <a:p>
            <a:pPr algn="ctr" indent="0" marL="0">
              <a:lnSpc>
                <a:spcPct val="100000"/>
              </a:lnSpc>
              <a:buNone/>
            </a:pPr>
            <a:r>
              <a:rPr lang="en-US" sz="1136" b="1" dirty="0">
                <a:solidFill>
                  <a:srgbClr val="FDFFF4"/>
                </a:solidFill>
                <a:latin typeface="Arial" pitchFamily="34" charset="0"/>
                <a:ea typeface="Arial" pitchFamily="34" charset="-122"/>
                <a:cs typeface="Arial" pitchFamily="34" charset="-120"/>
              </a:rPr>
              <a:t>Дома или на улице
</a:t>
            </a:r>
            <a:pPr algn="ctr" indent="0" marL="0">
              <a:lnSpc>
                <a:spcPct val="100000"/>
              </a:lnSpc>
              <a:buNone/>
            </a:pPr>
            <a:r>
              <a:rPr lang="en-US" sz="1136" b="1" dirty="0">
                <a:solidFill>
                  <a:srgbClr val="FDFFF4"/>
                </a:solidFill>
                <a:latin typeface="Arial" pitchFamily="34" charset="0"/>
                <a:ea typeface="Arial" pitchFamily="34" charset="-122"/>
                <a:cs typeface="Arial" pitchFamily="34" charset="-120"/>
              </a:rPr>
              <a:t>
</a:t>
            </a:r>
            <a:pPr algn="ctr" indent="0" marL="0">
              <a:lnSpc>
                <a:spcPct val="100000"/>
              </a:lnSpc>
              <a:buNone/>
            </a:pPr>
            <a:r>
              <a:rPr lang="en-US" sz="1136" dirty="0">
                <a:solidFill>
                  <a:srgbClr val="FDFFF4"/>
                </a:solidFill>
                <a:latin typeface="Arial" pitchFamily="34" charset="0"/>
                <a:ea typeface="Arial" pitchFamily="34" charset="-122"/>
                <a:cs typeface="Arial" pitchFamily="34" charset="-120"/>
              </a:rPr>
              <a:t>Слова at home и outside показывают место действия. Благодаря им можно сказать, где проходит досуг: дома, на прогулке, на площадке или во дворе с друзьями.
</a:t>
            </a:r>
            <a:endParaRPr lang="en-US" sz="1136" dirty="0"/>
          </a:p>
        </p:txBody>
      </p:sp>
      <p:sp>
        <p:nvSpPr>
          <p:cNvPr id="23" name="Text 5"/>
          <p:cNvSpPr txBox="1"/>
          <p:nvPr/>
        </p:nvSpPr>
        <p:spPr>
          <a:xfrm>
            <a:off x="5638124" y="2334266"/>
            <a:ext cx="1356900" cy="1866600"/>
          </a:xfrm>
          <a:prstGeom prst="rect">
            <a:avLst/>
          </a:prstGeom>
          <a:noFill/>
          <a:ln/>
        </p:spPr>
        <p:txBody>
          <a:bodyPr wrap="square" lIns="0" tIns="0" rIns="0" bIns="0" rtlCol="0" anchor="t"/>
          <a:lstStyle/>
          <a:p>
            <a:pPr algn="ctr" indent="0" marL="0">
              <a:lnSpc>
                <a:spcPct val="100000"/>
              </a:lnSpc>
              <a:buNone/>
            </a:pPr>
            <a:r>
              <a:rPr lang="en-US" sz="1067" b="1" dirty="0">
                <a:solidFill>
                  <a:srgbClr val="FDFFF4"/>
                </a:solidFill>
                <a:latin typeface="Arial" pitchFamily="34" charset="0"/>
                <a:ea typeface="Arial" pitchFamily="34" charset="-122"/>
                <a:cs typeface="Arial" pitchFamily="34" charset="-120"/>
              </a:rPr>
              <a:t>Отношение к занятию
</a:t>
            </a:r>
            <a:pPr algn="ctr" indent="0" marL="0">
              <a:lnSpc>
                <a:spcPct val="100000"/>
              </a:lnSpc>
              <a:buNone/>
            </a:pPr>
            <a:r>
              <a:rPr lang="en-US" sz="1067" b="1" dirty="0">
                <a:solidFill>
                  <a:srgbClr val="FDFFF4"/>
                </a:solidFill>
                <a:latin typeface="Arial" pitchFamily="34" charset="0"/>
                <a:ea typeface="Arial" pitchFamily="34" charset="-122"/>
                <a:cs typeface="Arial" pitchFamily="34" charset="-120"/>
              </a:rPr>
              <a:t>
</a:t>
            </a:r>
            <a:pPr algn="ctr" indent="0" marL="0">
              <a:lnSpc>
                <a:spcPct val="100000"/>
              </a:lnSpc>
              <a:buNone/>
            </a:pPr>
            <a:r>
              <a:rPr lang="en-US" sz="1067" dirty="0">
                <a:solidFill>
                  <a:srgbClr val="FDFFF4"/>
                </a:solidFill>
                <a:latin typeface="Arial" pitchFamily="34" charset="0"/>
                <a:ea typeface="Arial" pitchFamily="34" charset="-122"/>
                <a:cs typeface="Arial" pitchFamily="34" charset="-120"/>
              </a:rPr>
              <a:t>Слова fun, interesting, relaxing, healthy, boring и exciting помогают выразить мнение. Они делают ответ живым и показывают, нравится ли школьнику это занятие или нет.
</a:t>
            </a:r>
            <a:endParaRPr lang="en-US" sz="1067" dirty="0"/>
          </a:p>
        </p:txBody>
      </p:sp>
      <p:sp>
        <p:nvSpPr>
          <p:cNvPr id="24" name="Text 6"/>
          <p:cNvSpPr txBox="1"/>
          <p:nvPr/>
        </p:nvSpPr>
        <p:spPr>
          <a:xfrm>
            <a:off x="7382637" y="2334266"/>
            <a:ext cx="1356900" cy="1866600"/>
          </a:xfrm>
          <a:prstGeom prst="rect">
            <a:avLst/>
          </a:prstGeom>
          <a:noFill/>
          <a:ln/>
        </p:spPr>
        <p:txBody>
          <a:bodyPr wrap="square" lIns="0" tIns="0" rIns="0" bIns="0" rtlCol="0" anchor="t"/>
          <a:lstStyle/>
          <a:p>
            <a:pPr algn="ctr" indent="0" marL="0">
              <a:lnSpc>
                <a:spcPct val="100000"/>
              </a:lnSpc>
              <a:buNone/>
            </a:pPr>
            <a:r>
              <a:rPr lang="en-US" sz="1223" b="1" dirty="0">
                <a:solidFill>
                  <a:srgbClr val="FDFFF4"/>
                </a:solidFill>
                <a:latin typeface="Arial" pitchFamily="34" charset="0"/>
                <a:ea typeface="Arial" pitchFamily="34" charset="-122"/>
                <a:cs typeface="Arial" pitchFamily="34" charset="-120"/>
              </a:rPr>
              <a:t>Говорим о себе
</a:t>
            </a:r>
            <a:pPr algn="ctr" indent="0" marL="0">
              <a:lnSpc>
                <a:spcPct val="100000"/>
              </a:lnSpc>
              <a:buNone/>
            </a:pPr>
            <a:r>
              <a:rPr lang="en-US" sz="1223" b="1" dirty="0">
                <a:solidFill>
                  <a:srgbClr val="FDFFF4"/>
                </a:solidFill>
                <a:latin typeface="Arial" pitchFamily="34" charset="0"/>
                <a:ea typeface="Arial" pitchFamily="34" charset="-122"/>
                <a:cs typeface="Arial" pitchFamily="34" charset="-120"/>
              </a:rPr>
              <a:t>
</a:t>
            </a:r>
            <a:pPr algn="ctr" indent="0" marL="0">
              <a:lnSpc>
                <a:spcPct val="100000"/>
              </a:lnSpc>
              <a:buNone/>
            </a:pPr>
            <a:r>
              <a:rPr lang="en-US" sz="1223" dirty="0">
                <a:solidFill>
                  <a:srgbClr val="FDFFF4"/>
                </a:solidFill>
                <a:latin typeface="Arial" pitchFamily="34" charset="0"/>
                <a:ea typeface="Arial" pitchFamily="34" charset="-122"/>
                <a:cs typeface="Arial" pitchFamily="34" charset="-120"/>
              </a:rPr>
              <a:t>Эти слова соединяются в короткие фразы о личном опыте: I like reading, I play sports, I listen to music in the evening. Так легче начать разговор о своих интересах.
</a:t>
            </a:r>
            <a:endParaRPr lang="en-US" sz="1223"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53200" y="1304528"/>
            <a:ext cx="3569400" cy="2292232"/>
          </a:xfrm>
          <a:prstGeom prst="rect">
            <a:avLst/>
          </a:prstGeom>
        </p:spPr>
      </p:pic>
      <p:sp>
        <p:nvSpPr>
          <p:cNvPr id="4" name="Text 0"/>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2613" b="1" dirty="0">
                <a:solidFill>
                  <a:srgbClr val="FDFFF4"/>
                </a:solidFill>
                <a:latin typeface="Arial" pitchFamily="34" charset="0"/>
                <a:ea typeface="Arial" pitchFamily="34" charset="-122"/>
                <a:cs typeface="Arial" pitchFamily="34" charset="-120"/>
              </a:rPr>
              <a:t>Что школьники чаще делают в свободное время
</a:t>
            </a:r>
            <a:endParaRPr lang="en-US" sz="2613" dirty="0"/>
          </a:p>
        </p:txBody>
      </p:sp>
      <p:sp>
        <p:nvSpPr>
          <p:cNvPr id="5" name="Text 1"/>
          <p:cNvSpPr txBox="1"/>
          <p:nvPr/>
        </p:nvSpPr>
        <p:spPr>
          <a:xfrm>
            <a:off x="537150" y="1315950"/>
            <a:ext cx="3780600" cy="15888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Диаграмма показывает, что досуг пятиклассников распределяется между движением, отдыхом дома и общением с близкими.
</a:t>
            </a:r>
            <a:endParaRPr lang="en-US" sz="1600" dirty="0"/>
          </a:p>
        </p:txBody>
      </p:sp>
      <p:sp>
        <p:nvSpPr>
          <p:cNvPr id="6" name="Text 2"/>
          <p:cNvSpPr txBox="1"/>
          <p:nvPr/>
        </p:nvSpPr>
        <p:spPr>
          <a:xfrm>
            <a:off x="537150" y="3306200"/>
            <a:ext cx="3780600" cy="9735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На первом месте остаются активные занятия и прогулки, но спокойные и домашние дела тоже занимают заметную часть свободного времени.
</a:t>
            </a:r>
            <a:endParaRPr lang="en-US" sz="1600" dirty="0"/>
          </a:p>
        </p:txBody>
      </p:sp>
      <p:sp>
        <p:nvSpPr>
          <p:cNvPr id="7" name="Text 3"/>
          <p:cNvSpPr txBox="1"/>
          <p:nvPr/>
        </p:nvSpPr>
        <p:spPr>
          <a:xfrm>
            <a:off x="5068950" y="3932454"/>
            <a:ext cx="3537900" cy="394500"/>
          </a:xfrm>
          <a:prstGeom prst="rect">
            <a:avLst/>
          </a:prstGeom>
          <a:noFill/>
          <a:ln/>
        </p:spPr>
        <p:txBody>
          <a:bodyPr wrap="square" lIns="0" tIns="0" rIns="0" bIns="0" rtlCol="0" anchor="ctr"/>
          <a:lstStyle/>
          <a:p>
            <a:pPr algn="l" indent="0" marL="0">
              <a:lnSpc>
                <a:spcPct val="100000"/>
              </a:lnSpc>
              <a:buNone/>
            </a:pPr>
            <a:r>
              <a:rPr lang="en-US" sz="1400" dirty="0">
                <a:solidFill>
                  <a:srgbClr val="413C58"/>
                </a:solidFill>
                <a:latin typeface="Arial" pitchFamily="34" charset="0"/>
                <a:ea typeface="Arial" pitchFamily="34" charset="-122"/>
                <a:cs typeface="Arial" pitchFamily="34" charset="-120"/>
              </a:rPr>
              <a:t>Учебная иллюстрация, составлено по типичным ответам учащихся 5 класса
</a:t>
            </a:r>
            <a:endParaRPr lang="en-US" sz="1400" dirty="0"/>
          </a:p>
        </p:txBody>
      </p:sp>
      <p:sp>
        <p:nvSpPr>
          <p:cNvPr id="8" name="Text 4"/>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4</a:t>
            </a:r>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6450" y="1564100"/>
            <a:ext cx="3982500" cy="1903401"/>
          </a:xfrm>
          <a:prstGeom prst="rect">
            <a:avLst/>
          </a:prstGeom>
        </p:spPr>
      </p:pic>
      <p:sp>
        <p:nvSpPr>
          <p:cNvPr id="4" name="Text 0"/>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2361" b="1" dirty="0">
                <a:solidFill>
                  <a:srgbClr val="FDFFF4"/>
                </a:solidFill>
                <a:latin typeface="Arial" pitchFamily="34" charset="0"/>
                <a:ea typeface="Arial" pitchFamily="34" charset="-122"/>
                <a:cs typeface="Arial" pitchFamily="34" charset="-120"/>
              </a:rPr>
              <a:t>Полезные английские слова и примеры предложений
</a:t>
            </a:r>
            <a:endParaRPr lang="en-US" sz="2361" dirty="0"/>
          </a:p>
        </p:txBody>
      </p:sp>
      <p:sp>
        <p:nvSpPr>
          <p:cNvPr id="5" name="Text 1"/>
          <p:cNvSpPr txBox="1"/>
          <p:nvPr/>
        </p:nvSpPr>
        <p:spPr>
          <a:xfrm>
            <a:off x="4853575" y="1245101"/>
            <a:ext cx="3693300" cy="17058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Таблица помогает увидеть слово, перевод и готовый образец употребления в одном месте.
</a:t>
            </a:r>
            <a:endParaRPr lang="en-US" sz="1600" dirty="0"/>
          </a:p>
        </p:txBody>
      </p:sp>
      <p:sp>
        <p:nvSpPr>
          <p:cNvPr id="6" name="Text 2"/>
          <p:cNvSpPr txBox="1"/>
          <p:nvPr/>
        </p:nvSpPr>
        <p:spPr>
          <a:xfrm>
            <a:off x="4853575" y="3326050"/>
            <a:ext cx="3693300" cy="10737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Короткие примеры помогают не только запомнить перевод, но и сразу использовать слово в собственном предложении.
</a:t>
            </a:r>
            <a:endParaRPr lang="en-US" sz="1600" dirty="0"/>
          </a:p>
        </p:txBody>
      </p:sp>
      <p:sp>
        <p:nvSpPr>
          <p:cNvPr id="7" name="Text 3"/>
          <p:cNvSpPr txBox="1"/>
          <p:nvPr/>
        </p:nvSpPr>
        <p:spPr>
          <a:xfrm>
            <a:off x="528750" y="4079490"/>
            <a:ext cx="3537900" cy="394500"/>
          </a:xfrm>
          <a:prstGeom prst="rect">
            <a:avLst/>
          </a:prstGeom>
          <a:noFill/>
          <a:ln/>
        </p:spPr>
        <p:txBody>
          <a:bodyPr wrap="square" lIns="0" tIns="0" rIns="0" bIns="0" rtlCol="0" anchor="ctr"/>
          <a:lstStyle/>
          <a:p>
            <a:pPr algn="l" indent="0" marL="0">
              <a:lnSpc>
                <a:spcPct val="100000"/>
              </a:lnSpc>
              <a:buNone/>
            </a:pPr>
            <a:r>
              <a:rPr lang="en-US" sz="1400" dirty="0">
                <a:solidFill>
                  <a:srgbClr val="413C58"/>
                </a:solidFill>
                <a:latin typeface="Arial" pitchFamily="34" charset="0"/>
                <a:ea typeface="Arial" pitchFamily="34" charset="-122"/>
                <a:cs typeface="Arial" pitchFamily="34" charset="-120"/>
              </a:rPr>
              <a:t>Учебный материал по теме «Your free time»
</a:t>
            </a:r>
            <a:endParaRPr lang="en-US" sz="1400" dirty="0"/>
          </a:p>
        </p:txBody>
      </p:sp>
      <p:sp>
        <p:nvSpPr>
          <p:cNvPr id="8" name="Text 4"/>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5</a:t>
            </a:r>
            <a:endParaRPr 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69013" y="1041900"/>
            <a:ext cx="3973425" cy="4101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6</a:t>
            </a:r>
            <a:endParaRPr lang="en-US" sz="2400" dirty="0"/>
          </a:p>
        </p:txBody>
      </p:sp>
      <p:sp>
        <p:nvSpPr>
          <p:cNvPr id="9" name="Text 1"/>
          <p:cNvSpPr txBox="1"/>
          <p:nvPr/>
        </p:nvSpPr>
        <p:spPr>
          <a:xfrm>
            <a:off x="223650" y="351850"/>
            <a:ext cx="7658400" cy="450600"/>
          </a:xfrm>
          <a:prstGeom prst="rect">
            <a:avLst/>
          </a:prstGeom>
          <a:noFill/>
          <a:ln/>
        </p:spPr>
        <p:txBody>
          <a:bodyPr wrap="square" lIns="0" tIns="0" rIns="0" bIns="0" rtlCol="0" anchor="ctr"/>
          <a:lstStyle/>
          <a:p>
            <a:pPr algn="l" indent="0" marL="0">
              <a:lnSpc>
                <a:spcPct val="100000"/>
              </a:lnSpc>
              <a:buNone/>
            </a:pPr>
            <a:r>
              <a:rPr lang="en-US" sz="2440" b="1" dirty="0">
                <a:solidFill>
                  <a:srgbClr val="413C58"/>
                </a:solidFill>
                <a:latin typeface="Arial" pitchFamily="34" charset="0"/>
                <a:ea typeface="Arial" pitchFamily="34" charset="-122"/>
                <a:cs typeface="Arial" pitchFamily="34" charset="-120"/>
              </a:rPr>
              <a:t>Спорт и движение как часть свободного времени
</a:t>
            </a:r>
            <a:endParaRPr lang="en-US" sz="2440" dirty="0"/>
          </a:p>
        </p:txBody>
      </p:sp>
      <p:sp>
        <p:nvSpPr>
          <p:cNvPr id="10" name="Text 2"/>
          <p:cNvSpPr txBox="1"/>
          <p:nvPr/>
        </p:nvSpPr>
        <p:spPr>
          <a:xfrm>
            <a:off x="232200" y="1106978"/>
            <a:ext cx="6780484"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Популярные виды активности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Football, basketball, swimming, cycling, running, skating и skipping rope — это слова, которые часто нужны, когда школьник говорит о своём активном отдыхе и занятиях на свежем воздухе.
</a:t>
            </a:r>
            <a:endParaRPr lang="en-US" sz="1200" dirty="0"/>
          </a:p>
        </p:txBody>
      </p:sp>
      <p:sp>
        <p:nvSpPr>
          <p:cNvPr id="11" name="Text 3"/>
          <p:cNvSpPr txBox="1"/>
          <p:nvPr/>
        </p:nvSpPr>
        <p:spPr>
          <a:xfrm>
            <a:off x="232200" y="2036900"/>
            <a:ext cx="6376521"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Как строить фразы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Для описания подходят простые модели: I do sports, I play football, I go cycling, I run in the park. Они легко запоминаются и подходят для короткого ответа.
</a:t>
            </a:r>
            <a:endParaRPr lang="en-US" sz="1200" dirty="0"/>
          </a:p>
        </p:txBody>
      </p:sp>
      <p:sp>
        <p:nvSpPr>
          <p:cNvPr id="12" name="Text 4"/>
          <p:cNvSpPr txBox="1"/>
          <p:nvPr/>
        </p:nvSpPr>
        <p:spPr>
          <a:xfrm>
            <a:off x="232200" y="2966800"/>
            <a:ext cx="5995916"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Грамматика без лишних трудностей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Названия игр и видов спорта в таких предложениях обычно употребляются без артикля. Это важная особенность, которая помогает говорить естественно и не перегружать фразу.
</a:t>
            </a:r>
            <a:endParaRPr lang="en-US" sz="1200" dirty="0"/>
          </a:p>
        </p:txBody>
      </p:sp>
      <p:sp>
        <p:nvSpPr>
          <p:cNvPr id="13" name="Text 5"/>
          <p:cNvSpPr txBox="1"/>
          <p:nvPr/>
        </p:nvSpPr>
        <p:spPr>
          <a:xfrm>
            <a:off x="232200" y="3896725"/>
            <a:ext cx="5636803"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Польза для здоровья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Спортивные занятия связывают тему досуга с активным образом жизни. Они показывают, что свободное время можно проводить не только интересно, но и с пользой для организма.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185100" y="1146080"/>
            <a:ext cx="2958900" cy="289244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7</a:t>
            </a:r>
            <a:endParaRPr lang="en-US" sz="2400" dirty="0"/>
          </a:p>
        </p:txBody>
      </p:sp>
      <p:sp>
        <p:nvSpPr>
          <p:cNvPr id="11" name="Text 1"/>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3000" b="1" dirty="0">
                <a:solidFill>
                  <a:srgbClr val="FDFFF4"/>
                </a:solidFill>
                <a:latin typeface="Arial" pitchFamily="34" charset="0"/>
                <a:ea typeface="Arial" pitchFamily="34" charset="-122"/>
                <a:cs typeface="Arial" pitchFamily="34" charset="-120"/>
              </a:rPr>
              <a:t>Творческие занятия на английском языке
</a:t>
            </a:r>
            <a:endParaRPr lang="en-US" sz="3000" dirty="0"/>
          </a:p>
        </p:txBody>
      </p:sp>
      <p:sp>
        <p:nvSpPr>
          <p:cNvPr id="12" name="Text 2"/>
          <p:cNvSpPr txBox="1"/>
          <p:nvPr/>
        </p:nvSpPr>
        <p:spPr>
          <a:xfrm>
            <a:off x="788925" y="1207150"/>
            <a:ext cx="5268900" cy="661800"/>
          </a:xfrm>
          <a:prstGeom prst="rect">
            <a:avLst/>
          </a:prstGeom>
          <a:noFill/>
          <a:ln/>
        </p:spPr>
        <p:txBody>
          <a:bodyPr wrap="square" lIns="0" tIns="0" rIns="0" bIns="0" rtlCol="0" anchor="t"/>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Рисование и живопись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Drawing и painting подходят для рассказа о спокойных творческих занятиях. О них удобно говорить через I like, I enjoy и слова creative, beautiful, interesting, если нужно показать своё отношение.
</a:t>
            </a:r>
            <a:endParaRPr lang="en-US" sz="1000" dirty="0"/>
          </a:p>
        </p:txBody>
      </p:sp>
      <p:sp>
        <p:nvSpPr>
          <p:cNvPr id="13" name="Text 3"/>
          <p:cNvSpPr txBox="1"/>
          <p:nvPr/>
        </p:nvSpPr>
        <p:spPr>
          <a:xfrm>
            <a:off x="788925" y="1935350"/>
            <a:ext cx="5268900" cy="661800"/>
          </a:xfrm>
          <a:prstGeom prst="rect">
            <a:avLst/>
          </a:prstGeom>
          <a:noFill/>
          <a:ln/>
        </p:spPr>
        <p:txBody>
          <a:bodyPr wrap="square" lIns="0" tIns="0" rIns="0" bIns="0" rtlCol="0" anchor="t"/>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Поделки и ручной труд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Making crafts помогает назвать занятие, которое можно делать дома или в школе. Такие действия легко описать короткой фразой, особенно если рядом есть картинка или готовый пример.
</a:t>
            </a:r>
            <a:endParaRPr lang="en-US" sz="1000" dirty="0"/>
          </a:p>
        </p:txBody>
      </p:sp>
      <p:sp>
        <p:nvSpPr>
          <p:cNvPr id="14" name="Text 4"/>
          <p:cNvSpPr txBox="1"/>
          <p:nvPr/>
        </p:nvSpPr>
        <p:spPr>
          <a:xfrm>
            <a:off x="788925" y="2663550"/>
            <a:ext cx="5268900" cy="661800"/>
          </a:xfrm>
          <a:prstGeom prst="rect">
            <a:avLst/>
          </a:prstGeom>
          <a:noFill/>
          <a:ln/>
        </p:spPr>
        <p:txBody>
          <a:bodyPr wrap="square" lIns="0" tIns="0" rIns="0" bIns="0" rtlCol="0" anchor="t"/>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Музыка и пение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Playing a musical instrument и singing часто встречаются в темах о хобби. Здесь удобно использовать структуры He can play the guitar или She enjoys singing in the evening.
</a:t>
            </a:r>
            <a:endParaRPr lang="en-US" sz="1000" dirty="0"/>
          </a:p>
        </p:txBody>
      </p:sp>
      <p:sp>
        <p:nvSpPr>
          <p:cNvPr id="15" name="Text 5"/>
          <p:cNvSpPr txBox="1"/>
          <p:nvPr/>
        </p:nvSpPr>
        <p:spPr>
          <a:xfrm>
            <a:off x="788925" y="3391750"/>
            <a:ext cx="5268900" cy="661800"/>
          </a:xfrm>
          <a:prstGeom prst="rect">
            <a:avLst/>
          </a:prstGeom>
          <a:noFill/>
          <a:ln/>
        </p:spPr>
        <p:txBody>
          <a:bodyPr wrap="square" lIns="0" tIns="0" rIns="0" bIns="0" rtlCol="0" anchor="t"/>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Танцы и фото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Dancing и taking photos хорошо подходят для разговоров о современном досуге. Эти слова легко соединяются с прилагательными special, relaxing и exciting, когда нужно передать настроение.
</a:t>
            </a:r>
            <a:endParaRPr lang="en-US" sz="1000" dirty="0"/>
          </a:p>
        </p:txBody>
      </p:sp>
      <p:sp>
        <p:nvSpPr>
          <p:cNvPr id="16" name="Text 6"/>
          <p:cNvSpPr txBox="1"/>
          <p:nvPr/>
        </p:nvSpPr>
        <p:spPr>
          <a:xfrm>
            <a:off x="788925" y="4119950"/>
            <a:ext cx="5268900" cy="661800"/>
          </a:xfrm>
          <a:prstGeom prst="rect">
            <a:avLst/>
          </a:prstGeom>
          <a:noFill/>
          <a:ln/>
        </p:spPr>
        <p:txBody>
          <a:bodyPr wrap="square" lIns="0" tIns="0" rIns="0" bIns="0" rtlCol="0" anchor="t"/>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Простые модели речи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Для творческих занятий чаще всего нужны like, enjoy, can и Present Simple. Такие конструкции помогают сказать о привычке, умении и личном интересе без длинных объяснений.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99550" y="1584186"/>
            <a:ext cx="8544900" cy="2876878"/>
          </a:xfrm>
          <a:prstGeom prst="rect">
            <a:avLst/>
          </a:prstGeom>
        </p:spPr>
      </p:pic>
      <p:sp>
        <p:nvSpPr>
          <p:cNvPr id="4" name="Text 0"/>
          <p:cNvSpPr txBox="1"/>
          <p:nvPr/>
        </p:nvSpPr>
        <p:spPr>
          <a:xfrm>
            <a:off x="537150" y="351850"/>
            <a:ext cx="8069700" cy="476400"/>
          </a:xfrm>
          <a:prstGeom prst="rect">
            <a:avLst/>
          </a:prstGeom>
          <a:noFill/>
          <a:ln/>
        </p:spPr>
        <p:txBody>
          <a:bodyPr wrap="square" lIns="0" tIns="0" rIns="0" bIns="0" rtlCol="0" anchor="ctr"/>
          <a:lstStyle/>
          <a:p>
            <a:pPr algn="l" indent="0" marL="0">
              <a:lnSpc>
                <a:spcPct val="100000"/>
              </a:lnSpc>
              <a:buNone/>
            </a:pPr>
            <a:r>
              <a:rPr lang="en-US" sz="2874" b="1" dirty="0">
                <a:solidFill>
                  <a:srgbClr val="413C58"/>
                </a:solidFill>
                <a:latin typeface="Arial" pitchFamily="34" charset="0"/>
                <a:ea typeface="Arial" pitchFamily="34" charset="-122"/>
                <a:cs typeface="Arial" pitchFamily="34" charset="-120"/>
              </a:rPr>
              <a:t>Как рассказать о своём свободном времени
</a:t>
            </a:r>
            <a:endParaRPr lang="en-US" sz="2874" dirty="0"/>
          </a:p>
        </p:txBody>
      </p:sp>
      <p:sp>
        <p:nvSpPr>
          <p:cNvPr id="5" name="Text 1"/>
          <p:cNvSpPr txBox="1"/>
          <p:nvPr/>
        </p:nvSpPr>
        <p:spPr>
          <a:xfrm>
            <a:off x="537150" y="1078424"/>
            <a:ext cx="8069700" cy="366300"/>
          </a:xfrm>
          <a:prstGeom prst="rect">
            <a:avLst/>
          </a:prstGeom>
          <a:noFill/>
          <a:ln/>
        </p:spPr>
        <p:txBody>
          <a:bodyPr wrap="square" lIns="0" tIns="0" rIns="0" bIns="0" rtlCol="0" anchor="ctr"/>
          <a:lstStyle/>
          <a:p>
            <a:pPr algn="l" indent="0" marL="0">
              <a:lnSpc>
                <a:spcPct val="100000"/>
              </a:lnSpc>
              <a:buNone/>
            </a:pPr>
            <a:r>
              <a:rPr lang="en-US" sz="1577" dirty="0">
                <a:solidFill>
                  <a:srgbClr val="FDFFF4"/>
                </a:solidFill>
                <a:latin typeface="Arial" pitchFamily="34" charset="0"/>
                <a:ea typeface="Arial" pitchFamily="34" charset="-122"/>
                <a:cs typeface="Arial" pitchFamily="34" charset="-120"/>
              </a:rPr>
              <a:t>Последовательность шагов для короткого устного высказывания из 3–4 предложений.
</a:t>
            </a:r>
            <a:endParaRPr lang="en-US" sz="1577" dirty="0"/>
          </a:p>
        </p:txBody>
      </p:sp>
      <p:sp>
        <p:nvSpPr>
          <p:cNvPr id="6" name="Text 2"/>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8</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400" b="1" dirty="0">
                <a:solidFill>
                  <a:srgbClr val="FDFFF4"/>
                </a:solidFill>
                <a:latin typeface="Arial" pitchFamily="34" charset="0"/>
                <a:ea typeface="Arial" pitchFamily="34" charset="-122"/>
                <a:cs typeface="Arial" pitchFamily="34" charset="-120"/>
              </a:rPr>
              <a:t>9</a:t>
            </a:r>
            <a:endParaRPr lang="en-US" sz="2400" dirty="0"/>
          </a:p>
        </p:txBody>
      </p:sp>
      <p:sp>
        <p:nvSpPr>
          <p:cNvPr id="9" name="Text 1"/>
          <p:cNvSpPr txBox="1"/>
          <p:nvPr/>
        </p:nvSpPr>
        <p:spPr>
          <a:xfrm>
            <a:off x="535775" y="351850"/>
            <a:ext cx="8315700" cy="450600"/>
          </a:xfrm>
          <a:prstGeom prst="rect">
            <a:avLst/>
          </a:prstGeom>
          <a:noFill/>
          <a:ln/>
        </p:spPr>
        <p:txBody>
          <a:bodyPr wrap="square" lIns="0" tIns="0" rIns="0" bIns="0" rtlCol="0" anchor="ctr"/>
          <a:lstStyle/>
          <a:p>
            <a:pPr algn="l" indent="0" marL="0">
              <a:lnSpc>
                <a:spcPct val="100000"/>
              </a:lnSpc>
              <a:buNone/>
            </a:pPr>
            <a:r>
              <a:rPr lang="en-US" sz="3000" b="1" dirty="0">
                <a:solidFill>
                  <a:srgbClr val="413C58"/>
                </a:solidFill>
                <a:latin typeface="Arial" pitchFamily="34" charset="0"/>
                <a:ea typeface="Arial" pitchFamily="34" charset="-122"/>
                <a:cs typeface="Arial" pitchFamily="34" charset="-120"/>
              </a:rPr>
              <a:t>Вопросы и ответы о свободном времени
</a:t>
            </a:r>
            <a:endParaRPr lang="en-US" sz="3000" dirty="0"/>
          </a:p>
        </p:txBody>
      </p:sp>
      <p:sp>
        <p:nvSpPr>
          <p:cNvPr id="10" name="Text 2"/>
          <p:cNvSpPr txBox="1"/>
          <p:nvPr/>
        </p:nvSpPr>
        <p:spPr>
          <a:xfrm>
            <a:off x="535775" y="1174275"/>
            <a:ext cx="2559725" cy="1564200"/>
          </a:xfrm>
          <a:prstGeom prst="rect">
            <a:avLst/>
          </a:prstGeom>
          <a:noFill/>
          <a:ln/>
        </p:spPr>
        <p:txBody>
          <a:bodyPr wrap="square" lIns="0" tIns="0" rIns="0" bIns="0" rtlCol="0" anchor="t"/>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Начать разговор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Самый удобный вопрос — What do you do in your free time? Он помогает быстро узнать о хобби, любимых занятиях и привычках одноклассника без сложной грамматики.
</a:t>
            </a:r>
            <a:endParaRPr lang="en-US" sz="1200" dirty="0"/>
          </a:p>
        </p:txBody>
      </p:sp>
      <p:sp>
        <p:nvSpPr>
          <p:cNvPr id="11" name="Text 3"/>
          <p:cNvSpPr txBox="1"/>
          <p:nvPr/>
        </p:nvSpPr>
        <p:spPr>
          <a:xfrm>
            <a:off x="3435008" y="1174275"/>
            <a:ext cx="2559725" cy="1564200"/>
          </a:xfrm>
          <a:prstGeom prst="rect">
            <a:avLst/>
          </a:prstGeom>
          <a:noFill/>
          <a:ln/>
        </p:spPr>
        <p:txBody>
          <a:bodyPr wrap="square" lIns="0" tIns="0" rIns="0" bIns="0" rtlCol="0" anchor="t"/>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Вопросы с do/does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Фразы Do you like reading? и Do you play football at the weekend? тренируют общий вопрос. В ответе важно использовать yes/no и краткую, ясную форму.
</a:t>
            </a:r>
            <a:endParaRPr lang="en-US" sz="1200" dirty="0"/>
          </a:p>
        </p:txBody>
      </p:sp>
      <p:sp>
        <p:nvSpPr>
          <p:cNvPr id="12" name="Text 4"/>
          <p:cNvSpPr txBox="1"/>
          <p:nvPr/>
        </p:nvSpPr>
        <p:spPr>
          <a:xfrm>
            <a:off x="6334229" y="1174275"/>
            <a:ext cx="2559725" cy="1564200"/>
          </a:xfrm>
          <a:prstGeom prst="rect">
            <a:avLst/>
          </a:prstGeom>
          <a:noFill/>
          <a:ln/>
        </p:spPr>
        <p:txBody>
          <a:bodyPr wrap="square" lIns="0" tIns="0" rIns="0" bIns="0" rtlCol="0" anchor="t"/>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Короткие ответы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Подойдут фразы Yes, I do. No, I don’t. I usually read books. Они звучат естественно и помогают говорить полными предложениями даже на начальном уровне.
</a:t>
            </a:r>
            <a:endParaRPr lang="en-US" sz="1200" dirty="0"/>
          </a:p>
        </p:txBody>
      </p:sp>
      <p:sp>
        <p:nvSpPr>
          <p:cNvPr id="13" name="Text 5"/>
          <p:cNvSpPr txBox="1"/>
          <p:nvPr/>
        </p:nvSpPr>
        <p:spPr>
          <a:xfrm>
            <a:off x="1953083" y="2841150"/>
            <a:ext cx="2559725" cy="1564200"/>
          </a:xfrm>
          <a:prstGeom prst="rect">
            <a:avLst/>
          </a:prstGeom>
          <a:noFill/>
          <a:ln/>
        </p:spPr>
        <p:txBody>
          <a:bodyPr wrap="square" lIns="0" tIns="0" rIns="0" bIns="0" rtlCol="0" anchor="t"/>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Слова частотности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Usually, often и sometimes делают ответ точнее. С ними школьник может показать, как часто он занимается чем-то после уроков, в выходные или вечером.
</a:t>
            </a:r>
            <a:endParaRPr lang="en-US" sz="1200" dirty="0"/>
          </a:p>
        </p:txBody>
      </p:sp>
      <p:sp>
        <p:nvSpPr>
          <p:cNvPr id="14" name="Text 6"/>
          <p:cNvSpPr txBox="1"/>
          <p:nvPr/>
        </p:nvSpPr>
        <p:spPr>
          <a:xfrm>
            <a:off x="4901008" y="2841150"/>
            <a:ext cx="2559725" cy="1564200"/>
          </a:xfrm>
          <a:prstGeom prst="rect">
            <a:avLst/>
          </a:prstGeom>
          <a:noFill/>
          <a:ln/>
        </p:spPr>
        <p:txBody>
          <a:bodyPr wrap="square" lIns="0" tIns="0" rIns="0" bIns="0" rtlCol="0" anchor="t"/>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Личный вопрос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What is your hobby? и What do you do after school? позволяют перейти от общего разговора к личному опыту. Это делает диалог более живым и содержательным.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53200" y="1304528"/>
            <a:ext cx="3569400" cy="2292232"/>
          </a:xfrm>
          <a:prstGeom prst="rect">
            <a:avLst/>
          </a:prstGeom>
        </p:spPr>
      </p:pic>
      <p:sp>
        <p:nvSpPr>
          <p:cNvPr id="4" name="Text 0"/>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2095" b="1" dirty="0">
                <a:solidFill>
                  <a:srgbClr val="FDFFF4"/>
                </a:solidFill>
                <a:latin typeface="Arial" pitchFamily="34" charset="0"/>
                <a:ea typeface="Arial" pitchFamily="34" charset="-122"/>
                <a:cs typeface="Arial" pitchFamily="34" charset="-120"/>
              </a:rPr>
              <a:t>Люблю, не люблю, умею: выбор слов для рассказа о досуге
</a:t>
            </a:r>
            <a:endParaRPr lang="en-US" sz="2095" dirty="0"/>
          </a:p>
        </p:txBody>
      </p:sp>
      <p:sp>
        <p:nvSpPr>
          <p:cNvPr id="5" name="Text 1"/>
          <p:cNvSpPr txBox="1"/>
          <p:nvPr/>
        </p:nvSpPr>
        <p:spPr>
          <a:xfrm>
            <a:off x="537150" y="1315950"/>
            <a:ext cx="3780600" cy="15888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Эта схема показывает, какие выражения чаще помогают говорить о занятиях, вкусах и навыках в простых фразах.
</a:t>
            </a:r>
            <a:endParaRPr lang="en-US" sz="1600" dirty="0"/>
          </a:p>
        </p:txBody>
      </p:sp>
      <p:sp>
        <p:nvSpPr>
          <p:cNvPr id="6" name="Text 2"/>
          <p:cNvSpPr txBox="1"/>
          <p:nvPr/>
        </p:nvSpPr>
        <p:spPr>
          <a:xfrm>
            <a:off x="537150" y="3306200"/>
            <a:ext cx="3780600" cy="973500"/>
          </a:xfrm>
          <a:prstGeom prst="rect">
            <a:avLst/>
          </a:prstGeom>
          <a:noFill/>
          <a:ln/>
        </p:spPr>
        <p:txBody>
          <a:bodyPr wrap="square" lIns="0" tIns="0" rIns="0" bIns="0" rtlCol="0" anchor="ctr"/>
          <a:lstStyle/>
          <a:p>
            <a:pPr algn="l" indent="0" marL="0">
              <a:lnSpc>
                <a:spcPct val="100000"/>
              </a:lnSpc>
              <a:buNone/>
            </a:pPr>
            <a:r>
              <a:rPr lang="en-US" sz="1578" dirty="0">
                <a:solidFill>
                  <a:srgbClr val="413C58"/>
                </a:solidFill>
                <a:latin typeface="Arial" pitchFamily="34" charset="0"/>
                <a:ea typeface="Arial" pitchFamily="34" charset="-122"/>
                <a:cs typeface="Arial" pitchFamily="34" charset="-120"/>
              </a:rPr>
              <a:t>Положительные оценки встречаются чаще, а форма I can выделяет умения, а не только предпочтения. Это помогает точнее описывать свои занятия.
</a:t>
            </a:r>
            <a:endParaRPr lang="en-US" sz="1578" dirty="0"/>
          </a:p>
        </p:txBody>
      </p:sp>
      <p:sp>
        <p:nvSpPr>
          <p:cNvPr id="7" name="Text 3"/>
          <p:cNvSpPr txBox="1"/>
          <p:nvPr/>
        </p:nvSpPr>
        <p:spPr>
          <a:xfrm>
            <a:off x="5068950" y="3932454"/>
            <a:ext cx="3537900" cy="394500"/>
          </a:xfrm>
          <a:prstGeom prst="rect">
            <a:avLst/>
          </a:prstGeom>
          <a:noFill/>
          <a:ln/>
        </p:spPr>
        <p:txBody>
          <a:bodyPr wrap="square" lIns="0" tIns="0" rIns="0" bIns="0" rtlCol="0" anchor="ctr"/>
          <a:lstStyle/>
          <a:p>
            <a:pPr algn="l" indent="0" marL="0">
              <a:lnSpc>
                <a:spcPct val="100000"/>
              </a:lnSpc>
              <a:buNone/>
            </a:pPr>
            <a:r>
              <a:rPr lang="en-US" sz="1400" dirty="0">
                <a:solidFill>
                  <a:srgbClr val="413C58"/>
                </a:solidFill>
                <a:latin typeface="Arial" pitchFamily="34" charset="0"/>
                <a:ea typeface="Arial" pitchFamily="34" charset="-122"/>
                <a:cs typeface="Arial" pitchFamily="34" charset="-120"/>
              </a:rPr>
              <a:t>Учебная иллюстрация, составлено для объяснения лексики темы
</a:t>
            </a:r>
            <a:endParaRPr lang="en-US" sz="1400" dirty="0"/>
          </a:p>
        </p:txBody>
      </p:sp>
      <p:sp>
        <p:nvSpPr>
          <p:cNvPr id="8" name="Text 4"/>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10</a:t>
            </a:r>
            <a:endParaRPr lang="en-US" sz="213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4000" y="1125896"/>
            <a:ext cx="2769600" cy="153355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187197" y="1125896"/>
            <a:ext cx="2769600" cy="153355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71553" y="1125896"/>
            <a:ext cx="2769600" cy="153355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35250" y="3600228"/>
            <a:ext cx="2327100" cy="764400"/>
          </a:xfrm>
          <a:prstGeom prst="rect">
            <a:avLst/>
          </a:prstGeom>
          <a:noFill/>
          <a:ln/>
        </p:spPr>
        <p:txBody>
          <a:bodyPr wrap="square" lIns="0" tIns="0" rIns="0" bIns="0" rtlCol="0" anchor="t"/>
          <a:lstStyle/>
          <a:p>
            <a:pPr algn="ctr" indent="0" marL="0">
              <a:lnSpc>
                <a:spcPct val="100000"/>
              </a:lnSpc>
              <a:buNone/>
            </a:pPr>
            <a:r>
              <a:rPr lang="en-US" sz="1003" dirty="0">
                <a:solidFill>
                  <a:srgbClr val="413C58"/>
                </a:solidFill>
                <a:latin typeface="Arial" pitchFamily="34" charset="0"/>
                <a:ea typeface="Arial" pitchFamily="34" charset="-122"/>
                <a:cs typeface="Arial" pitchFamily="34" charset="-120"/>
              </a:rPr>
              <a:t>Tom likes books and reads a short story after school. His friend Anna comes to the library with him, and they talk about the hero and the game in the story. The text is simple, so pictures help readers understand new words quickly.
</a:t>
            </a:r>
            <a:endParaRPr lang="en-US" sz="1003" dirty="0"/>
          </a:p>
        </p:txBody>
      </p:sp>
      <p:sp>
        <p:nvSpPr>
          <p:cNvPr id="10" name="Text 1"/>
          <p:cNvSpPr txBox="1"/>
          <p:nvPr/>
        </p:nvSpPr>
        <p:spPr>
          <a:xfrm>
            <a:off x="535250" y="2837554"/>
            <a:ext cx="2327100" cy="420000"/>
          </a:xfrm>
          <a:prstGeom prst="rect">
            <a:avLst/>
          </a:prstGeom>
          <a:noFill/>
          <a:ln/>
        </p:spPr>
        <p:txBody>
          <a:bodyPr wrap="square" lIns="0" tIns="0" rIns="0" bIns="0" rtlCol="0" anchor="ctr"/>
          <a:lstStyle/>
          <a:p>
            <a:pPr algn="ctr" indent="0" marL="0">
              <a:lnSpc>
                <a:spcPct val="100000"/>
              </a:lnSpc>
              <a:buNone/>
            </a:pPr>
            <a:r>
              <a:rPr lang="en-US" sz="1600" b="1" dirty="0">
                <a:solidFill>
                  <a:srgbClr val="FDFFF4"/>
                </a:solidFill>
                <a:latin typeface="Arial" pitchFamily="34" charset="0"/>
                <a:ea typeface="Arial" pitchFamily="34" charset="-122"/>
                <a:cs typeface="Arial" pitchFamily="34" charset="-120"/>
              </a:rPr>
              <a:t>История про книгу и друга
</a:t>
            </a:r>
            <a:endParaRPr lang="en-US" sz="1600" dirty="0"/>
          </a:p>
        </p:txBody>
      </p:sp>
      <p:sp>
        <p:nvSpPr>
          <p:cNvPr id="11" name="Text 2"/>
          <p:cNvSpPr txBox="1"/>
          <p:nvPr/>
        </p:nvSpPr>
        <p:spPr>
          <a:xfrm>
            <a:off x="3408450" y="3600228"/>
            <a:ext cx="2327100" cy="764400"/>
          </a:xfrm>
          <a:prstGeom prst="rect">
            <a:avLst/>
          </a:prstGeom>
          <a:noFill/>
          <a:ln/>
        </p:spPr>
        <p:txBody>
          <a:bodyPr wrap="square" lIns="0" tIns="0" rIns="0" bIns="0" rtlCol="0" anchor="t"/>
          <a:lstStyle/>
          <a:p>
            <a:pPr algn="ctr" indent="0" marL="0">
              <a:lnSpc>
                <a:spcPct val="100000"/>
              </a:lnSpc>
              <a:buNone/>
            </a:pPr>
            <a:r>
              <a:rPr lang="en-US" sz="1003" dirty="0">
                <a:solidFill>
                  <a:srgbClr val="413C58"/>
                </a:solidFill>
                <a:latin typeface="Arial" pitchFamily="34" charset="0"/>
                <a:ea typeface="Arial" pitchFamily="34" charset="-122"/>
                <a:cs typeface="Arial" pitchFamily="34" charset="-120"/>
              </a:rPr>
              <a:t>On Saturday, Mia stays at home with her family and reads a comic book. Her little brother draws a picture nearby, and their dog sleeps under the table. A short text like this shows family life, everyday words, and clear actions.
</a:t>
            </a:r>
            <a:endParaRPr lang="en-US" sz="1003" dirty="0"/>
          </a:p>
        </p:txBody>
      </p:sp>
      <p:sp>
        <p:nvSpPr>
          <p:cNvPr id="12" name="Text 3"/>
          <p:cNvSpPr txBox="1"/>
          <p:nvPr/>
        </p:nvSpPr>
        <p:spPr>
          <a:xfrm>
            <a:off x="3408450" y="2837554"/>
            <a:ext cx="2327100" cy="420000"/>
          </a:xfrm>
          <a:prstGeom prst="rect">
            <a:avLst/>
          </a:prstGeom>
          <a:noFill/>
          <a:ln/>
        </p:spPr>
        <p:txBody>
          <a:bodyPr wrap="square" lIns="0" tIns="0" rIns="0" bIns="0" rtlCol="0" anchor="ctr"/>
          <a:lstStyle/>
          <a:p>
            <a:pPr algn="ctr" indent="0" marL="0">
              <a:lnSpc>
                <a:spcPct val="100000"/>
              </a:lnSpc>
              <a:buNone/>
            </a:pPr>
            <a:r>
              <a:rPr lang="en-US" sz="1600" b="1" dirty="0">
                <a:solidFill>
                  <a:srgbClr val="FDFFF4"/>
                </a:solidFill>
                <a:latin typeface="Arial" pitchFamily="34" charset="0"/>
                <a:ea typeface="Arial" pitchFamily="34" charset="-122"/>
                <a:cs typeface="Arial" pitchFamily="34" charset="-120"/>
              </a:rPr>
              <a:t>Выходной день в семье
</a:t>
            </a:r>
            <a:endParaRPr lang="en-US" sz="1600" dirty="0"/>
          </a:p>
        </p:txBody>
      </p:sp>
      <p:sp>
        <p:nvSpPr>
          <p:cNvPr id="13" name="Text 4"/>
          <p:cNvSpPr txBox="1"/>
          <p:nvPr/>
        </p:nvSpPr>
        <p:spPr>
          <a:xfrm>
            <a:off x="6281650" y="3600228"/>
            <a:ext cx="2327100" cy="764400"/>
          </a:xfrm>
          <a:prstGeom prst="rect">
            <a:avLst/>
          </a:prstGeom>
          <a:noFill/>
          <a:ln/>
        </p:spPr>
        <p:txBody>
          <a:bodyPr wrap="square" lIns="0" tIns="0" rIns="0" bIns="0" rtlCol="0" anchor="t"/>
          <a:lstStyle/>
          <a:p>
            <a:pPr algn="ctr" indent="0" marL="0">
              <a:lnSpc>
                <a:spcPct val="100000"/>
              </a:lnSpc>
              <a:buNone/>
            </a:pPr>
            <a:r>
              <a:rPr lang="en-US" sz="1003" dirty="0">
                <a:solidFill>
                  <a:srgbClr val="413C58"/>
                </a:solidFill>
                <a:latin typeface="Arial" pitchFamily="34" charset="0"/>
                <a:ea typeface="Arial" pitchFamily="34" charset="-122"/>
                <a:cs typeface="Arial" pitchFamily="34" charset="-120"/>
              </a:rPr>
              <a:t>Ben spends the weekend outside, plays football with friends, and walks his dog in the evening. The story has familiar words about sport, pets, and free time. A small illustration makes it easier to guess the meaning of each sentence.
</a:t>
            </a:r>
            <a:endParaRPr lang="en-US" sz="1003" dirty="0"/>
          </a:p>
        </p:txBody>
      </p:sp>
      <p:sp>
        <p:nvSpPr>
          <p:cNvPr id="14" name="Text 5"/>
          <p:cNvSpPr txBox="1"/>
          <p:nvPr/>
        </p:nvSpPr>
        <p:spPr>
          <a:xfrm>
            <a:off x="6281650" y="2837554"/>
            <a:ext cx="2327100" cy="420000"/>
          </a:xfrm>
          <a:prstGeom prst="rect">
            <a:avLst/>
          </a:prstGeom>
          <a:noFill/>
          <a:ln/>
        </p:spPr>
        <p:txBody>
          <a:bodyPr wrap="square" lIns="0" tIns="0" rIns="0" bIns="0" rtlCol="0" anchor="ctr"/>
          <a:lstStyle/>
          <a:p>
            <a:pPr algn="ctr" indent="0" marL="0">
              <a:lnSpc>
                <a:spcPct val="100000"/>
              </a:lnSpc>
              <a:buNone/>
            </a:pPr>
            <a:r>
              <a:rPr lang="en-US" sz="1600" b="1" dirty="0">
                <a:solidFill>
                  <a:srgbClr val="FDFFF4"/>
                </a:solidFill>
                <a:latin typeface="Arial" pitchFamily="34" charset="0"/>
                <a:ea typeface="Arial" pitchFamily="34" charset="-122"/>
                <a:cs typeface="Arial" pitchFamily="34" charset="-120"/>
              </a:rPr>
              <a:t>Спорт, питомец и вечер
</a:t>
            </a:r>
            <a:endParaRPr lang="en-US" sz="1600" dirty="0"/>
          </a:p>
        </p:txBody>
      </p:sp>
      <p:sp>
        <p:nvSpPr>
          <p:cNvPr id="15" name="Text 6"/>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248" b="1" dirty="0">
                <a:solidFill>
                  <a:srgbClr val="FDFFF4"/>
                </a:solidFill>
                <a:latin typeface="Arial" pitchFamily="34" charset="0"/>
                <a:ea typeface="Arial" pitchFamily="34" charset="-122"/>
                <a:cs typeface="Arial" pitchFamily="34" charset="-120"/>
              </a:rPr>
              <a:t>11</a:t>
            </a:r>
            <a:endParaRPr lang="en-US" sz="2248" dirty="0"/>
          </a:p>
        </p:txBody>
      </p:sp>
      <p:sp>
        <p:nvSpPr>
          <p:cNvPr id="16" name="Text 7"/>
          <p:cNvSpPr txBox="1"/>
          <p:nvPr/>
        </p:nvSpPr>
        <p:spPr>
          <a:xfrm>
            <a:off x="537150" y="351850"/>
            <a:ext cx="8083500" cy="450600"/>
          </a:xfrm>
          <a:prstGeom prst="rect">
            <a:avLst/>
          </a:prstGeom>
          <a:noFill/>
          <a:ln/>
        </p:spPr>
        <p:txBody>
          <a:bodyPr wrap="square" lIns="0" tIns="0" rIns="0" bIns="0" rtlCol="0" anchor="ctr"/>
          <a:lstStyle/>
          <a:p>
            <a:pPr algn="l" indent="0" marL="0">
              <a:lnSpc>
                <a:spcPct val="100000"/>
              </a:lnSpc>
              <a:buNone/>
            </a:pPr>
            <a:r>
              <a:rPr lang="en-US" sz="2150" b="1" dirty="0">
                <a:solidFill>
                  <a:srgbClr val="FDFFF4"/>
                </a:solidFill>
                <a:latin typeface="Arial" pitchFamily="34" charset="0"/>
                <a:ea typeface="Arial" pitchFamily="34" charset="-122"/>
                <a:cs typeface="Arial" pitchFamily="34" charset="-120"/>
              </a:rPr>
              <a:t>Чтение в свободное время: простые тексты на английском
</a:t>
            </a:r>
            <a:endParaRPr lang="en-US" sz="2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305816" y="1534975"/>
            <a:ext cx="2710817" cy="2936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12</a:t>
            </a:r>
            <a:endParaRPr lang="en-US" sz="2138" dirty="0"/>
          </a:p>
        </p:txBody>
      </p:sp>
      <p:sp>
        <p:nvSpPr>
          <p:cNvPr id="10" name="Text 1"/>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3000" b="1" dirty="0">
                <a:solidFill>
                  <a:srgbClr val="413C58"/>
                </a:solidFill>
                <a:latin typeface="Arial" pitchFamily="34" charset="0"/>
                <a:ea typeface="Arial" pitchFamily="34" charset="-122"/>
                <a:cs typeface="Arial" pitchFamily="34" charset="-120"/>
              </a:rPr>
              <a:t>Досуг с друзьями и семьёй
</a:t>
            </a:r>
            <a:endParaRPr lang="en-US" sz="3000" dirty="0"/>
          </a:p>
        </p:txBody>
      </p:sp>
      <p:sp>
        <p:nvSpPr>
          <p:cNvPr id="11" name="Text 2"/>
          <p:cNvSpPr txBox="1"/>
          <p:nvPr/>
        </p:nvSpPr>
        <p:spPr>
          <a:xfrm>
            <a:off x="331477" y="1828501"/>
            <a:ext cx="1358400" cy="2361900"/>
          </a:xfrm>
          <a:prstGeom prst="rect">
            <a:avLst/>
          </a:prstGeom>
          <a:noFill/>
          <a:ln/>
        </p:spPr>
        <p:txBody>
          <a:bodyPr wrap="square" lIns="0" tIns="0" rIns="0" bIns="0" rtlCol="0" anchor="t"/>
          <a:lstStyle/>
          <a:p>
            <a:pPr algn="l" indent="0" marL="0">
              <a:lnSpc>
                <a:spcPct val="100000"/>
              </a:lnSpc>
              <a:buNone/>
            </a:pPr>
            <a:r>
              <a:rPr lang="en-US" sz="900" b="1" dirty="0">
                <a:solidFill>
                  <a:srgbClr val="413C58"/>
                </a:solidFill>
                <a:latin typeface="Arial" pitchFamily="34" charset="0"/>
                <a:ea typeface="Arial" pitchFamily="34" charset="-122"/>
                <a:cs typeface="Arial" pitchFamily="34" charset="-120"/>
              </a:rPr>
              <a:t>Вместе после уроков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700" dirty="0">
                <a:solidFill>
                  <a:srgbClr val="413C58"/>
                </a:solidFill>
                <a:latin typeface="Arial" pitchFamily="34" charset="0"/>
                <a:ea typeface="Arial" pitchFamily="34" charset="-122"/>
                <a:cs typeface="Arial" pitchFamily="34" charset="-120"/>
              </a:rPr>
              <a:t>После школы дети часто проводят время together. Они играют в настольные игры, делают уроки или гуляют в парке, используя простые фразы with my friends и with my family.
</a:t>
            </a:r>
            <a:endParaRPr lang="en-US" sz="900" dirty="0"/>
          </a:p>
        </p:txBody>
      </p:sp>
      <p:sp>
        <p:nvSpPr>
          <p:cNvPr id="12" name="Text 3"/>
          <p:cNvSpPr txBox="1"/>
          <p:nvPr/>
        </p:nvSpPr>
        <p:spPr>
          <a:xfrm>
            <a:off x="1831664" y="1828501"/>
            <a:ext cx="1358400" cy="2361900"/>
          </a:xfrm>
          <a:prstGeom prst="rect">
            <a:avLst/>
          </a:prstGeom>
          <a:noFill/>
          <a:ln/>
        </p:spPr>
        <p:txBody>
          <a:bodyPr wrap="square" lIns="0" tIns="0" rIns="0" bIns="0" rtlCol="0" anchor="t"/>
          <a:lstStyle/>
          <a:p>
            <a:pPr algn="l" indent="0" marL="0">
              <a:lnSpc>
                <a:spcPct val="100000"/>
              </a:lnSpc>
              <a:buNone/>
            </a:pPr>
            <a:r>
              <a:rPr lang="en-US" sz="900" b="1" dirty="0">
                <a:solidFill>
                  <a:srgbClr val="F1DDA4"/>
                </a:solidFill>
                <a:latin typeface="Arial" pitchFamily="34" charset="0"/>
                <a:ea typeface="Arial" pitchFamily="34" charset="-122"/>
                <a:cs typeface="Arial" pitchFamily="34" charset="-120"/>
              </a:rPr>
              <a:t>Семейные занятия дома
</a:t>
            </a:r>
            <a:pPr algn="l" indent="0" marL="0">
              <a:lnSpc>
                <a:spcPct val="100000"/>
              </a:lnSpc>
              <a:buNone/>
            </a:pPr>
            <a:r>
              <a:rPr lang="en-US" sz="100" dirty="0">
                <a:solidFill>
                  <a:srgbClr val="F1DDA4"/>
                </a:solidFill>
                <a:latin typeface="Arial" pitchFamily="34" charset="0"/>
                <a:ea typeface="Arial" pitchFamily="34" charset="-122"/>
                <a:cs typeface="Arial" pitchFamily="34" charset="-120"/>
              </a:rPr>
              <a:t>
</a:t>
            </a:r>
            <a:pPr algn="l" indent="0" marL="0">
              <a:lnSpc>
                <a:spcPct val="100000"/>
              </a:lnSpc>
              <a:buNone/>
            </a:pPr>
            <a:r>
              <a:rPr lang="en-US" sz="700" dirty="0">
                <a:solidFill>
                  <a:srgbClr val="F1DDA4"/>
                </a:solidFill>
                <a:latin typeface="Arial" pitchFamily="34" charset="0"/>
                <a:ea typeface="Arial" pitchFamily="34" charset="-122"/>
                <a:cs typeface="Arial" pitchFamily="34" charset="-120"/>
              </a:rPr>
              <a:t>Дома можно смотреть фильм, готовить ужин или читать книгу вместе. Такие примеры помогают запомнить слова at home, together и простые глаголы действия в предложениях о семье.
</a:t>
            </a:r>
            <a:endParaRPr lang="en-US" sz="900" dirty="0"/>
          </a:p>
        </p:txBody>
      </p:sp>
      <p:sp>
        <p:nvSpPr>
          <p:cNvPr id="13" name="Text 4"/>
          <p:cNvSpPr txBox="1"/>
          <p:nvPr/>
        </p:nvSpPr>
        <p:spPr>
          <a:xfrm>
            <a:off x="3336096" y="1828501"/>
            <a:ext cx="1358400" cy="2361900"/>
          </a:xfrm>
          <a:prstGeom prst="rect">
            <a:avLst/>
          </a:prstGeom>
          <a:noFill/>
          <a:ln/>
        </p:spPr>
        <p:txBody>
          <a:bodyPr wrap="square" lIns="0" tIns="0" rIns="0" bIns="0" rtlCol="0" anchor="t"/>
          <a:lstStyle/>
          <a:p>
            <a:pPr algn="l" indent="0" marL="0">
              <a:lnSpc>
                <a:spcPct val="100000"/>
              </a:lnSpc>
              <a:buNone/>
            </a:pPr>
            <a:r>
              <a:rPr lang="en-US" sz="900" b="1" dirty="0">
                <a:solidFill>
                  <a:srgbClr val="413C58"/>
                </a:solidFill>
                <a:latin typeface="Arial" pitchFamily="34" charset="0"/>
                <a:ea typeface="Arial" pitchFamily="34" charset="-122"/>
                <a:cs typeface="Arial" pitchFamily="34" charset="-120"/>
              </a:rPr>
              <a:t>Прогулки и общение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700" dirty="0">
                <a:solidFill>
                  <a:srgbClr val="413C58"/>
                </a:solidFill>
                <a:latin typeface="Arial" pitchFamily="34" charset="0"/>
                <a:ea typeface="Arial" pitchFamily="34" charset="-122"/>
                <a:cs typeface="Arial" pitchFamily="34" charset="-120"/>
              </a:rPr>
              <a:t>В парке удобно говорить: I walk with my parents, My friends and I ride bikes. Эти фразы закрепляют местоимения we и I, а также множественное число.
</a:t>
            </a:r>
            <a:endParaRPr lang="en-US" sz="900" dirty="0"/>
          </a:p>
        </p:txBody>
      </p:sp>
      <p:sp>
        <p:nvSpPr>
          <p:cNvPr id="14" name="Text 5"/>
          <p:cNvSpPr txBox="1"/>
          <p:nvPr/>
        </p:nvSpPr>
        <p:spPr>
          <a:xfrm>
            <a:off x="4838039" y="1828501"/>
            <a:ext cx="1358400" cy="2361900"/>
          </a:xfrm>
          <a:prstGeom prst="rect">
            <a:avLst/>
          </a:prstGeom>
          <a:noFill/>
          <a:ln/>
        </p:spPr>
        <p:txBody>
          <a:bodyPr wrap="square" lIns="0" tIns="0" rIns="0" bIns="0" rtlCol="0" anchor="t"/>
          <a:lstStyle/>
          <a:p>
            <a:pPr algn="l" indent="0" marL="0">
              <a:lnSpc>
                <a:spcPct val="100000"/>
              </a:lnSpc>
              <a:buNone/>
            </a:pPr>
            <a:r>
              <a:rPr lang="en-US" sz="900" b="1" dirty="0">
                <a:solidFill>
                  <a:srgbClr val="F1DDA4"/>
                </a:solidFill>
                <a:latin typeface="Arial" pitchFamily="34" charset="0"/>
                <a:ea typeface="Arial" pitchFamily="34" charset="-122"/>
                <a:cs typeface="Arial" pitchFamily="34" charset="-120"/>
              </a:rPr>
              <a:t>Общий отдых
</a:t>
            </a:r>
            <a:pPr algn="l" indent="0" marL="0">
              <a:lnSpc>
                <a:spcPct val="100000"/>
              </a:lnSpc>
              <a:buNone/>
            </a:pPr>
            <a:r>
              <a:rPr lang="en-US" sz="100" dirty="0">
                <a:solidFill>
                  <a:srgbClr val="F1DDA4"/>
                </a:solidFill>
                <a:latin typeface="Arial" pitchFamily="34" charset="0"/>
                <a:ea typeface="Arial" pitchFamily="34" charset="-122"/>
                <a:cs typeface="Arial" pitchFamily="34" charset="-120"/>
              </a:rPr>
              <a:t>
</a:t>
            </a:r>
            <a:pPr algn="l" indent="0" marL="0">
              <a:lnSpc>
                <a:spcPct val="100000"/>
              </a:lnSpc>
              <a:buNone/>
            </a:pPr>
            <a:r>
              <a:rPr lang="en-US" sz="700" dirty="0">
                <a:solidFill>
                  <a:srgbClr val="F1DDA4"/>
                </a:solidFill>
                <a:latin typeface="Arial" pitchFamily="34" charset="0"/>
                <a:ea typeface="Arial" pitchFamily="34" charset="-122"/>
                <a:cs typeface="Arial" pitchFamily="34" charset="-120"/>
              </a:rPr>
              <a:t>Совместный досуг делает речь живой и естественной. Когда ученик описывает занятия с другими людьми, он учится строить короткие, понятные предложения и говорить о времени, месте и участниках.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95220" y="1128900"/>
            <a:ext cx="4354760" cy="1735500"/>
          </a:xfrm>
          <a:prstGeom prst="rect">
            <a:avLst/>
          </a:prstGeom>
        </p:spPr>
      </p:pic>
      <p:sp>
        <p:nvSpPr>
          <p:cNvPr id="4" name="Text 0"/>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2068" b="1" dirty="0">
                <a:solidFill>
                  <a:srgbClr val="FDFFF4"/>
                </a:solidFill>
                <a:latin typeface="Arial" pitchFamily="34" charset="0"/>
                <a:ea typeface="Arial" pitchFamily="34" charset="-122"/>
                <a:cs typeface="Arial" pitchFamily="34" charset="-120"/>
              </a:rPr>
              <a:t>Микроплан на неделю: как говорить о занятиях по-английски
</a:t>
            </a:r>
            <a:endParaRPr lang="en-US" sz="2068" dirty="0"/>
          </a:p>
        </p:txBody>
      </p:sp>
      <p:sp>
        <p:nvSpPr>
          <p:cNvPr id="5" name="Text 1"/>
          <p:cNvSpPr txBox="1"/>
          <p:nvPr/>
        </p:nvSpPr>
        <p:spPr>
          <a:xfrm>
            <a:off x="4934075" y="3111900"/>
            <a:ext cx="3583200" cy="1028700"/>
          </a:xfrm>
          <a:prstGeom prst="rect">
            <a:avLst/>
          </a:prstGeom>
          <a:noFill/>
          <a:ln/>
        </p:spPr>
        <p:txBody>
          <a:bodyPr wrap="square" lIns="0" tIns="0" rIns="0" bIns="0" rtlCol="0" anchor="ctr"/>
          <a:lstStyle/>
          <a:p>
            <a:pPr algn="ctr" indent="0" marL="0">
              <a:lnSpc>
                <a:spcPct val="100000"/>
              </a:lnSpc>
              <a:buNone/>
            </a:pPr>
            <a:r>
              <a:rPr lang="en-US" sz="1600" dirty="0">
                <a:solidFill>
                  <a:srgbClr val="413C58"/>
                </a:solidFill>
                <a:latin typeface="Arial" pitchFamily="34" charset="0"/>
                <a:ea typeface="Arial" pitchFamily="34" charset="-122"/>
                <a:cs typeface="Arial" pitchFamily="34" charset="-120"/>
              </a:rPr>
              <a:t>Одна и та же модель предложения помогает быстро описывать регулярные занятия и легко менять только глагол и день недели.
</a:t>
            </a:r>
            <a:endParaRPr lang="en-US" sz="1600" dirty="0"/>
          </a:p>
        </p:txBody>
      </p:sp>
      <p:sp>
        <p:nvSpPr>
          <p:cNvPr id="6" name="Text 2"/>
          <p:cNvSpPr txBox="1"/>
          <p:nvPr/>
        </p:nvSpPr>
        <p:spPr>
          <a:xfrm>
            <a:off x="1971500" y="4463750"/>
            <a:ext cx="5178600" cy="394500"/>
          </a:xfrm>
          <a:prstGeom prst="rect">
            <a:avLst/>
          </a:prstGeom>
          <a:noFill/>
          <a:ln/>
        </p:spPr>
        <p:txBody>
          <a:bodyPr wrap="square" lIns="0" tIns="0" rIns="0" bIns="0" rtlCol="0" anchor="ctr"/>
          <a:lstStyle/>
          <a:p>
            <a:pPr algn="l" indent="0" marL="0">
              <a:lnSpc>
                <a:spcPct val="100000"/>
              </a:lnSpc>
              <a:buNone/>
            </a:pPr>
            <a:r>
              <a:rPr lang="en-US" sz="1400" dirty="0">
                <a:solidFill>
                  <a:srgbClr val="413C58"/>
                </a:solidFill>
                <a:latin typeface="Arial" pitchFamily="34" charset="0"/>
                <a:ea typeface="Arial" pitchFamily="34" charset="-122"/>
                <a:cs typeface="Arial" pitchFamily="34" charset="-120"/>
              </a:rPr>
              <a:t>Учебный пример на основе лексики темы Your free time
</a:t>
            </a:r>
            <a:endParaRPr lang="en-US" sz="1400" dirty="0"/>
          </a:p>
        </p:txBody>
      </p:sp>
      <p:sp>
        <p:nvSpPr>
          <p:cNvPr id="7" name="Text 3"/>
          <p:cNvSpPr txBox="1"/>
          <p:nvPr/>
        </p:nvSpPr>
        <p:spPr>
          <a:xfrm>
            <a:off x="620875" y="3111900"/>
            <a:ext cx="3583200" cy="1028700"/>
          </a:xfrm>
          <a:prstGeom prst="rect">
            <a:avLst/>
          </a:prstGeom>
          <a:noFill/>
          <a:ln/>
        </p:spPr>
        <p:txBody>
          <a:bodyPr wrap="square" lIns="0" tIns="0" rIns="0" bIns="0" rtlCol="0" anchor="ctr"/>
          <a:lstStyle/>
          <a:p>
            <a:pPr algn="ctr" indent="0" marL="0">
              <a:lnSpc>
                <a:spcPct val="100000"/>
              </a:lnSpc>
              <a:buNone/>
            </a:pPr>
            <a:r>
              <a:rPr lang="en-US" sz="1600" dirty="0">
                <a:solidFill>
                  <a:srgbClr val="413C58"/>
                </a:solidFill>
                <a:latin typeface="Arial" pitchFamily="34" charset="0"/>
                <a:ea typeface="Arial" pitchFamily="34" charset="-122"/>
                <a:cs typeface="Arial" pitchFamily="34" charset="-120"/>
              </a:rPr>
              <a:t>План показывает, как использовать дни недели и повторяющуюся структуру I + verb для рассказа о занятиях каждый день.
</a:t>
            </a:r>
            <a:endParaRPr lang="en-US" sz="1600" dirty="0"/>
          </a:p>
        </p:txBody>
      </p:sp>
      <p:sp>
        <p:nvSpPr>
          <p:cNvPr id="8" name="Text 4"/>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13</a:t>
            </a:r>
            <a:endParaRPr lang="en-US" sz="2138"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044769" y="1328100"/>
            <a:ext cx="604013" cy="6903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238113" y="1328100"/>
            <a:ext cx="517725" cy="6903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345206" y="1328100"/>
            <a:ext cx="604013" cy="6903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7538550" y="1328100"/>
            <a:ext cx="517725" cy="690300"/>
          </a:xfrm>
          <a:prstGeom prst="rect">
            <a:avLst/>
          </a:prstGeom>
        </p:spPr>
      </p:pic>
      <p:sp>
        <p:nvSpPr>
          <p:cNvPr id="15" name="Text 0"/>
          <p:cNvSpPr txBox="1"/>
          <p:nvPr/>
        </p:nvSpPr>
        <p:spPr>
          <a:xfrm>
            <a:off x="506100" y="363625"/>
            <a:ext cx="8131800" cy="450600"/>
          </a:xfrm>
          <a:prstGeom prst="rect">
            <a:avLst/>
          </a:prstGeom>
          <a:noFill/>
          <a:ln/>
        </p:spPr>
        <p:txBody>
          <a:bodyPr wrap="square" lIns="0" tIns="0" rIns="0" bIns="0" rtlCol="0" anchor="ctr"/>
          <a:lstStyle/>
          <a:p>
            <a:pPr algn="ctr" indent="0" marL="0">
              <a:lnSpc>
                <a:spcPct val="100000"/>
              </a:lnSpc>
              <a:buNone/>
            </a:pPr>
            <a:r>
              <a:rPr lang="en-US" sz="2771" b="1" dirty="0">
                <a:solidFill>
                  <a:srgbClr val="413C58"/>
                </a:solidFill>
                <a:latin typeface="Arial" pitchFamily="34" charset="0"/>
                <a:ea typeface="Arial" pitchFamily="34" charset="-122"/>
                <a:cs typeface="Arial" pitchFamily="34" charset="-120"/>
              </a:rPr>
              <a:t>Полезные привычки для свободного времени
</a:t>
            </a:r>
            <a:endParaRPr lang="en-US" sz="2771" dirty="0"/>
          </a:p>
        </p:txBody>
      </p:sp>
      <p:sp>
        <p:nvSpPr>
          <p:cNvPr id="16" name="Text 1"/>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14</a:t>
            </a:r>
            <a:endParaRPr lang="en-US" sz="2138" dirty="0"/>
          </a:p>
        </p:txBody>
      </p:sp>
      <p:sp>
        <p:nvSpPr>
          <p:cNvPr id="17" name="Text 2"/>
          <p:cNvSpPr txBox="1"/>
          <p:nvPr/>
        </p:nvSpPr>
        <p:spPr>
          <a:xfrm>
            <a:off x="498963" y="2360099"/>
            <a:ext cx="1695600" cy="1869600"/>
          </a:xfrm>
          <a:prstGeom prst="rect">
            <a:avLst/>
          </a:prstGeom>
          <a:noFill/>
          <a:ln/>
        </p:spPr>
        <p:txBody>
          <a:bodyPr wrap="square" lIns="0" tIns="0" rIns="0" bIns="0" rtlCol="0" anchor="t"/>
          <a:lstStyle/>
          <a:p>
            <a:pPr algn="ctr" indent="0" marL="0">
              <a:lnSpc>
                <a:spcPct val="100000"/>
              </a:lnSpc>
              <a:buNone/>
            </a:pPr>
            <a:r>
              <a:rPr lang="en-US" sz="1227" b="1" dirty="0">
                <a:solidFill>
                  <a:srgbClr val="413C58"/>
                </a:solidFill>
                <a:latin typeface="Arial" pitchFamily="34" charset="0"/>
                <a:ea typeface="Arial" pitchFamily="34" charset="-122"/>
                <a:cs typeface="Arial" pitchFamily="34" charset="-120"/>
              </a:rPr>
              <a:t>Активность и движение
</a:t>
            </a:r>
            <a:pPr algn="ctr" indent="0" marL="0">
              <a:lnSpc>
                <a:spcPct val="100000"/>
              </a:lnSpc>
              <a:buNone/>
            </a:pPr>
            <a:r>
              <a:rPr lang="en-US" sz="1227" b="1" dirty="0">
                <a:solidFill>
                  <a:srgbClr val="413C58"/>
                </a:solidFill>
                <a:latin typeface="Arial" pitchFamily="34" charset="0"/>
                <a:ea typeface="Arial" pitchFamily="34" charset="-122"/>
                <a:cs typeface="Arial" pitchFamily="34" charset="-120"/>
              </a:rPr>
              <a:t>
</a:t>
            </a:r>
            <a:pPr algn="ctr" indent="0" marL="0">
              <a:lnSpc>
                <a:spcPct val="100000"/>
              </a:lnSpc>
              <a:buNone/>
            </a:pPr>
            <a:r>
              <a:rPr lang="en-US" sz="1227" dirty="0">
                <a:solidFill>
                  <a:srgbClr val="413C58"/>
                </a:solidFill>
                <a:latin typeface="Arial" pitchFamily="34" charset="0"/>
                <a:ea typeface="Arial" pitchFamily="34" charset="-122"/>
                <a:cs typeface="Arial" pitchFamily="34" charset="-120"/>
              </a:rPr>
              <a:t>Чередование прогулок, спорта и спокойных дел делает день более balanced. Такие привычки помогают использовать слова healthy, useful и often, когда ученик говорит о своём распорядке.
</a:t>
            </a:r>
            <a:endParaRPr lang="en-US" sz="1227" dirty="0"/>
          </a:p>
        </p:txBody>
      </p:sp>
      <p:sp>
        <p:nvSpPr>
          <p:cNvPr id="18" name="Text 3"/>
          <p:cNvSpPr txBox="1"/>
          <p:nvPr/>
        </p:nvSpPr>
        <p:spPr>
          <a:xfrm>
            <a:off x="2649379" y="2360099"/>
            <a:ext cx="1695600" cy="1869600"/>
          </a:xfrm>
          <a:prstGeom prst="rect">
            <a:avLst/>
          </a:prstGeom>
          <a:noFill/>
          <a:ln/>
        </p:spPr>
        <p:txBody>
          <a:bodyPr wrap="square" lIns="0" tIns="0" rIns="0" bIns="0" rtlCol="0" anchor="t"/>
          <a:lstStyle/>
          <a:p>
            <a:pPr algn="ctr" indent="0" marL="0">
              <a:lnSpc>
                <a:spcPct val="100000"/>
              </a:lnSpc>
              <a:buNone/>
            </a:pPr>
            <a:r>
              <a:rPr lang="en-US" sz="1250" b="1" dirty="0">
                <a:solidFill>
                  <a:srgbClr val="413C58"/>
                </a:solidFill>
                <a:latin typeface="Arial" pitchFamily="34" charset="0"/>
                <a:ea typeface="Arial" pitchFamily="34" charset="-122"/>
                <a:cs typeface="Arial" pitchFamily="34" charset="-120"/>
              </a:rPr>
              <a:t>Достаточный отдых
</a:t>
            </a:r>
            <a:pPr algn="ctr" indent="0" marL="0">
              <a:lnSpc>
                <a:spcPct val="100000"/>
              </a:lnSpc>
              <a:buNone/>
            </a:pPr>
            <a:r>
              <a:rPr lang="en-US" sz="1250" b="1" dirty="0">
                <a:solidFill>
                  <a:srgbClr val="413C58"/>
                </a:solidFill>
                <a:latin typeface="Arial" pitchFamily="34" charset="0"/>
                <a:ea typeface="Arial" pitchFamily="34" charset="-122"/>
                <a:cs typeface="Arial" pitchFamily="34" charset="-120"/>
              </a:rPr>
              <a:t>
</a:t>
            </a:r>
            <a:pPr algn="ctr" indent="0" marL="0">
              <a:lnSpc>
                <a:spcPct val="100000"/>
              </a:lnSpc>
              <a:buNone/>
            </a:pPr>
            <a:r>
              <a:rPr lang="en-US" sz="1250" dirty="0">
                <a:solidFill>
                  <a:srgbClr val="413C58"/>
                </a:solidFill>
                <a:latin typeface="Arial" pitchFamily="34" charset="0"/>
                <a:ea typeface="Arial" pitchFamily="34" charset="-122"/>
                <a:cs typeface="Arial" pitchFamily="34" charset="-120"/>
              </a:rPr>
              <a:t>Сон и короткие перерывы важны после уроков и кружков. В английской речи удобно сказать usually, sometimes или never, если описывать, как часто ребёнок отдыхает вечером.
</a:t>
            </a:r>
            <a:endParaRPr lang="en-US" sz="1250" dirty="0"/>
          </a:p>
        </p:txBody>
      </p:sp>
      <p:sp>
        <p:nvSpPr>
          <p:cNvPr id="19" name="Text 4"/>
          <p:cNvSpPr txBox="1"/>
          <p:nvPr/>
        </p:nvSpPr>
        <p:spPr>
          <a:xfrm>
            <a:off x="4799438" y="2360099"/>
            <a:ext cx="1695600" cy="1869600"/>
          </a:xfrm>
          <a:prstGeom prst="rect">
            <a:avLst/>
          </a:prstGeom>
          <a:noFill/>
          <a:ln/>
        </p:spPr>
        <p:txBody>
          <a:bodyPr wrap="square" lIns="0" tIns="0" rIns="0" bIns="0" rtlCol="0" anchor="t"/>
          <a:lstStyle/>
          <a:p>
            <a:pPr algn="ctr" indent="0" marL="0">
              <a:lnSpc>
                <a:spcPct val="100000"/>
              </a:lnSpc>
              <a:buNone/>
            </a:pPr>
            <a:r>
              <a:rPr lang="en-US" sz="1272" b="1" dirty="0">
                <a:solidFill>
                  <a:srgbClr val="413C58"/>
                </a:solidFill>
                <a:latin typeface="Arial" pitchFamily="34" charset="0"/>
                <a:ea typeface="Arial" pitchFamily="34" charset="-122"/>
                <a:cs typeface="Arial" pitchFamily="34" charset="-120"/>
              </a:rPr>
              <a:t>Свежий воздух
</a:t>
            </a:r>
            <a:pPr algn="ctr" indent="0" marL="0">
              <a:lnSpc>
                <a:spcPct val="100000"/>
              </a:lnSpc>
              <a:buNone/>
            </a:pPr>
            <a:r>
              <a:rPr lang="en-US" sz="1272" b="1" dirty="0">
                <a:solidFill>
                  <a:srgbClr val="413C58"/>
                </a:solidFill>
                <a:latin typeface="Arial" pitchFamily="34" charset="0"/>
                <a:ea typeface="Arial" pitchFamily="34" charset="-122"/>
                <a:cs typeface="Arial" pitchFamily="34" charset="-120"/>
              </a:rPr>
              <a:t>
</a:t>
            </a:r>
            <a:pPr algn="ctr" indent="0" marL="0">
              <a:lnSpc>
                <a:spcPct val="100000"/>
              </a:lnSpc>
              <a:buNone/>
            </a:pPr>
            <a:r>
              <a:rPr lang="en-US" sz="1272" dirty="0">
                <a:solidFill>
                  <a:srgbClr val="413C58"/>
                </a:solidFill>
                <a:latin typeface="Arial" pitchFamily="34" charset="0"/>
                <a:ea typeface="Arial" pitchFamily="34" charset="-122"/>
                <a:cs typeface="Arial" pitchFamily="34" charset="-120"/>
              </a:rPr>
              <a:t>Прогулки outside полезны для здоровья и настроения. Они хорошо сочетаются с фразами in the park, after school и at the weekend, которые часто встречаются в теме досуга.
</a:t>
            </a:r>
            <a:endParaRPr lang="en-US" sz="1272" dirty="0"/>
          </a:p>
        </p:txBody>
      </p:sp>
      <p:sp>
        <p:nvSpPr>
          <p:cNvPr id="20" name="Text 5"/>
          <p:cNvSpPr txBox="1"/>
          <p:nvPr/>
        </p:nvSpPr>
        <p:spPr>
          <a:xfrm>
            <a:off x="6949490" y="2360099"/>
            <a:ext cx="1695600" cy="1869600"/>
          </a:xfrm>
          <a:prstGeom prst="rect">
            <a:avLst/>
          </a:prstGeom>
          <a:noFill/>
          <a:ln/>
        </p:spPr>
        <p:txBody>
          <a:bodyPr wrap="square" lIns="0" tIns="0" rIns="0" bIns="0" rtlCol="0" anchor="t"/>
          <a:lstStyle/>
          <a:p>
            <a:pPr algn="ctr" indent="0" marL="0">
              <a:lnSpc>
                <a:spcPct val="100000"/>
              </a:lnSpc>
              <a:buNone/>
            </a:pPr>
            <a:r>
              <a:rPr lang="en-US" sz="1175" b="1" dirty="0">
                <a:solidFill>
                  <a:srgbClr val="413C58"/>
                </a:solidFill>
                <a:latin typeface="Arial" pitchFamily="34" charset="0"/>
                <a:ea typeface="Arial" pitchFamily="34" charset="-122"/>
                <a:cs typeface="Arial" pitchFamily="34" charset="-120"/>
              </a:rPr>
              <a:t>Экранный баланс
</a:t>
            </a:r>
            <a:pPr algn="ctr" indent="0" marL="0">
              <a:lnSpc>
                <a:spcPct val="100000"/>
              </a:lnSpc>
              <a:buNone/>
            </a:pPr>
            <a:r>
              <a:rPr lang="en-US" sz="1175" b="1" dirty="0">
                <a:solidFill>
                  <a:srgbClr val="413C58"/>
                </a:solidFill>
                <a:latin typeface="Arial" pitchFamily="34" charset="0"/>
                <a:ea typeface="Arial" pitchFamily="34" charset="-122"/>
                <a:cs typeface="Arial" pitchFamily="34" charset="-120"/>
              </a:rPr>
              <a:t>
</a:t>
            </a:r>
            <a:pPr algn="ctr" indent="0" marL="0">
              <a:lnSpc>
                <a:spcPct val="100000"/>
              </a:lnSpc>
              <a:buNone/>
            </a:pPr>
            <a:r>
              <a:rPr lang="en-US" sz="1175" dirty="0">
                <a:solidFill>
                  <a:srgbClr val="413C58"/>
                </a:solidFill>
                <a:latin typeface="Arial" pitchFamily="34" charset="0"/>
                <a:ea typeface="Arial" pitchFamily="34" charset="-122"/>
                <a:cs typeface="Arial" pitchFamily="34" charset="-120"/>
              </a:rPr>
              <a:t>Слишком долгое экранное время лучше ограничивать. Когда школьник говорит о привычках, он может использовать слова good, regular и balanced, чтобы показать разумное отношение к свободному времени.
</a:t>
            </a:r>
            <a:endParaRPr lang="en-US" sz="1175"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99550" y="1584186"/>
            <a:ext cx="8544900" cy="2876878"/>
          </a:xfrm>
          <a:prstGeom prst="rect">
            <a:avLst/>
          </a:prstGeom>
        </p:spPr>
      </p:pic>
      <p:sp>
        <p:nvSpPr>
          <p:cNvPr id="4" name="Text 0"/>
          <p:cNvSpPr txBox="1"/>
          <p:nvPr/>
        </p:nvSpPr>
        <p:spPr>
          <a:xfrm>
            <a:off x="537150" y="351850"/>
            <a:ext cx="8069700" cy="476400"/>
          </a:xfrm>
          <a:prstGeom prst="rect">
            <a:avLst/>
          </a:prstGeom>
          <a:noFill/>
          <a:ln/>
        </p:spPr>
        <p:txBody>
          <a:bodyPr wrap="square" lIns="0" tIns="0" rIns="0" bIns="0" rtlCol="0" anchor="ctr"/>
          <a:lstStyle/>
          <a:p>
            <a:pPr algn="l" indent="0" marL="0">
              <a:lnSpc>
                <a:spcPct val="100000"/>
              </a:lnSpc>
              <a:buNone/>
            </a:pPr>
            <a:r>
              <a:rPr lang="en-US" sz="2479" b="1" dirty="0">
                <a:solidFill>
                  <a:srgbClr val="413C58"/>
                </a:solidFill>
                <a:latin typeface="Arial" pitchFamily="34" charset="0"/>
                <a:ea typeface="Arial" pitchFamily="34" charset="-122"/>
                <a:cs typeface="Arial" pitchFamily="34" charset="-120"/>
              </a:rPr>
              <a:t>Правила безопасности во время прогулок и встреч
</a:t>
            </a:r>
            <a:endParaRPr lang="en-US" sz="2479" dirty="0"/>
          </a:p>
        </p:txBody>
      </p:sp>
      <p:sp>
        <p:nvSpPr>
          <p:cNvPr id="5" name="Text 1"/>
          <p:cNvSpPr txBox="1"/>
          <p:nvPr/>
        </p:nvSpPr>
        <p:spPr>
          <a:xfrm>
            <a:off x="537150" y="1078424"/>
            <a:ext cx="8069700" cy="366300"/>
          </a:xfrm>
          <a:prstGeom prst="rect">
            <a:avLst/>
          </a:prstGeom>
          <a:noFill/>
          <a:ln/>
        </p:spPr>
        <p:txBody>
          <a:bodyPr wrap="square" lIns="0" tIns="0" rIns="0" bIns="0" rtlCol="0" anchor="ctr"/>
          <a:lstStyle/>
          <a:p>
            <a:pPr algn="l" indent="0" marL="0">
              <a:lnSpc>
                <a:spcPct val="100000"/>
              </a:lnSpc>
              <a:buNone/>
            </a:pPr>
            <a:r>
              <a:rPr lang="en-US" sz="1441" dirty="0">
                <a:solidFill>
                  <a:srgbClr val="FDFFF4"/>
                </a:solidFill>
                <a:latin typeface="Arial" pitchFamily="34" charset="0"/>
                <a:ea typeface="Arial" pitchFamily="34" charset="-122"/>
                <a:cs typeface="Arial" pitchFamily="34" charset="-120"/>
              </a:rPr>
              <a:t>Схема показывает последовательность действий, которую удобно описывать простыми английскими фразами о месте, времени и безопасности.
</a:t>
            </a:r>
            <a:endParaRPr lang="en-US" sz="1441" dirty="0"/>
          </a:p>
        </p:txBody>
      </p:sp>
      <p:sp>
        <p:nvSpPr>
          <p:cNvPr id="6" name="Text 2"/>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15</a:t>
            </a:r>
            <a:endParaRPr lang="en-US" sz="2138"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69013" y="1041900"/>
            <a:ext cx="3973425" cy="4101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16</a:t>
            </a:r>
            <a:endParaRPr lang="en-US" sz="2138" dirty="0"/>
          </a:p>
        </p:txBody>
      </p:sp>
      <p:sp>
        <p:nvSpPr>
          <p:cNvPr id="9" name="Text 1"/>
          <p:cNvSpPr txBox="1"/>
          <p:nvPr/>
        </p:nvSpPr>
        <p:spPr>
          <a:xfrm>
            <a:off x="223650" y="351850"/>
            <a:ext cx="7658400" cy="450600"/>
          </a:xfrm>
          <a:prstGeom prst="rect">
            <a:avLst/>
          </a:prstGeom>
          <a:noFill/>
          <a:ln/>
        </p:spPr>
        <p:txBody>
          <a:bodyPr wrap="square" lIns="0" tIns="0" rIns="0" bIns="0" rtlCol="0" anchor="ctr"/>
          <a:lstStyle/>
          <a:p>
            <a:pPr algn="l" indent="0" marL="0">
              <a:lnSpc>
                <a:spcPct val="100000"/>
              </a:lnSpc>
              <a:buNone/>
            </a:pPr>
            <a:r>
              <a:rPr lang="en-US" sz="2016" b="1" dirty="0">
                <a:solidFill>
                  <a:srgbClr val="413C58"/>
                </a:solidFill>
                <a:latin typeface="Arial" pitchFamily="34" charset="0"/>
                <a:ea typeface="Arial" pitchFamily="34" charset="-122"/>
                <a:cs typeface="Arial" pitchFamily="34" charset="-120"/>
              </a:rPr>
              <a:t>Хобби дома: занятия, которые легко назвать на английском
</a:t>
            </a:r>
            <a:endParaRPr lang="en-US" sz="2016" dirty="0"/>
          </a:p>
        </p:txBody>
      </p:sp>
      <p:sp>
        <p:nvSpPr>
          <p:cNvPr id="10" name="Text 2"/>
          <p:cNvSpPr txBox="1"/>
          <p:nvPr/>
        </p:nvSpPr>
        <p:spPr>
          <a:xfrm>
            <a:off x="232200" y="1106978"/>
            <a:ext cx="6780484"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Творчество дома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Домашние хобби, такие как making crafts и building with blocks, легко показать на картинке. Для описания удобно использовать слова at home, indoors и every day.
</a:t>
            </a:r>
            <a:endParaRPr lang="en-US" sz="1200" dirty="0"/>
          </a:p>
        </p:txBody>
      </p:sp>
      <p:sp>
        <p:nvSpPr>
          <p:cNvPr id="11" name="Text 3"/>
          <p:cNvSpPr txBox="1"/>
          <p:nvPr/>
        </p:nvSpPr>
        <p:spPr>
          <a:xfrm>
            <a:off x="232200" y="2036900"/>
            <a:ext cx="6376521"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Полезные занятия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Cooking, gardening and taking care of plants помогают говорить о спокойном и полезном досуге. Такие занятия часто описывают фразами I like, I enjoy и My hobby is.
</a:t>
            </a:r>
            <a:endParaRPr lang="en-US" sz="1200" dirty="0"/>
          </a:p>
        </p:txBody>
      </p:sp>
      <p:sp>
        <p:nvSpPr>
          <p:cNvPr id="12" name="Text 4"/>
          <p:cNvSpPr txBox="1"/>
          <p:nvPr/>
        </p:nvSpPr>
        <p:spPr>
          <a:xfrm>
            <a:off x="232200" y="2966800"/>
            <a:ext cx="5995916"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Игры в помещении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Playing board games подходит для рассказа о времени с семьёй или друзьями. Это простая тема для коротких предложений, особенно когда нужно описать занятие на rainy days.
</a:t>
            </a:r>
            <a:endParaRPr lang="en-US" sz="1200" dirty="0"/>
          </a:p>
        </p:txBody>
      </p:sp>
      <p:sp>
        <p:nvSpPr>
          <p:cNvPr id="13" name="Text 5"/>
          <p:cNvSpPr txBox="1"/>
          <p:nvPr/>
        </p:nvSpPr>
        <p:spPr>
          <a:xfrm>
            <a:off x="232200" y="3896725"/>
            <a:ext cx="5636803" cy="742303"/>
          </a:xfrm>
          <a:prstGeom prst="rect">
            <a:avLst/>
          </a:prstGeom>
          <a:noFill/>
          <a:ln/>
        </p:spPr>
        <p:txBody>
          <a:bodyPr wrap="square" lIns="0" tIns="0" rIns="0" bIns="0" rtlCol="0" anchor="ctr"/>
          <a:lstStyle/>
          <a:p>
            <a:pPr algn="l" indent="0" marL="0">
              <a:lnSpc>
                <a:spcPct val="100000"/>
              </a:lnSpc>
              <a:buNone/>
            </a:pPr>
            <a:r>
              <a:rPr lang="en-US" sz="1200" b="1" dirty="0">
                <a:solidFill>
                  <a:srgbClr val="413C58"/>
                </a:solidFill>
                <a:latin typeface="Arial" pitchFamily="34" charset="0"/>
                <a:ea typeface="Arial" pitchFamily="34" charset="-122"/>
                <a:cs typeface="Arial" pitchFamily="34" charset="-120"/>
              </a:rPr>
              <a:t>Коллекции и модели
</a:t>
            </a:r>
            <a:pPr algn="l" indent="0" marL="0">
              <a:lnSpc>
                <a:spcPct val="100000"/>
              </a:lnSpc>
              <a:buNone/>
            </a:pPr>
            <a:r>
              <a:rPr lang="en-US" sz="3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13C58"/>
                </a:solidFill>
                <a:latin typeface="Arial" pitchFamily="34" charset="0"/>
                <a:ea typeface="Arial" pitchFamily="34" charset="-122"/>
                <a:cs typeface="Arial" pitchFamily="34" charset="-120"/>
              </a:rPr>
              <a:t>Collecting coins or stamps, а также building models учат называть хобби точно и понятно. Короткая фраза с картинкой помогает быстро запомнить новое слово и использовать его в речи.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53200" y="1304528"/>
            <a:ext cx="3569400" cy="2292232"/>
          </a:xfrm>
          <a:prstGeom prst="rect">
            <a:avLst/>
          </a:prstGeom>
        </p:spPr>
      </p:pic>
      <p:sp>
        <p:nvSpPr>
          <p:cNvPr id="4" name="Text 0"/>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2016" b="1" dirty="0">
                <a:solidFill>
                  <a:srgbClr val="FDFFF4"/>
                </a:solidFill>
                <a:latin typeface="Arial" pitchFamily="34" charset="0"/>
                <a:ea typeface="Arial" pitchFamily="34" charset="-122"/>
                <a:cs typeface="Arial" pitchFamily="34" charset="-120"/>
              </a:rPr>
              <a:t>Какие слова чаще нужны, когда говорим о свободном времени
</a:t>
            </a:r>
            <a:endParaRPr lang="en-US" sz="2016" dirty="0"/>
          </a:p>
        </p:txBody>
      </p:sp>
      <p:sp>
        <p:nvSpPr>
          <p:cNvPr id="5" name="Text 1"/>
          <p:cNvSpPr txBox="1"/>
          <p:nvPr/>
        </p:nvSpPr>
        <p:spPr>
          <a:xfrm>
            <a:off x="537150" y="1315950"/>
            <a:ext cx="3780600" cy="15888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Чаще всего в речи о досуге встречаются глаголы действия и слова времени, потому что они помогают построить простое предложение и связать занятия с конкретным моментом.
</a:t>
            </a:r>
            <a:endParaRPr lang="en-US" sz="1600" dirty="0"/>
          </a:p>
        </p:txBody>
      </p:sp>
      <p:sp>
        <p:nvSpPr>
          <p:cNvPr id="6" name="Text 2"/>
          <p:cNvSpPr txBox="1"/>
          <p:nvPr/>
        </p:nvSpPr>
        <p:spPr>
          <a:xfrm>
            <a:off x="537150" y="3306200"/>
            <a:ext cx="3780600" cy="973500"/>
          </a:xfrm>
          <a:prstGeom prst="rect">
            <a:avLst/>
          </a:prstGeom>
          <a:noFill/>
          <a:ln/>
        </p:spPr>
        <p:txBody>
          <a:bodyPr wrap="square" lIns="0" tIns="0" rIns="0" bIns="0" rtlCol="0" anchor="ctr"/>
          <a:lstStyle/>
          <a:p>
            <a:pPr algn="l" indent="0" marL="0">
              <a:lnSpc>
                <a:spcPct val="100000"/>
              </a:lnSpc>
              <a:buNone/>
            </a:pPr>
            <a:r>
              <a:rPr lang="en-US" sz="1600" dirty="0">
                <a:solidFill>
                  <a:srgbClr val="413C58"/>
                </a:solidFill>
                <a:latin typeface="Arial" pitchFamily="34" charset="0"/>
                <a:ea typeface="Arial" pitchFamily="34" charset="-122"/>
                <a:cs typeface="Arial" pitchFamily="34" charset="-120"/>
              </a:rPr>
              <a:t>Для разговора о свободном времени нужны не только названия занятий, но и слова-связки: время, место, оценка и вопросительные формы.
</a:t>
            </a:r>
            <a:endParaRPr lang="en-US" sz="1600" dirty="0"/>
          </a:p>
        </p:txBody>
      </p:sp>
      <p:sp>
        <p:nvSpPr>
          <p:cNvPr id="7" name="Text 3"/>
          <p:cNvSpPr txBox="1"/>
          <p:nvPr/>
        </p:nvSpPr>
        <p:spPr>
          <a:xfrm>
            <a:off x="5068950" y="3932454"/>
            <a:ext cx="3537900" cy="394500"/>
          </a:xfrm>
          <a:prstGeom prst="rect">
            <a:avLst/>
          </a:prstGeom>
          <a:noFill/>
          <a:ln/>
        </p:spPr>
        <p:txBody>
          <a:bodyPr wrap="square" lIns="0" tIns="0" rIns="0" bIns="0" rtlCol="0" anchor="ctr"/>
          <a:lstStyle/>
          <a:p>
            <a:pPr algn="l" indent="0" marL="0">
              <a:lnSpc>
                <a:spcPct val="100000"/>
              </a:lnSpc>
              <a:buNone/>
            </a:pPr>
            <a:r>
              <a:rPr lang="en-US" sz="1400" dirty="0">
                <a:solidFill>
                  <a:srgbClr val="413C58"/>
                </a:solidFill>
                <a:latin typeface="Arial" pitchFamily="34" charset="0"/>
                <a:ea typeface="Arial" pitchFamily="34" charset="-122"/>
                <a:cs typeface="Arial" pitchFamily="34" charset="-120"/>
              </a:rPr>
              <a:t>Учебная схема по лексике темы Your free time
</a:t>
            </a:r>
            <a:endParaRPr lang="en-US" sz="1400" dirty="0"/>
          </a:p>
        </p:txBody>
      </p:sp>
      <p:sp>
        <p:nvSpPr>
          <p:cNvPr id="8" name="Text 4"/>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17</a:t>
            </a:r>
            <a:endParaRPr lang="en-US" sz="2138"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18</a:t>
            </a:r>
            <a:endParaRPr lang="en-US" sz="2138" dirty="0"/>
          </a:p>
        </p:txBody>
      </p:sp>
      <p:sp>
        <p:nvSpPr>
          <p:cNvPr id="10" name="Text 1"/>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3000" b="1" dirty="0">
                <a:solidFill>
                  <a:srgbClr val="FDFFF4"/>
                </a:solidFill>
                <a:latin typeface="Arial" pitchFamily="34" charset="0"/>
                <a:ea typeface="Arial" pitchFamily="34" charset="-122"/>
                <a:cs typeface="Arial" pitchFamily="34" charset="-120"/>
              </a:rPr>
              <a:t>Типичные ошибки в теме Your free time
</a:t>
            </a:r>
            <a:endParaRPr lang="en-US" sz="3000" dirty="0"/>
          </a:p>
        </p:txBody>
      </p:sp>
      <p:sp>
        <p:nvSpPr>
          <p:cNvPr id="11" name="Text 2"/>
          <p:cNvSpPr txBox="1"/>
          <p:nvPr/>
        </p:nvSpPr>
        <p:spPr>
          <a:xfrm>
            <a:off x="762250" y="1207150"/>
            <a:ext cx="2285862" cy="1574100"/>
          </a:xfrm>
          <a:prstGeom prst="rect">
            <a:avLst/>
          </a:prstGeom>
          <a:noFill/>
          <a:ln/>
        </p:spPr>
        <p:txBody>
          <a:bodyPr wrap="square" lIns="0" tIns="0" rIns="0" bIns="0" rtlCol="0" anchor="t"/>
          <a:lstStyle/>
          <a:p>
            <a:pPr algn="l" indent="0" marL="0">
              <a:lnSpc>
                <a:spcPct val="100000"/>
              </a:lnSpc>
              <a:buNone/>
            </a:pPr>
            <a:r>
              <a:rPr lang="en-US" sz="1100" b="1" dirty="0">
                <a:solidFill>
                  <a:srgbClr val="413C58"/>
                </a:solidFill>
                <a:latin typeface="Arial" pitchFamily="34" charset="0"/>
                <a:ea typeface="Arial" pitchFamily="34" charset="-122"/>
                <a:cs typeface="Arial" pitchFamily="34" charset="-120"/>
              </a:rPr>
              <a:t>После like нужен верный глагол
</a:t>
            </a:r>
            <a:pPr algn="l" indent="0" marL="0">
              <a:lnSpc>
                <a:spcPct val="100000"/>
              </a:lnSpc>
              <a:buNone/>
            </a:pPr>
            <a:r>
              <a:rPr lang="en-US" sz="2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13C58"/>
                </a:solidFill>
                <a:latin typeface="Arial" pitchFamily="34" charset="0"/>
                <a:ea typeface="Arial" pitchFamily="34" charset="-122"/>
                <a:cs typeface="Arial" pitchFamily="34" charset="-120"/>
              </a:rPr>
              <a:t>Ученик часто пишет I like play вместо I like playing или I like to play. Нужно помнить, что после like обычно употребляется форма с -ing или инфинитив.
</a:t>
            </a:r>
            <a:endParaRPr lang="en-US" sz="1100" dirty="0"/>
          </a:p>
        </p:txBody>
      </p:sp>
      <p:sp>
        <p:nvSpPr>
          <p:cNvPr id="12" name="Text 3"/>
          <p:cNvSpPr txBox="1"/>
          <p:nvPr/>
        </p:nvSpPr>
        <p:spPr>
          <a:xfrm>
            <a:off x="3698371" y="1207150"/>
            <a:ext cx="2285862" cy="1574100"/>
          </a:xfrm>
          <a:prstGeom prst="rect">
            <a:avLst/>
          </a:prstGeom>
          <a:noFill/>
          <a:ln/>
        </p:spPr>
        <p:txBody>
          <a:bodyPr wrap="square" lIns="0" tIns="0" rIns="0" bIns="0" rtlCol="0" anchor="t"/>
          <a:lstStyle/>
          <a:p>
            <a:pPr algn="l" indent="0" marL="0">
              <a:lnSpc>
                <a:spcPct val="100000"/>
              </a:lnSpc>
              <a:buNone/>
            </a:pPr>
            <a:r>
              <a:rPr lang="en-US" sz="1100" b="1" dirty="0">
                <a:solidFill>
                  <a:srgbClr val="413C58"/>
                </a:solidFill>
                <a:latin typeface="Arial" pitchFamily="34" charset="0"/>
                <a:ea typeface="Arial" pitchFamily="34" charset="-122"/>
                <a:cs typeface="Arial" pitchFamily="34" charset="-120"/>
              </a:rPr>
              <a:t>Путают weekend phrases
</a:t>
            </a:r>
            <a:pPr algn="l" indent="0" marL="0">
              <a:lnSpc>
                <a:spcPct val="100000"/>
              </a:lnSpc>
              <a:buNone/>
            </a:pPr>
            <a:r>
              <a:rPr lang="en-US" sz="2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13C58"/>
                </a:solidFill>
                <a:latin typeface="Arial" pitchFamily="34" charset="0"/>
                <a:ea typeface="Arial" pitchFamily="34" charset="-122"/>
                <a:cs typeface="Arial" pitchFamily="34" charset="-120"/>
              </a:rPr>
              <a:t>Фразы on the weekend и at the weekend легко смешать. Важно использовать один вариант последовательно и не забывать, что выражение времени должно звучать естественно в предложении.
</a:t>
            </a:r>
            <a:endParaRPr lang="en-US" sz="1100" dirty="0"/>
          </a:p>
        </p:txBody>
      </p:sp>
      <p:sp>
        <p:nvSpPr>
          <p:cNvPr id="13" name="Text 4"/>
          <p:cNvSpPr txBox="1"/>
          <p:nvPr/>
        </p:nvSpPr>
        <p:spPr>
          <a:xfrm>
            <a:off x="6634491" y="1207150"/>
            <a:ext cx="2285862" cy="1574100"/>
          </a:xfrm>
          <a:prstGeom prst="rect">
            <a:avLst/>
          </a:prstGeom>
          <a:noFill/>
          <a:ln/>
        </p:spPr>
        <p:txBody>
          <a:bodyPr wrap="square" lIns="0" tIns="0" rIns="0" bIns="0" rtlCol="0" anchor="t"/>
          <a:lstStyle/>
          <a:p>
            <a:pPr algn="l" indent="0" marL="0">
              <a:lnSpc>
                <a:spcPct val="100000"/>
              </a:lnSpc>
              <a:buNone/>
            </a:pPr>
            <a:r>
              <a:rPr lang="en-US" sz="1100" b="1" dirty="0">
                <a:solidFill>
                  <a:srgbClr val="413C58"/>
                </a:solidFill>
                <a:latin typeface="Arial" pitchFamily="34" charset="0"/>
                <a:ea typeface="Arial" pitchFamily="34" charset="-122"/>
                <a:cs typeface="Arial" pitchFamily="34" charset="-120"/>
              </a:rPr>
              <a:t>Забывают -s в he/she
</a:t>
            </a:r>
            <a:pPr algn="l" indent="0" marL="0">
              <a:lnSpc>
                <a:spcPct val="100000"/>
              </a:lnSpc>
              <a:buNone/>
            </a:pPr>
            <a:r>
              <a:rPr lang="en-US" sz="2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13C58"/>
                </a:solidFill>
                <a:latin typeface="Arial" pitchFamily="34" charset="0"/>
                <a:ea typeface="Arial" pitchFamily="34" charset="-122"/>
                <a:cs typeface="Arial" pitchFamily="34" charset="-120"/>
              </a:rPr>
              <a:t>В форме he likes, she watches часто пропускают окончание -s или -es. Это важная особенность Present Simple, которая помогает правильно говорить о привычках и регулярных действиях.
</a:t>
            </a:r>
            <a:endParaRPr lang="en-US" sz="1100" dirty="0"/>
          </a:p>
        </p:txBody>
      </p:sp>
      <p:sp>
        <p:nvSpPr>
          <p:cNvPr id="14" name="Text 5"/>
          <p:cNvSpPr txBox="1"/>
          <p:nvPr/>
        </p:nvSpPr>
        <p:spPr>
          <a:xfrm>
            <a:off x="782425" y="2858150"/>
            <a:ext cx="3739496" cy="1574100"/>
          </a:xfrm>
          <a:prstGeom prst="rect">
            <a:avLst/>
          </a:prstGeom>
          <a:noFill/>
          <a:ln/>
        </p:spPr>
        <p:txBody>
          <a:bodyPr wrap="square" lIns="0" tIns="0" rIns="0" bIns="0" rtlCol="0" anchor="t"/>
          <a:lstStyle/>
          <a:p>
            <a:pPr algn="l" indent="0" marL="0">
              <a:lnSpc>
                <a:spcPct val="100000"/>
              </a:lnSpc>
              <a:buNone/>
            </a:pPr>
            <a:r>
              <a:rPr lang="en-US" sz="1100" b="1" dirty="0">
                <a:solidFill>
                  <a:srgbClr val="413C58"/>
                </a:solidFill>
                <a:latin typeface="Arial" pitchFamily="34" charset="0"/>
                <a:ea typeface="Arial" pitchFamily="34" charset="-122"/>
                <a:cs typeface="Arial" pitchFamily="34" charset="-120"/>
              </a:rPr>
              <a:t>Смешивают do и play
</a:t>
            </a:r>
            <a:pPr algn="l" indent="0" marL="0">
              <a:lnSpc>
                <a:spcPct val="100000"/>
              </a:lnSpc>
              <a:buNone/>
            </a:pPr>
            <a:r>
              <a:rPr lang="en-US" sz="2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13C58"/>
                </a:solidFill>
                <a:latin typeface="Arial" pitchFamily="34" charset="0"/>
                <a:ea typeface="Arial" pitchFamily="34" charset="-122"/>
                <a:cs typeface="Arial" pitchFamily="34" charset="-120"/>
              </a:rPr>
              <a:t>Названия видов спорта иногда ставят с неверным глаголом. Лучше запомнить: do sports, play football, go cycling. Так предложение звучит точнее и легче для понимания.
</a:t>
            </a:r>
            <a:endParaRPr lang="en-US" sz="1100" dirty="0"/>
          </a:p>
        </p:txBody>
      </p:sp>
      <p:sp>
        <p:nvSpPr>
          <p:cNvPr id="15" name="Text 6"/>
          <p:cNvSpPr txBox="1"/>
          <p:nvPr/>
        </p:nvSpPr>
        <p:spPr>
          <a:xfrm>
            <a:off x="5180850" y="2858150"/>
            <a:ext cx="3739495" cy="1574100"/>
          </a:xfrm>
          <a:prstGeom prst="rect">
            <a:avLst/>
          </a:prstGeom>
          <a:noFill/>
          <a:ln/>
        </p:spPr>
        <p:txBody>
          <a:bodyPr wrap="square" lIns="0" tIns="0" rIns="0" bIns="0" rtlCol="0" anchor="t"/>
          <a:lstStyle/>
          <a:p>
            <a:pPr algn="l" indent="0" marL="0">
              <a:lnSpc>
                <a:spcPct val="100000"/>
              </a:lnSpc>
              <a:buNone/>
            </a:pPr>
            <a:r>
              <a:rPr lang="en-US" sz="1100" b="1" dirty="0">
                <a:solidFill>
                  <a:srgbClr val="413C58"/>
                </a:solidFill>
                <a:latin typeface="Arial" pitchFamily="34" charset="0"/>
                <a:ea typeface="Arial" pitchFamily="34" charset="-122"/>
                <a:cs typeface="Arial" pitchFamily="34" charset="-120"/>
              </a:rPr>
              <a:t>Путают hobby и activity
</a:t>
            </a:r>
            <a:pPr algn="l" indent="0" marL="0">
              <a:lnSpc>
                <a:spcPct val="100000"/>
              </a:lnSpc>
              <a:buNone/>
            </a:pPr>
            <a:r>
              <a:rPr lang="en-US" sz="2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13C58"/>
                </a:solidFill>
                <a:latin typeface="Arial" pitchFamily="34" charset="0"/>
                <a:ea typeface="Arial" pitchFamily="34" charset="-122"/>
                <a:cs typeface="Arial" pitchFamily="34" charset="-120"/>
              </a:rPr>
              <a:t>Слова hobby и activity не всегда означают одно и то же. Hobbies — это любимые занятия, а activity — любое действие, поэтому важно выбирать слово по смыслу.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546875" y="4704250"/>
            <a:ext cx="304500" cy="327600"/>
          </a:xfrm>
          <a:prstGeom prst="rect">
            <a:avLst/>
          </a:prstGeom>
          <a:noFill/>
          <a:ln/>
        </p:spPr>
        <p:txBody>
          <a:bodyPr wrap="square" lIns="0" tIns="0" rIns="0" bIns="0" rtlCol="0" anchor="ctr"/>
          <a:lstStyle/>
          <a:p>
            <a:pPr algn="ctr" indent="0" marL="0">
              <a:lnSpc>
                <a:spcPct val="79688"/>
              </a:lnSpc>
              <a:buNone/>
            </a:pPr>
            <a:r>
              <a:rPr lang="en-US" sz="2138" b="1" dirty="0">
                <a:solidFill>
                  <a:srgbClr val="FDFFF4"/>
                </a:solidFill>
                <a:latin typeface="Arial" pitchFamily="34" charset="0"/>
                <a:ea typeface="Arial" pitchFamily="34" charset="-122"/>
                <a:cs typeface="Arial" pitchFamily="34" charset="-120"/>
              </a:rPr>
              <a:t>19</a:t>
            </a:r>
            <a:endParaRPr lang="en-US" sz="2138" dirty="0"/>
          </a:p>
        </p:txBody>
      </p:sp>
      <p:sp>
        <p:nvSpPr>
          <p:cNvPr id="10" name="Text 1"/>
          <p:cNvSpPr txBox="1"/>
          <p:nvPr/>
        </p:nvSpPr>
        <p:spPr>
          <a:xfrm>
            <a:off x="537150" y="351841"/>
            <a:ext cx="8069700" cy="450600"/>
          </a:xfrm>
          <a:prstGeom prst="rect">
            <a:avLst/>
          </a:prstGeom>
          <a:noFill/>
          <a:ln/>
        </p:spPr>
        <p:txBody>
          <a:bodyPr wrap="square" lIns="0" tIns="0" rIns="0" bIns="0" rtlCol="0" anchor="ctr"/>
          <a:lstStyle/>
          <a:p>
            <a:pPr algn="l" indent="0" marL="0">
              <a:lnSpc>
                <a:spcPct val="100000"/>
              </a:lnSpc>
              <a:buNone/>
            </a:pPr>
            <a:r>
              <a:rPr lang="en-US" sz="2024" b="1" dirty="0">
                <a:solidFill>
                  <a:srgbClr val="413C58"/>
                </a:solidFill>
                <a:latin typeface="Arial" pitchFamily="34" charset="0"/>
                <a:ea typeface="Arial" pitchFamily="34" charset="-122"/>
                <a:cs typeface="Arial" pitchFamily="34" charset="-120"/>
              </a:rPr>
              <a:t>Пример короткого высказывания о своём свободном времени
</a:t>
            </a:r>
            <a:endParaRPr lang="en-US" sz="2024" dirty="0"/>
          </a:p>
        </p:txBody>
      </p:sp>
      <p:sp>
        <p:nvSpPr>
          <p:cNvPr id="11" name="Text 2"/>
          <p:cNvSpPr txBox="1"/>
          <p:nvPr/>
        </p:nvSpPr>
        <p:spPr>
          <a:xfrm>
            <a:off x="994275" y="1225392"/>
            <a:ext cx="1983300" cy="1363800"/>
          </a:xfrm>
          <a:prstGeom prst="rect">
            <a:avLst/>
          </a:prstGeom>
          <a:noFill/>
          <a:ln/>
        </p:spPr>
        <p:txBody>
          <a:bodyPr wrap="square" lIns="0" tIns="0" rIns="0" bIns="0" rtlCol="0" anchor="ctr"/>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Общее впечатление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My free time is interesting. Это короткое начало сразу показывает отношение к теме и помогает сделать рассказ живым, даже если он состоит всего из нескольких простых предложений.
</a:t>
            </a:r>
            <a:endParaRPr lang="en-US" sz="1000" dirty="0"/>
          </a:p>
        </p:txBody>
      </p:sp>
      <p:sp>
        <p:nvSpPr>
          <p:cNvPr id="12" name="Text 3"/>
          <p:cNvSpPr txBox="1"/>
          <p:nvPr/>
        </p:nvSpPr>
        <p:spPr>
          <a:xfrm>
            <a:off x="3763725" y="1225392"/>
            <a:ext cx="1983300" cy="1363800"/>
          </a:xfrm>
          <a:prstGeom prst="rect">
            <a:avLst/>
          </a:prstGeom>
          <a:noFill/>
          <a:ln/>
        </p:spPr>
        <p:txBody>
          <a:bodyPr wrap="square" lIns="0" tIns="0" rIns="0" bIns="0" rtlCol="0" anchor="ctr"/>
          <a:lstStyle/>
          <a:p>
            <a:pPr algn="l" indent="0" marL="0">
              <a:lnSpc>
                <a:spcPct val="100000"/>
              </a:lnSpc>
              <a:buNone/>
            </a:pPr>
            <a:r>
              <a:rPr lang="en-US" sz="1000" b="1" dirty="0">
                <a:solidFill>
                  <a:srgbClr val="F1DDA4"/>
                </a:solidFill>
                <a:latin typeface="Arial" pitchFamily="34" charset="0"/>
                <a:ea typeface="Arial" pitchFamily="34" charset="-122"/>
                <a:cs typeface="Arial" pitchFamily="34" charset="-120"/>
              </a:rPr>
              <a:t>После школы
</a:t>
            </a:r>
            <a:pPr algn="l" indent="0" marL="0">
              <a:lnSpc>
                <a:spcPct val="100000"/>
              </a:lnSpc>
              <a:buNone/>
            </a:pPr>
            <a:r>
              <a:rPr lang="en-US" sz="100" dirty="0">
                <a:solidFill>
                  <a:srgbClr val="F1DDA4"/>
                </a:solidFill>
                <a:latin typeface="Arial" pitchFamily="34" charset="0"/>
                <a:ea typeface="Arial" pitchFamily="34" charset="-122"/>
                <a:cs typeface="Arial" pitchFamily="34" charset="-120"/>
              </a:rPr>
              <a:t>
</a:t>
            </a:r>
            <a:pPr algn="l" indent="0" marL="0">
              <a:lnSpc>
                <a:spcPct val="100000"/>
              </a:lnSpc>
              <a:buNone/>
            </a:pPr>
            <a:r>
              <a:rPr lang="en-US" sz="800" dirty="0">
                <a:solidFill>
                  <a:srgbClr val="F1DDA4"/>
                </a:solidFill>
                <a:latin typeface="Arial" pitchFamily="34" charset="0"/>
                <a:ea typeface="Arial" pitchFamily="34" charset="-122"/>
                <a:cs typeface="Arial" pitchFamily="34" charset="-120"/>
              </a:rPr>
              <a:t>After school I usually do my homework and then I play football. Здесь используются Present Simple и наречие usually, чтобы показать обычное действие, которое повторяется каждую неделю.
</a:t>
            </a:r>
            <a:endParaRPr lang="en-US" sz="1000" dirty="0"/>
          </a:p>
        </p:txBody>
      </p:sp>
      <p:sp>
        <p:nvSpPr>
          <p:cNvPr id="13" name="Text 4"/>
          <p:cNvSpPr txBox="1"/>
          <p:nvPr/>
        </p:nvSpPr>
        <p:spPr>
          <a:xfrm>
            <a:off x="6533175" y="1225392"/>
            <a:ext cx="1983300" cy="1363800"/>
          </a:xfrm>
          <a:prstGeom prst="rect">
            <a:avLst/>
          </a:prstGeom>
          <a:noFill/>
          <a:ln/>
        </p:spPr>
        <p:txBody>
          <a:bodyPr wrap="square" lIns="0" tIns="0" rIns="0" bIns="0" rtlCol="0" anchor="ctr"/>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Субботние встречи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On Saturdays I meet my friends or ride my bike. Такая фраза помогает говорить о выходных, выборе между двумя занятиями и словах, связанных с активным отдыхом.
</a:t>
            </a:r>
            <a:endParaRPr lang="en-US" sz="1000" dirty="0"/>
          </a:p>
        </p:txBody>
      </p:sp>
      <p:sp>
        <p:nvSpPr>
          <p:cNvPr id="14" name="Text 5"/>
          <p:cNvSpPr txBox="1"/>
          <p:nvPr/>
        </p:nvSpPr>
        <p:spPr>
          <a:xfrm>
            <a:off x="994275" y="2951817"/>
            <a:ext cx="1983300" cy="1363800"/>
          </a:xfrm>
          <a:prstGeom prst="rect">
            <a:avLst/>
          </a:prstGeom>
          <a:noFill/>
          <a:ln/>
        </p:spPr>
        <p:txBody>
          <a:bodyPr wrap="square" lIns="0" tIns="0" rIns="0" bIns="0" rtlCol="0" anchor="ctr"/>
          <a:lstStyle/>
          <a:p>
            <a:pPr algn="l" indent="0" marL="0">
              <a:lnSpc>
                <a:spcPct val="100000"/>
              </a:lnSpc>
              <a:buNone/>
            </a:pPr>
            <a:r>
              <a:rPr lang="en-US" sz="1000" b="1" dirty="0">
                <a:solidFill>
                  <a:srgbClr val="413C58"/>
                </a:solidFill>
                <a:latin typeface="Arial" pitchFamily="34" charset="0"/>
                <a:ea typeface="Arial" pitchFamily="34" charset="-122"/>
                <a:cs typeface="Arial" pitchFamily="34" charset="-120"/>
              </a:rPr>
              <a:t>Вечерние занятия
</a:t>
            </a:r>
            <a:pPr algn="l" indent="0" marL="0">
              <a:lnSpc>
                <a:spcPct val="100000"/>
              </a:lnSpc>
              <a:buNone/>
            </a:pPr>
            <a:r>
              <a:rPr lang="en-US" sz="100"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413C58"/>
                </a:solidFill>
                <a:latin typeface="Arial" pitchFamily="34" charset="0"/>
                <a:ea typeface="Arial" pitchFamily="34" charset="-122"/>
                <a:cs typeface="Arial" pitchFamily="34" charset="-120"/>
              </a:rPr>
              <a:t>In the evening I listen to music and read books. Это удобный способ добавить время дня и показать спокойные занятия, которые хорошо подходят для дома.
</a:t>
            </a:r>
            <a:endParaRPr lang="en-US" sz="1000" dirty="0"/>
          </a:p>
        </p:txBody>
      </p:sp>
      <p:sp>
        <p:nvSpPr>
          <p:cNvPr id="15" name="Text 6"/>
          <p:cNvSpPr txBox="1"/>
          <p:nvPr/>
        </p:nvSpPr>
        <p:spPr>
          <a:xfrm>
            <a:off x="3763725" y="2951817"/>
            <a:ext cx="1983300" cy="1363800"/>
          </a:xfrm>
          <a:prstGeom prst="rect">
            <a:avLst/>
          </a:prstGeom>
          <a:noFill/>
          <a:ln/>
        </p:spPr>
        <p:txBody>
          <a:bodyPr wrap="square" lIns="0" tIns="0" rIns="0" bIns="0" rtlCol="0" anchor="ctr"/>
          <a:lstStyle/>
          <a:p>
            <a:pPr algn="l" indent="0" marL="0">
              <a:lnSpc>
                <a:spcPct val="100000"/>
              </a:lnSpc>
              <a:buNone/>
            </a:pPr>
            <a:r>
              <a:rPr lang="en-US" sz="1000" b="1" dirty="0">
                <a:solidFill>
                  <a:srgbClr val="F1DDA4"/>
                </a:solidFill>
                <a:latin typeface="Arial" pitchFamily="34" charset="0"/>
                <a:ea typeface="Arial" pitchFamily="34" charset="-122"/>
                <a:cs typeface="Arial" pitchFamily="34" charset="-120"/>
              </a:rPr>
              <a:t>Итог рассказа
</a:t>
            </a:r>
            <a:pPr algn="l" indent="0" marL="0">
              <a:lnSpc>
                <a:spcPct val="100000"/>
              </a:lnSpc>
              <a:buNone/>
            </a:pPr>
            <a:r>
              <a:rPr lang="en-US" sz="100" dirty="0">
                <a:solidFill>
                  <a:srgbClr val="F1DDA4"/>
                </a:solidFill>
                <a:latin typeface="Arial" pitchFamily="34" charset="0"/>
                <a:ea typeface="Arial" pitchFamily="34" charset="-122"/>
                <a:cs typeface="Arial" pitchFamily="34" charset="-120"/>
              </a:rPr>
              <a:t>
</a:t>
            </a:r>
            <a:pPr algn="l" indent="0" marL="0">
              <a:lnSpc>
                <a:spcPct val="100000"/>
              </a:lnSpc>
              <a:buNone/>
            </a:pPr>
            <a:r>
              <a:rPr lang="en-US" sz="800" dirty="0">
                <a:solidFill>
                  <a:srgbClr val="F1DDA4"/>
                </a:solidFill>
                <a:latin typeface="Arial" pitchFamily="34" charset="0"/>
                <a:ea typeface="Arial" pitchFamily="34" charset="-122"/>
                <a:cs typeface="Arial" pitchFamily="34" charset="-120"/>
              </a:rPr>
              <a:t>This is my favourite time of the day. Финальная фраза завершает мини-текст и делает его цельным, понятным и естественным для ученика 5 класса.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60675" y="2255925"/>
            <a:ext cx="5233800" cy="2633400"/>
          </a:xfrm>
          <a:prstGeom prst="rect">
            <a:avLst/>
          </a:prstGeom>
          <a:noFill/>
          <a:ln/>
        </p:spPr>
        <p:txBody>
          <a:bodyPr wrap="square" lIns="0" tIns="0" rIns="0" bIns="0" rtlCol="0" anchor="b"/>
          <a:lstStyle/>
          <a:p>
            <a:pPr algn="l" indent="0" marL="0">
              <a:lnSpc>
                <a:spcPct val="100000"/>
              </a:lnSpc>
              <a:buNone/>
            </a:pPr>
            <a:r>
              <a:rPr lang="en-US" sz="3648" b="1" dirty="0">
                <a:solidFill>
                  <a:srgbClr val="413C58"/>
                </a:solidFill>
                <a:latin typeface="Arial" pitchFamily="34" charset="0"/>
                <a:ea typeface="Arial" pitchFamily="34" charset="-122"/>
                <a:cs typeface="Arial" pitchFamily="34" charset="-120"/>
              </a:rPr>
              <a:t>Итоги темы: как говорить о свободном времени по-английски
</a:t>
            </a:r>
            <a:pPr algn="l" indent="0" marL="0">
              <a:lnSpc>
                <a:spcPct val="100000"/>
              </a:lnSpc>
              <a:buNone/>
            </a:pPr>
            <a:r>
              <a:rPr lang="en-US" sz="1327" dirty="0">
                <a:solidFill>
                  <a:srgbClr val="413C58"/>
                </a:solidFill>
                <a:latin typeface="Arial" pitchFamily="34" charset="0"/>
                <a:ea typeface="Arial" pitchFamily="34" charset="-122"/>
                <a:cs typeface="Arial" pitchFamily="34" charset="-120"/>
              </a:rPr>
              <a:t>
</a:t>
            </a:r>
            <a:pPr algn="l" indent="0" marL="0">
              <a:lnSpc>
                <a:spcPct val="100000"/>
              </a:lnSpc>
              <a:buNone/>
            </a:pPr>
            <a:r>
              <a:rPr lang="en-US" sz="1327" dirty="0">
                <a:solidFill>
                  <a:srgbClr val="413C58"/>
                </a:solidFill>
                <a:latin typeface="Arial" pitchFamily="34" charset="0"/>
                <a:ea typeface="Arial" pitchFamily="34" charset="-122"/>
                <a:cs typeface="Arial" pitchFamily="34" charset="-120"/>
              </a:rPr>
              <a:t>Тема Your free time помогает назвать любимые занятия, спросить о них и ответить коротко и понятно. Если использовать Present Simple, do/does и слова частотности, рассказ звучит уверенно и естественно.
</a:t>
            </a:r>
            <a:endParaRPr lang="en-US" sz="3648"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2026-05-30T13:28:16Z</dcterms:created>
  <dcterms:modified xsi:type="dcterms:W3CDTF">2026-05-30T13:28:16Z</dcterms:modified>
</cp:coreProperties>
</file>