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jpeg"/><Relationship Id="rId4" Type="http://schemas.openxmlformats.org/officeDocument/2006/relationships/image" Target="../media/image-5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image" Target="../media/image-13-4.jpeg"/><Relationship Id="rId5" Type="http://schemas.openxmlformats.org/officeDocument/2006/relationships/image" Target="../media/image-13-5.png"/><Relationship Id="rId6" Type="http://schemas.openxmlformats.org/officeDocument/2006/relationships/image" Target="../media/image-13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41376" y="360000"/>
            <a:ext cx="3342498" cy="43881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1294050"/>
            <a:ext cx="4895700" cy="179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4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Канада: знакомство
</a:t>
            </a:r>
            <a:endParaRPr lang="en-US" sz="3400" dirty="0"/>
          </a:p>
        </p:txBody>
      </p:sp>
      <p:sp>
        <p:nvSpPr>
          <p:cNvPr id="6" name="Text 1"/>
          <p:cNvSpPr txBox="1"/>
          <p:nvPr/>
        </p:nvSpPr>
        <p:spPr>
          <a:xfrm>
            <a:off x="566550" y="3492200"/>
            <a:ext cx="4414800" cy="9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Страна масштабов, языков и контрастов, где города соседствуют с дикой природой.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360000"/>
            <a:ext cx="4130700" cy="66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44200" y="1346463"/>
            <a:ext cx="3739800" cy="310067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800" dirty="0"/>
          </a:p>
        </p:txBody>
      </p:sp>
      <p:sp>
        <p:nvSpPr>
          <p:cNvPr id="7" name="Text 1"/>
          <p:cNvSpPr txBox="1"/>
          <p:nvPr/>
        </p:nvSpPr>
        <p:spPr>
          <a:xfrm>
            <a:off x="695850" y="1718675"/>
            <a:ext cx="3995400" cy="251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Канада расположена в Северной Америке и поражает масштабом: океаны, леса, озёра, соседство с США и двуязычная среда формируют её особый характер.
</a:t>
            </a:r>
            <a:endParaRPr lang="en-US" sz="1500" dirty="0"/>
          </a:p>
        </p:txBody>
      </p:sp>
      <p:sp>
        <p:nvSpPr>
          <p:cNvPr id="8" name="Text 2"/>
          <p:cNvSpPr txBox="1"/>
          <p:nvPr/>
        </p:nvSpPr>
        <p:spPr>
          <a:xfrm>
            <a:off x="360000" y="360000"/>
            <a:ext cx="84240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Канада на карте Северной Америки
</a:t>
            </a:r>
            <a:endParaRPr lang="en-US" sz="2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185089" y="1302450"/>
            <a:ext cx="2773822" cy="33774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800" dirty="0"/>
          </a:p>
        </p:txBody>
      </p:sp>
      <p:sp>
        <p:nvSpPr>
          <p:cNvPr id="9" name="Text 1"/>
          <p:cNvSpPr txBox="1"/>
          <p:nvPr/>
        </p:nvSpPr>
        <p:spPr>
          <a:xfrm>
            <a:off x="512775" y="3732325"/>
            <a:ext cx="2438400" cy="84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Канадская идентичность складывается не только из европейского наследия, но и из культуры коренных народов. Это делает историю страны многослойной и особенно важной для понимания её настоящего.
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512625" y="3161425"/>
            <a:ext cx="2438400" cy="46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Историческая глубина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6161600" y="3732325"/>
            <a:ext cx="2438400" cy="84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Знакомство с Канадой удобно строить через несколько тем: географию, историю, символы, население и повседневную жизнь. Вместе они показывают страну без упрощений и стереотипов.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6161450" y="3161425"/>
            <a:ext cx="2438400" cy="46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обзора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6161600" y="2012268"/>
            <a:ext cx="2438400" cy="84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страны характерны два официальных языка, поэтому английская и французская традиции заметны в образовании, документах, топонимах и культурной среде разных регионов.
</a:t>
            </a:r>
            <a:endParaRPr lang="en-US" sz="900" dirty="0"/>
          </a:p>
        </p:txBody>
      </p:sp>
      <p:sp>
        <p:nvSpPr>
          <p:cNvPr id="14" name="Text 6"/>
          <p:cNvSpPr txBox="1"/>
          <p:nvPr/>
        </p:nvSpPr>
        <p:spPr>
          <a:xfrm>
            <a:off x="6161450" y="1441368"/>
            <a:ext cx="2438400" cy="46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Двуязычная страна
</a:t>
            </a:r>
            <a:endParaRPr lang="en-US" sz="1200" dirty="0"/>
          </a:p>
        </p:txBody>
      </p:sp>
      <p:sp>
        <p:nvSpPr>
          <p:cNvPr id="15" name="Text 7"/>
          <p:cNvSpPr txBox="1"/>
          <p:nvPr/>
        </p:nvSpPr>
        <p:spPr>
          <a:xfrm>
            <a:off x="512775" y="2012268"/>
            <a:ext cx="2438400" cy="84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Канада впечатляет сочетанием огромной территории и привычного для современного мира образа жизни. Здесь крупные города, развитая инфраструктура и при этом природа остаётся частью повседневности.
</a:t>
            </a:r>
            <a:endParaRPr lang="en-US" sz="900" dirty="0"/>
          </a:p>
        </p:txBody>
      </p:sp>
      <p:sp>
        <p:nvSpPr>
          <p:cNvPr id="16" name="Text 8"/>
          <p:cNvSpPr txBox="1"/>
          <p:nvPr/>
        </p:nvSpPr>
        <p:spPr>
          <a:xfrm>
            <a:off x="512625" y="1441368"/>
            <a:ext cx="2438400" cy="46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Большой масштаб
</a:t>
            </a:r>
            <a:endParaRPr lang="en-US" sz="1200" dirty="0"/>
          </a:p>
        </p:txBody>
      </p:sp>
      <p:sp>
        <p:nvSpPr>
          <p:cNvPr id="17" name="Text 9"/>
          <p:cNvSpPr txBox="1"/>
          <p:nvPr/>
        </p:nvSpPr>
        <p:spPr>
          <a:xfrm>
            <a:off x="360000" y="360000"/>
            <a:ext cx="84240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Канада особенная
</a:t>
            </a:r>
            <a:endParaRPr lang="en-US" sz="25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135618"/>
            <a:ext cx="8424000" cy="188388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800" dirty="0"/>
          </a:p>
        </p:txBody>
      </p:sp>
      <p:sp>
        <p:nvSpPr>
          <p:cNvPr id="11" name="Text 1"/>
          <p:cNvSpPr txBox="1"/>
          <p:nvPr/>
        </p:nvSpPr>
        <p:spPr>
          <a:xfrm>
            <a:off x="360000" y="3560609"/>
            <a:ext cx="1908000" cy="97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7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Канада простирается от Атлантического океана на востоке до Тихого океана на западе и Северного Ледовитого океана на севере. Такое положение задаёт стране огромную протяжённость и разнообразие природных условий.
</a:t>
            </a:r>
            <a:endParaRPr lang="en-US" sz="876" dirty="0"/>
          </a:p>
        </p:txBody>
      </p:sp>
      <p:sp>
        <p:nvSpPr>
          <p:cNvPr id="12" name="Text 2"/>
          <p:cNvSpPr txBox="1"/>
          <p:nvPr/>
        </p:nvSpPr>
        <p:spPr>
          <a:xfrm>
            <a:off x="360000" y="3123209"/>
            <a:ext cx="1908000" cy="38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океана
</a:t>
            </a:r>
            <a:endParaRPr lang="en-US" sz="1200" dirty="0"/>
          </a:p>
        </p:txBody>
      </p:sp>
      <p:sp>
        <p:nvSpPr>
          <p:cNvPr id="13" name="Text 3"/>
          <p:cNvSpPr txBox="1"/>
          <p:nvPr/>
        </p:nvSpPr>
        <p:spPr>
          <a:xfrm>
            <a:off x="6876000" y="3560609"/>
            <a:ext cx="1908000" cy="97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Погодные различия влияют на образ жизни, хозяйство и даже архитектуру. В одних регионах важны морские и лесные ресурсы, в других — приспособление к холоду и сезонности.
</a:t>
            </a:r>
            <a:endParaRPr lang="en-US" sz="900" dirty="0"/>
          </a:p>
        </p:txBody>
      </p:sp>
      <p:sp>
        <p:nvSpPr>
          <p:cNvPr id="14" name="Text 4"/>
          <p:cNvSpPr txBox="1"/>
          <p:nvPr/>
        </p:nvSpPr>
        <p:spPr>
          <a:xfrm>
            <a:off x="6876000" y="3123209"/>
            <a:ext cx="1908000" cy="38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на быт
</a:t>
            </a:r>
            <a:endParaRPr lang="en-US" sz="1200" dirty="0"/>
          </a:p>
        </p:txBody>
      </p:sp>
      <p:sp>
        <p:nvSpPr>
          <p:cNvPr id="15" name="Text 5"/>
          <p:cNvSpPr txBox="1"/>
          <p:nvPr/>
        </p:nvSpPr>
        <p:spPr>
          <a:xfrm>
            <a:off x="2532000" y="3560609"/>
            <a:ext cx="1908000" cy="97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города и большинство жителей сосредоточены у южной границы, рядом с США. Именно там мягче климат, плотнее транспортная сеть и выше концентрация рабочих мест.
</a:t>
            </a:r>
            <a:endParaRPr lang="en-US" sz="900" dirty="0"/>
          </a:p>
        </p:txBody>
      </p:sp>
      <p:sp>
        <p:nvSpPr>
          <p:cNvPr id="16" name="Text 6"/>
          <p:cNvSpPr txBox="1"/>
          <p:nvPr/>
        </p:nvSpPr>
        <p:spPr>
          <a:xfrm>
            <a:off x="2532000" y="3123209"/>
            <a:ext cx="1908000" cy="38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Южная полоса расселения
</a:t>
            </a:r>
            <a:endParaRPr lang="en-US" sz="1200" dirty="0"/>
          </a:p>
        </p:txBody>
      </p:sp>
      <p:sp>
        <p:nvSpPr>
          <p:cNvPr id="17" name="Text 7"/>
          <p:cNvSpPr txBox="1"/>
          <p:nvPr/>
        </p:nvSpPr>
        <p:spPr>
          <a:xfrm>
            <a:off x="4704000" y="3560609"/>
            <a:ext cx="1908000" cy="97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Запад Канады отличается более мягким и влажным морским климатом, а север — суровыми арктическими условиями. Между ними заметен широкий переход от умеренных температур к длительной зиме.
</a:t>
            </a:r>
            <a:endParaRPr lang="en-US" sz="900" dirty="0"/>
          </a:p>
        </p:txBody>
      </p:sp>
      <p:sp>
        <p:nvSpPr>
          <p:cNvPr id="18" name="Text 8"/>
          <p:cNvSpPr txBox="1"/>
          <p:nvPr/>
        </p:nvSpPr>
        <p:spPr>
          <a:xfrm>
            <a:off x="4704000" y="3123209"/>
            <a:ext cx="1908000" cy="38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Климатические контрасты
</a:t>
            </a:r>
            <a:endParaRPr lang="en-US" sz="1200" dirty="0"/>
          </a:p>
        </p:txBody>
      </p:sp>
      <p:sp>
        <p:nvSpPr>
          <p:cNvPr id="19" name="Text 9"/>
          <p:cNvSpPr txBox="1"/>
          <p:nvPr/>
        </p:nvSpPr>
        <p:spPr>
          <a:xfrm>
            <a:off x="360000" y="360000"/>
            <a:ext cx="84240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находится Канада и какой там климат
</a:t>
            </a:r>
            <a:endParaRPr lang="en-US" sz="25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450932"/>
            <a:ext cx="2700000" cy="198808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84000" y="1450932"/>
            <a:ext cx="2700000" cy="198808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22000" y="1450932"/>
            <a:ext cx="2700000" cy="1988086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800" dirty="0"/>
          </a:p>
        </p:txBody>
      </p:sp>
      <p:sp>
        <p:nvSpPr>
          <p:cNvPr id="7" name="Text 1"/>
          <p:cNvSpPr txBox="1"/>
          <p:nvPr/>
        </p:nvSpPr>
        <p:spPr>
          <a:xfrm>
            <a:off x="360000" y="3889750"/>
            <a:ext cx="2700000" cy="79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8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западе страны возвышаются Кордильеры, где горные хребты, озёра и ледники создают выразительный пейзаж. Здесь природа особенно хорошо показывает, насколько тесно в Канаде соседствуют высота, холод и вода.
</a:t>
            </a:r>
            <a:endParaRPr lang="en-US" sz="1080" dirty="0"/>
          </a:p>
        </p:txBody>
      </p:sp>
      <p:sp>
        <p:nvSpPr>
          <p:cNvPr id="8" name="Text 2"/>
          <p:cNvSpPr txBox="1"/>
          <p:nvPr/>
        </p:nvSpPr>
        <p:spPr>
          <a:xfrm>
            <a:off x="360000" y="3464475"/>
            <a:ext cx="27000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Горные горизонты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6084000" y="3889750"/>
            <a:ext cx="2700000" cy="79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Северные районы переходят в тундру, где растительность становится низкой, а условия жизни — более жёсткими. Этот ландшафт напоминает, что Канада включает и густонаселённые, и почти пустынные пространства.
</a:t>
            </a:r>
            <a:endParaRPr lang="en-US" sz="1091" dirty="0"/>
          </a:p>
        </p:txBody>
      </p:sp>
      <p:sp>
        <p:nvSpPr>
          <p:cNvPr id="10" name="Text 4"/>
          <p:cNvSpPr txBox="1"/>
          <p:nvPr/>
        </p:nvSpPr>
        <p:spPr>
          <a:xfrm>
            <a:off x="6084000" y="3464475"/>
            <a:ext cx="27000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Северная тундра
</a:t>
            </a:r>
            <a:endParaRPr lang="en-US" sz="1300" dirty="0"/>
          </a:p>
        </p:txBody>
      </p:sp>
      <p:sp>
        <p:nvSpPr>
          <p:cNvPr id="11" name="Text 5"/>
          <p:cNvSpPr txBox="1"/>
          <p:nvPr/>
        </p:nvSpPr>
        <p:spPr>
          <a:xfrm>
            <a:off x="3222000" y="3889750"/>
            <a:ext cx="2700000" cy="79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Центральные равнины и прерии выглядят совсем иначе: широкие открытые пространства, сельскохозяйственные земли и длинные линии горизонта. Именно здесь особенно заметен масштаб канадской территории.
</a:t>
            </a:r>
            <a:endParaRPr lang="en-US" sz="1075" dirty="0"/>
          </a:p>
        </p:txBody>
      </p:sp>
      <p:sp>
        <p:nvSpPr>
          <p:cNvPr id="12" name="Text 6"/>
          <p:cNvSpPr txBox="1"/>
          <p:nvPr/>
        </p:nvSpPr>
        <p:spPr>
          <a:xfrm>
            <a:off x="3222000" y="3464475"/>
            <a:ext cx="27000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Прерии и равнины
</a:t>
            </a:r>
            <a:endParaRPr lang="en-US" sz="1300" dirty="0"/>
          </a:p>
        </p:txBody>
      </p:sp>
      <p:sp>
        <p:nvSpPr>
          <p:cNvPr id="13" name="Text 7"/>
          <p:cNvSpPr txBox="1"/>
          <p:nvPr/>
        </p:nvSpPr>
        <p:spPr>
          <a:xfrm>
            <a:off x="360000" y="360000"/>
            <a:ext cx="84240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Ландшафты, которые формируют Канаду
</a:t>
            </a:r>
            <a:endParaRPr lang="en-US" sz="25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6011" y="1450700"/>
            <a:ext cx="3681678" cy="31149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800" dirty="0"/>
          </a:p>
        </p:txBody>
      </p:sp>
      <p:sp>
        <p:nvSpPr>
          <p:cNvPr id="6" name="Text 1"/>
          <p:cNvSpPr txBox="1"/>
          <p:nvPr/>
        </p:nvSpPr>
        <p:spPr>
          <a:xfrm>
            <a:off x="4771350" y="1563325"/>
            <a:ext cx="4012800" cy="11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Озёра и реки влияют не только на природу, но и на расселение, транспорт и хозяйство.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771350" y="2828975"/>
            <a:ext cx="4012800" cy="11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Крупнейшие пресные водоёмы сосредоточены в восточной и северной части страны, поэтому вода остаётся стратегическим ресурсом.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771350" y="4373650"/>
            <a:ext cx="4012800" cy="30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48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Encyclopaedia Britannica; Statistics Canada — справочные сведения о крупнейших озёрах Канады
</a:t>
            </a:r>
            <a:endParaRPr lang="en-US" sz="1148" dirty="0"/>
          </a:p>
        </p:txBody>
      </p:sp>
      <p:sp>
        <p:nvSpPr>
          <p:cNvPr id="9" name="Text 4"/>
          <p:cNvSpPr txBox="1"/>
          <p:nvPr/>
        </p:nvSpPr>
        <p:spPr>
          <a:xfrm>
            <a:off x="360000" y="360000"/>
            <a:ext cx="84240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Реки, озёра и Великие озёра
</a:t>
            </a:r>
            <a:endParaRPr lang="en-US" sz="25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5447" y="3260645"/>
            <a:ext cx="439200" cy="35136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98847" y="3217325"/>
            <a:ext cx="438000" cy="43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55447" y="1518270"/>
            <a:ext cx="439200" cy="35136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798247" y="1518270"/>
            <a:ext cx="439200" cy="35136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800" dirty="0"/>
          </a:p>
        </p:txBody>
      </p:sp>
      <p:sp>
        <p:nvSpPr>
          <p:cNvPr id="12" name="Text 1"/>
          <p:cNvSpPr txBox="1"/>
          <p:nvPr/>
        </p:nvSpPr>
        <p:spPr>
          <a:xfrm>
            <a:off x="555297" y="3787750"/>
            <a:ext cx="37659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Коренные народы Канады — First Nations, Inuit и Métis — сохраняют собственные языки, художественные формы и историческую память. Их вклад важен для понимания страны сегодня.
</a:t>
            </a:r>
            <a:endParaRPr lang="en-US" sz="1200" dirty="0"/>
          </a:p>
        </p:txBody>
      </p:sp>
      <p:sp>
        <p:nvSpPr>
          <p:cNvPr id="13" name="Text 2"/>
          <p:cNvSpPr txBox="1"/>
          <p:nvPr/>
        </p:nvSpPr>
        <p:spPr>
          <a:xfrm>
            <a:off x="1100847" y="3217325"/>
            <a:ext cx="3220500" cy="4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Коренные народы
</a:t>
            </a:r>
            <a:endParaRPr lang="en-US" sz="1400" dirty="0"/>
          </a:p>
        </p:txBody>
      </p:sp>
      <p:sp>
        <p:nvSpPr>
          <p:cNvPr id="14" name="Text 3"/>
          <p:cNvSpPr txBox="1"/>
          <p:nvPr/>
        </p:nvSpPr>
        <p:spPr>
          <a:xfrm>
            <a:off x="4798097" y="3787750"/>
            <a:ext cx="37659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Канада известна высокой долей жителей, родившихся за пределами страны. Иммиграция стала важной частью общества и влияет на города, культуру, кухню и повседневные привычки.
</a:t>
            </a:r>
            <a:endParaRPr lang="en-US" sz="1200" dirty="0"/>
          </a:p>
        </p:txBody>
      </p:sp>
      <p:sp>
        <p:nvSpPr>
          <p:cNvPr id="15" name="Text 4"/>
          <p:cNvSpPr txBox="1"/>
          <p:nvPr/>
        </p:nvSpPr>
        <p:spPr>
          <a:xfrm>
            <a:off x="5343647" y="3217325"/>
            <a:ext cx="3220500" cy="4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Иммиграция
</a:t>
            </a:r>
            <a:endParaRPr lang="en-US" sz="1400" dirty="0"/>
          </a:p>
        </p:txBody>
      </p:sp>
      <p:sp>
        <p:nvSpPr>
          <p:cNvPr id="16" name="Text 5"/>
          <p:cNvSpPr txBox="1"/>
          <p:nvPr/>
        </p:nvSpPr>
        <p:spPr>
          <a:xfrm>
            <a:off x="555297" y="2045375"/>
            <a:ext cx="37659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Население Канады превышает 40 миллионов человек, но оно распределено неравномерно. Большая часть жителей живёт в южных районах, где сосредоточены крупнейшие города и транспортные узлы.
</a:t>
            </a:r>
            <a:endParaRPr lang="en-US" sz="1200" dirty="0"/>
          </a:p>
        </p:txBody>
      </p:sp>
      <p:sp>
        <p:nvSpPr>
          <p:cNvPr id="17" name="Text 6"/>
          <p:cNvSpPr txBox="1"/>
          <p:nvPr/>
        </p:nvSpPr>
        <p:spPr>
          <a:xfrm>
            <a:off x="1100847" y="1474950"/>
            <a:ext cx="3220500" cy="4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Население
</a:t>
            </a:r>
            <a:endParaRPr lang="en-US" sz="1400" dirty="0"/>
          </a:p>
        </p:txBody>
      </p:sp>
      <p:sp>
        <p:nvSpPr>
          <p:cNvPr id="18" name="Text 7"/>
          <p:cNvSpPr txBox="1"/>
          <p:nvPr/>
        </p:nvSpPr>
        <p:spPr>
          <a:xfrm>
            <a:off x="4798097" y="2045375"/>
            <a:ext cx="37659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Английский и французский имеют официальный статус и видны в общественной жизни, на вывесках и в государственных документах. Это отражает историческое двуязычие страны и её федеральную традицию.
</a:t>
            </a:r>
            <a:endParaRPr lang="en-US" sz="1200" dirty="0"/>
          </a:p>
        </p:txBody>
      </p:sp>
      <p:sp>
        <p:nvSpPr>
          <p:cNvPr id="19" name="Text 8"/>
          <p:cNvSpPr txBox="1"/>
          <p:nvPr/>
        </p:nvSpPr>
        <p:spPr>
          <a:xfrm>
            <a:off x="5343647" y="1474950"/>
            <a:ext cx="3220500" cy="4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Официальные языки
</a:t>
            </a:r>
            <a:endParaRPr lang="en-US" sz="1400" dirty="0"/>
          </a:p>
        </p:txBody>
      </p:sp>
      <p:sp>
        <p:nvSpPr>
          <p:cNvPr id="20" name="Text 9"/>
          <p:cNvSpPr txBox="1"/>
          <p:nvPr/>
        </p:nvSpPr>
        <p:spPr>
          <a:xfrm>
            <a:off x="360000" y="360000"/>
            <a:ext cx="84240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живёт в Канаде
</a:t>
            </a:r>
            <a:endParaRPr lang="en-US" sz="25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3439" y="1145300"/>
            <a:ext cx="7997223" cy="2269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800" dirty="0"/>
          </a:p>
        </p:txBody>
      </p:sp>
      <p:sp>
        <p:nvSpPr>
          <p:cNvPr id="6" name="Text 1"/>
          <p:cNvSpPr txBox="1"/>
          <p:nvPr/>
        </p:nvSpPr>
        <p:spPr>
          <a:xfrm>
            <a:off x="581740" y="3925584"/>
            <a:ext cx="37065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Канада состоит из десяти провинций и трёх территорий. Таблица показывает, как различаются самые узнаваемые части страны.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671975" y="3937526"/>
            <a:ext cx="3881400" cy="54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Провинции отличаются экономикой и культурой, а территории сильнее связаны с северным климатом и меньшей плотностью населения.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13146" y="3470629"/>
            <a:ext cx="8317800" cy="21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Government of Canada; Encyclopaedia Britannica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360000" y="360000"/>
            <a:ext cx="84240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Провинции и территории
</a:t>
            </a:r>
            <a:endParaRPr lang="en-US" sz="25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6686" y="1549693"/>
            <a:ext cx="8410629" cy="31302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800" dirty="0"/>
          </a:p>
        </p:txBody>
      </p:sp>
      <p:sp>
        <p:nvSpPr>
          <p:cNvPr id="4" name="Text 1"/>
          <p:cNvSpPr txBox="1"/>
          <p:nvPr/>
        </p:nvSpPr>
        <p:spPr>
          <a:xfrm>
            <a:off x="360000" y="1033397"/>
            <a:ext cx="8424000" cy="39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этапов основана на общепринятой исторической периодизации Канады.
</a:t>
            </a:r>
            <a:endParaRPr lang="en-US" sz="1400" dirty="0"/>
          </a:p>
        </p:txBody>
      </p:sp>
      <p:sp>
        <p:nvSpPr>
          <p:cNvPr id="5" name="Text 2"/>
          <p:cNvSpPr txBox="1"/>
          <p:nvPr/>
        </p:nvSpPr>
        <p:spPr>
          <a:xfrm>
            <a:off x="360000" y="360000"/>
            <a:ext cx="84240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история в таймлайне
</a:t>
            </a:r>
            <a:endParaRPr lang="en-US" sz="25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913100" y="1712623"/>
            <a:ext cx="3870900" cy="181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помогает понять: в Канаде формальная власть и повседневное управление разделены между разными институтами.
</a:t>
            </a:r>
            <a:endParaRPr lang="en-US" sz="1900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8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4397400"/>
            <a:ext cx="5046000" cy="28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Government of Canada, overview of Canada’s constitutional monarchy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625800" y="2845358"/>
            <a:ext cx="3768300" cy="99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монарх является формальным главой государства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625800" y="1443133"/>
            <a:ext cx="3768300" cy="1329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71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endParaRPr lang="en-US" sz="7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913100" y="1712623"/>
            <a:ext cx="3870900" cy="181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Около 81,6 года — средняя ожидаемая продолжительность жизни в Канаде; это отражает развитую систему здравоохранения и высокий общий уровень благополучия.
</a:t>
            </a:r>
            <a:endParaRPr lang="en-US" sz="1900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8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4397400"/>
            <a:ext cx="5046000" cy="28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World Bank, 2022 (Life expectancy at birth, total)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625800" y="2845358"/>
            <a:ext cx="3768300" cy="99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 средняя ожидаемая продолжительность жизни в Канаде.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625800" y="1443133"/>
            <a:ext cx="3768300" cy="1329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6968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81,6 года
</a:t>
            </a:r>
            <a:endParaRPr lang="en-US" sz="6968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913100" y="1712623"/>
            <a:ext cx="3870900" cy="181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Почти 23% жителей Канады родились за её пределами — один из самых высоких показателей среди стран G7; это хорошо показывает масштаб мультикультурализма.
</a:t>
            </a:r>
            <a:endParaRPr lang="en-US" sz="1900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8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4397400"/>
            <a:ext cx="5046000" cy="28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Statistics Canada, Census of Population 2021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625800" y="2845358"/>
            <a:ext cx="3768300" cy="99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жителей Канады родились за её пределами.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625800" y="1443133"/>
            <a:ext cx="3768300" cy="1329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71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23%
</a:t>
            </a:r>
            <a:endParaRPr lang="en-US" sz="7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450932"/>
            <a:ext cx="2700000" cy="198808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84000" y="1450932"/>
            <a:ext cx="2700000" cy="198808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22000" y="1450932"/>
            <a:ext cx="2700000" cy="1988086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800" dirty="0"/>
          </a:p>
        </p:txBody>
      </p:sp>
      <p:sp>
        <p:nvSpPr>
          <p:cNvPr id="9" name="Text 1"/>
          <p:cNvSpPr txBox="1"/>
          <p:nvPr/>
        </p:nvSpPr>
        <p:spPr>
          <a:xfrm>
            <a:off x="360000" y="3889750"/>
            <a:ext cx="2700000" cy="79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55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Кленовый лист стал не просто природным знаком, а визуальным образом страны. Его используют на флаге, в спорте и в официальной символике, потому что он легко узнаётся и связывает Канаду с её ландшафтами и историей.
</a:t>
            </a:r>
            <a:endParaRPr lang="en-US" sz="1055" dirty="0"/>
          </a:p>
        </p:txBody>
      </p:sp>
      <p:sp>
        <p:nvSpPr>
          <p:cNvPr id="10" name="Text 2"/>
          <p:cNvSpPr txBox="1"/>
          <p:nvPr/>
        </p:nvSpPr>
        <p:spPr>
          <a:xfrm>
            <a:off x="360000" y="3464475"/>
            <a:ext cx="27000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Кленовый лист: знак, который знают везде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6084000" y="3889750"/>
            <a:ext cx="2700000" cy="79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9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 июля по всей стране проходят концерты, салюты и семейные встречи. День Канады напоминает о появлении конфедерации и одновременно показывает, как история страны стала частью повседневного праздника.
</a:t>
            </a:r>
            <a:endParaRPr lang="en-US" sz="1091" dirty="0"/>
          </a:p>
        </p:txBody>
      </p:sp>
      <p:sp>
        <p:nvSpPr>
          <p:cNvPr id="12" name="Text 4"/>
          <p:cNvSpPr txBox="1"/>
          <p:nvPr/>
        </p:nvSpPr>
        <p:spPr>
          <a:xfrm>
            <a:off x="6084000" y="3464475"/>
            <a:ext cx="27000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День Канады: праздник общей истории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3222000" y="3889750"/>
            <a:ext cx="2700000" cy="79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45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Красно-белый флаг с кленовым листом появился как современный национальный символ. Он подчёркивает единство страны и хорошо работает в самых разных контекстах — от государственных зданий до школьных мероприятий и спортивных побед.
</a:t>
            </a:r>
            <a:endParaRPr lang="en-US" sz="945" dirty="0"/>
          </a:p>
        </p:txBody>
      </p:sp>
      <p:sp>
        <p:nvSpPr>
          <p:cNvPr id="14" name="Text 6"/>
          <p:cNvSpPr txBox="1"/>
          <p:nvPr/>
        </p:nvSpPr>
        <p:spPr>
          <a:xfrm>
            <a:off x="3222000" y="3464475"/>
            <a:ext cx="27000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Флаг: простой, но очень сильный образ
</a:t>
            </a:r>
            <a:endParaRPr lang="en-US" sz="1300" dirty="0"/>
          </a:p>
        </p:txBody>
      </p:sp>
      <p:sp>
        <p:nvSpPr>
          <p:cNvPr id="15" name="Text 7"/>
          <p:cNvSpPr txBox="1"/>
          <p:nvPr/>
        </p:nvSpPr>
        <p:spPr>
          <a:xfrm>
            <a:off x="360000" y="360000"/>
            <a:ext cx="84240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Символы, по которым узнают Канаду
</a:t>
            </a:r>
            <a:endParaRPr lang="en-US" sz="25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6011" y="1450700"/>
            <a:ext cx="3681678" cy="31149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800" dirty="0"/>
          </a:p>
        </p:txBody>
      </p:sp>
      <p:sp>
        <p:nvSpPr>
          <p:cNvPr id="6" name="Text 1"/>
          <p:cNvSpPr txBox="1"/>
          <p:nvPr/>
        </p:nvSpPr>
        <p:spPr>
          <a:xfrm>
            <a:off x="4771350" y="1563325"/>
            <a:ext cx="4012800" cy="11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Зимние виды спорта особенно заметны в стране с долгой снежной зимой, но канадцы активно поддерживают и летние дисциплины, прежде всего баскетбол.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771350" y="2828975"/>
            <a:ext cx="4012800" cy="11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Хоккей остаётся главным символом спортивной идентичности, а остальные виды дополняют его и отражают климат, сезонность и разнообразие канадского спорта.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771350" y="4373650"/>
            <a:ext cx="4012800" cy="30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48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Иллюстративная схема на основе общеизвестной спортивной традиции Канады, 2025
</a:t>
            </a:r>
            <a:endParaRPr lang="en-US" sz="1148" dirty="0"/>
          </a:p>
        </p:txBody>
      </p:sp>
      <p:sp>
        <p:nvSpPr>
          <p:cNvPr id="9" name="Text 4"/>
          <p:cNvSpPr txBox="1"/>
          <p:nvPr/>
        </p:nvSpPr>
        <p:spPr>
          <a:xfrm>
            <a:off x="360000" y="360000"/>
            <a:ext cx="84240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Спорт и канадская идентичность
</a:t>
            </a:r>
            <a:endParaRPr lang="en-US" sz="25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800" dirty="0"/>
          </a:p>
        </p:txBody>
      </p:sp>
      <p:sp>
        <p:nvSpPr>
          <p:cNvPr id="9" name="Text 1"/>
          <p:cNvSpPr txBox="1"/>
          <p:nvPr/>
        </p:nvSpPr>
        <p:spPr>
          <a:xfrm>
            <a:off x="400775" y="3608400"/>
            <a:ext cx="1897800" cy="11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Задолго до появления европейцев на этой территории жили многочисленные коренные народы со своими языками, обычаями и формами общественной жизни.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400775" y="3061325"/>
            <a:ext cx="18978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292B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 колонизации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6821900" y="1940725"/>
            <a:ext cx="1897800" cy="11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XX веке Канада укрепила собственную политическую систему и стала многонациональной страной с заметной ролью иммиграции и прав человека.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6821900" y="1393650"/>
            <a:ext cx="18978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292B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Современная Канада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4681500" y="2496625"/>
            <a:ext cx="1897800" cy="11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1867 году несколько провинций объединились в Канадскую конфедерацию — так началось формирование современного государства.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4681503" y="1949542"/>
            <a:ext cx="18978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292B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Конфедерация
</a:t>
            </a:r>
            <a:endParaRPr lang="en-US" sz="1200" dirty="0"/>
          </a:p>
        </p:txBody>
      </p:sp>
      <p:sp>
        <p:nvSpPr>
          <p:cNvPr id="15" name="Text 7"/>
          <p:cNvSpPr txBox="1"/>
          <p:nvPr/>
        </p:nvSpPr>
        <p:spPr>
          <a:xfrm>
            <a:off x="2541125" y="3052500"/>
            <a:ext cx="1897800" cy="11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XVI–XVIII веках французские и британские поселения начали менять политическую карту региона, а вместе с ними пришли новые институты и языки.
</a:t>
            </a:r>
            <a:endParaRPr lang="en-US" sz="1200" dirty="0"/>
          </a:p>
        </p:txBody>
      </p:sp>
      <p:sp>
        <p:nvSpPr>
          <p:cNvPr id="16" name="Text 8"/>
          <p:cNvSpPr txBox="1"/>
          <p:nvPr/>
        </p:nvSpPr>
        <p:spPr>
          <a:xfrm>
            <a:off x="2541133" y="2505433"/>
            <a:ext cx="18978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292B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Эпоха колоний
</a:t>
            </a:r>
            <a:endParaRPr lang="en-US" sz="1200" dirty="0"/>
          </a:p>
        </p:txBody>
      </p:sp>
      <p:sp>
        <p:nvSpPr>
          <p:cNvPr id="17" name="Text 9"/>
          <p:cNvSpPr txBox="1"/>
          <p:nvPr/>
        </p:nvSpPr>
        <p:spPr>
          <a:xfrm>
            <a:off x="360000" y="360000"/>
            <a:ext cx="84240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складывалась история страны
</a:t>
            </a:r>
            <a:endParaRPr lang="en-US" sz="25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2717581"/>
            <a:ext cx="8345100" cy="186623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800" dirty="0"/>
          </a:p>
        </p:txBody>
      </p:sp>
      <p:sp>
        <p:nvSpPr>
          <p:cNvPr id="9" name="Text 1"/>
          <p:cNvSpPr txBox="1"/>
          <p:nvPr/>
        </p:nvSpPr>
        <p:spPr>
          <a:xfrm>
            <a:off x="462075" y="1692425"/>
            <a:ext cx="1827900" cy="81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Лось и бурый медведь — одни из самых узнаваемых обитателей канадских лесов. Они символизируют масштаб северной природы, но требуют осторожного отношения: многие виды живут рядом с населёнными районами.
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462066" y="1268292"/>
            <a:ext cx="1827880" cy="30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Лесные великаны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6848400" y="1692425"/>
            <a:ext cx="1827900" cy="81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Тысячи озёр, болот и заповедных территорий делают Канаду одним из лучших мест для наблюдения за птицами. Здесь сохраняются условия для редких видов и больших миграционных маршрутов.
</a:t>
            </a:r>
            <a:endParaRPr lang="en-US" sz="800" dirty="0"/>
          </a:p>
        </p:txBody>
      </p:sp>
      <p:sp>
        <p:nvSpPr>
          <p:cNvPr id="12" name="Text 4"/>
          <p:cNvSpPr txBox="1"/>
          <p:nvPr/>
        </p:nvSpPr>
        <p:spPr>
          <a:xfrm>
            <a:off x="6848391" y="1268292"/>
            <a:ext cx="1827900" cy="30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Страна птиц и заповедников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4719577" y="1692425"/>
            <a:ext cx="1827900" cy="81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побережьях и в северных водах Канады можно увидеть китов, тюленей и морских птиц. Морская фауна особенно заметна там, где океан напрямую влияет на жизнь людей и природу.
</a:t>
            </a:r>
            <a:endParaRPr lang="en-US" sz="800" dirty="0"/>
          </a:p>
        </p:txBody>
      </p:sp>
      <p:sp>
        <p:nvSpPr>
          <p:cNvPr id="14" name="Text 6"/>
          <p:cNvSpPr txBox="1"/>
          <p:nvPr/>
        </p:nvSpPr>
        <p:spPr>
          <a:xfrm>
            <a:off x="4719567" y="1268292"/>
            <a:ext cx="1827900" cy="30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у океана
</a:t>
            </a:r>
            <a:endParaRPr lang="en-US" sz="1100" dirty="0"/>
          </a:p>
        </p:txBody>
      </p:sp>
      <p:sp>
        <p:nvSpPr>
          <p:cNvPr id="15" name="Text 7"/>
          <p:cNvSpPr txBox="1"/>
          <p:nvPr/>
        </p:nvSpPr>
        <p:spPr>
          <a:xfrm>
            <a:off x="2590753" y="1692425"/>
            <a:ext cx="1827900" cy="81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Бобёр давно стал неофициальным знаком страны. Этот зверёк связан с реками, плотинами и историей освоения природных ресурсов, а также часто встречается в национальной символике.
</a:t>
            </a:r>
            <a:endParaRPr lang="en-US" sz="800" dirty="0"/>
          </a:p>
        </p:txBody>
      </p:sp>
      <p:sp>
        <p:nvSpPr>
          <p:cNvPr id="16" name="Text 8"/>
          <p:cNvSpPr txBox="1"/>
          <p:nvPr/>
        </p:nvSpPr>
        <p:spPr>
          <a:xfrm>
            <a:off x="2590744" y="1268292"/>
            <a:ext cx="1827900" cy="30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Бобёр как символ
</a:t>
            </a:r>
            <a:endParaRPr lang="en-US" sz="1100" dirty="0"/>
          </a:p>
        </p:txBody>
      </p:sp>
      <p:sp>
        <p:nvSpPr>
          <p:cNvPr id="17" name="Text 9"/>
          <p:cNvSpPr txBox="1"/>
          <p:nvPr/>
        </p:nvSpPr>
        <p:spPr>
          <a:xfrm>
            <a:off x="360000" y="360000"/>
            <a:ext cx="84240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живёт в канадской природе
</a:t>
            </a:r>
            <a:endParaRPr lang="en-US" sz="25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6011" y="1450700"/>
            <a:ext cx="3681678" cy="31149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800" dirty="0"/>
          </a:p>
        </p:txBody>
      </p:sp>
      <p:sp>
        <p:nvSpPr>
          <p:cNvPr id="6" name="Text 1"/>
          <p:cNvSpPr txBox="1"/>
          <p:nvPr/>
        </p:nvSpPr>
        <p:spPr>
          <a:xfrm>
            <a:off x="4771350" y="1563325"/>
            <a:ext cx="4012800" cy="11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экономики Канады меняется по регионам: в одних доминируют сырьевые отрасли, в других — финансовые услуги, технологии и логистика.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771350" y="2828975"/>
            <a:ext cx="4012800" cy="11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Экономика Канады в основном сервисная, но промышленность и сырьевой сектор остаются важными для экспорта, занятости и регионального развития.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771350" y="4373650"/>
            <a:ext cx="4012800" cy="30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World Bank, 2022 (sector value added, Canada)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360000" y="360000"/>
            <a:ext cx="84240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Экономика простыми словами
</a:t>
            </a:r>
            <a:endParaRPr lang="en-US" sz="25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5000" y="2392920"/>
            <a:ext cx="4335300" cy="123046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800" dirty="0"/>
          </a:p>
        </p:txBody>
      </p:sp>
      <p:sp>
        <p:nvSpPr>
          <p:cNvPr id="6" name="Text 1"/>
          <p:cNvSpPr txBox="1"/>
          <p:nvPr/>
        </p:nvSpPr>
        <p:spPr>
          <a:xfrm>
            <a:off x="5430550" y="1563325"/>
            <a:ext cx="3353700" cy="11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города помогают увидеть, насколько разной может быть Канада: деловой мегаполис, двуязычный культурный центр и тихоокеанский город у природы.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5430550" y="2828975"/>
            <a:ext cx="3353700" cy="11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каждого города свой характер: Торонто показывает экономическую мощь, Монреаль — культурное разнообразие, Ванкувер — природную сторону страны.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5430550" y="4373650"/>
            <a:ext cx="3353700" cy="30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48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общеизвестным характеристикам городов Канады
</a:t>
            </a:r>
            <a:endParaRPr lang="en-US" sz="1148" dirty="0"/>
          </a:p>
        </p:txBody>
      </p:sp>
      <p:sp>
        <p:nvSpPr>
          <p:cNvPr id="9" name="Text 4"/>
          <p:cNvSpPr txBox="1"/>
          <p:nvPr/>
        </p:nvSpPr>
        <p:spPr>
          <a:xfrm>
            <a:off x="360000" y="360000"/>
            <a:ext cx="84240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города — три образа страны
</a:t>
            </a:r>
            <a:endParaRPr lang="en-US" sz="25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5447" y="3260645"/>
            <a:ext cx="439200" cy="35136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26222" y="3217325"/>
            <a:ext cx="383250" cy="43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55447" y="1518270"/>
            <a:ext cx="439200" cy="35136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826222" y="1474950"/>
            <a:ext cx="383250" cy="4380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800" dirty="0"/>
          </a:p>
        </p:txBody>
      </p:sp>
      <p:sp>
        <p:nvSpPr>
          <p:cNvPr id="11" name="Text 1"/>
          <p:cNvSpPr txBox="1"/>
          <p:nvPr/>
        </p:nvSpPr>
        <p:spPr>
          <a:xfrm>
            <a:off x="555297" y="3787750"/>
            <a:ext cx="37659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415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многих школах есть клубы по интересам — от дебатов до робототехники и волонтёрства. Именно они делают школьную жизнь шире, чем обычное расписание уроков.
</a:t>
            </a:r>
            <a:endParaRPr lang="en-US" sz="1200" dirty="0"/>
          </a:p>
        </p:txBody>
      </p:sp>
      <p:sp>
        <p:nvSpPr>
          <p:cNvPr id="12" name="Text 2"/>
          <p:cNvSpPr txBox="1"/>
          <p:nvPr/>
        </p:nvSpPr>
        <p:spPr>
          <a:xfrm>
            <a:off x="1100847" y="3217325"/>
            <a:ext cx="3220500" cy="4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1415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Клубы и общение
</a:t>
            </a:r>
            <a:endParaRPr lang="en-US" sz="1400" dirty="0"/>
          </a:p>
        </p:txBody>
      </p:sp>
      <p:sp>
        <p:nvSpPr>
          <p:cNvPr id="13" name="Text 3"/>
          <p:cNvSpPr txBox="1"/>
          <p:nvPr/>
        </p:nvSpPr>
        <p:spPr>
          <a:xfrm>
            <a:off x="4798097" y="3787750"/>
            <a:ext cx="37659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415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год обычно делится на семестры, а каникулы распределяются между летом, зимой и весной. Такой ритм делает год предсказуемым и удобным для семейного планирования.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5343647" y="3217325"/>
            <a:ext cx="3220500" cy="4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1415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Ритм учебного года
</a:t>
            </a:r>
            <a:endParaRPr lang="en-US" sz="1400" dirty="0"/>
          </a:p>
        </p:txBody>
      </p:sp>
      <p:sp>
        <p:nvSpPr>
          <p:cNvPr id="15" name="Text 5"/>
          <p:cNvSpPr txBox="1"/>
          <p:nvPr/>
        </p:nvSpPr>
        <p:spPr>
          <a:xfrm>
            <a:off x="555297" y="2045375"/>
            <a:ext cx="37659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415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канадской школе важны не только уроки, но и умение работать в группе, выступать с проектами и самостоятельно искать информацию. Это помогает развивать ответственность и критическое мышление.
</a:t>
            </a:r>
            <a:endParaRPr lang="en-US" sz="1200" dirty="0"/>
          </a:p>
        </p:txBody>
      </p:sp>
      <p:sp>
        <p:nvSpPr>
          <p:cNvPr id="16" name="Text 6"/>
          <p:cNvSpPr txBox="1"/>
          <p:nvPr/>
        </p:nvSpPr>
        <p:spPr>
          <a:xfrm>
            <a:off x="1100847" y="1474950"/>
            <a:ext cx="3220500" cy="4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1415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Учёба и проекты
</a:t>
            </a:r>
            <a:endParaRPr lang="en-US" sz="1400" dirty="0"/>
          </a:p>
        </p:txBody>
      </p:sp>
      <p:sp>
        <p:nvSpPr>
          <p:cNvPr id="17" name="Text 7"/>
          <p:cNvSpPr txBox="1"/>
          <p:nvPr/>
        </p:nvSpPr>
        <p:spPr>
          <a:xfrm>
            <a:off x="4798097" y="2045375"/>
            <a:ext cx="37659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415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Спорт занимает заметное место в повседневной жизни: школьники часто выбирают хоккей, баскетбол, плавание или бег. Секции и команды помогают быстрее влиться в коллектив.
</a:t>
            </a:r>
            <a:endParaRPr lang="en-US" sz="1200" dirty="0"/>
          </a:p>
        </p:txBody>
      </p:sp>
      <p:sp>
        <p:nvSpPr>
          <p:cNvPr id="18" name="Text 8"/>
          <p:cNvSpPr txBox="1"/>
          <p:nvPr/>
        </p:nvSpPr>
        <p:spPr>
          <a:xfrm>
            <a:off x="5343647" y="1474950"/>
            <a:ext cx="3220500" cy="4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1415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Секции и команды
</a:t>
            </a:r>
            <a:endParaRPr lang="en-US" sz="1400" dirty="0"/>
          </a:p>
        </p:txBody>
      </p:sp>
      <p:sp>
        <p:nvSpPr>
          <p:cNvPr id="19" name="Text 9"/>
          <p:cNvSpPr txBox="1"/>
          <p:nvPr/>
        </p:nvSpPr>
        <p:spPr>
          <a:xfrm>
            <a:off x="360000" y="360000"/>
            <a:ext cx="84240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в школьной жизни
</a:t>
            </a:r>
            <a:endParaRPr lang="en-US" sz="25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1752725"/>
            <a:ext cx="8424000" cy="13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7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Канада: разнообразие, которое объединяет
</a:t>
            </a:r>
            <a:endParaRPr lang="en-US" sz="3700" dirty="0"/>
          </a:p>
        </p:txBody>
      </p:sp>
      <p:sp>
        <p:nvSpPr>
          <p:cNvPr id="5" name="Text 1"/>
          <p:cNvSpPr txBox="1"/>
          <p:nvPr/>
        </p:nvSpPr>
        <p:spPr>
          <a:xfrm>
            <a:off x="4094750" y="3238300"/>
            <a:ext cx="4414800" cy="133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Канада выглядит как страна контрастов, но именно в этом её сила: огромные пространства соседствуют с современными городами, а разные традиции — с общими ценностями и устойчивыми институтами.
</a:t>
            </a:r>
            <a:endParaRPr lang="en-US" sz="1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2026-07-27T03:11:32Z</dcterms:created>
  <dcterms:modified xsi:type="dcterms:W3CDTF">2026-07-27T03:11:32Z</dcterms:modified>
</cp:coreProperties>
</file>