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image" Target="../media/image-12-13.png"/><Relationship Id="rId14" Type="http://schemas.openxmlformats.org/officeDocument/2006/relationships/image" Target="../media/image-12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425" y="161"/>
            <a:ext cx="8549700" cy="51431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3. Getting ready for the future: ключевые вопросы и темы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компетенций для адаптации к изменениям в профессиональной и личной сферах.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вызовы и возможности для старшеклассников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Цифровизация и глобализация трансформируют рынок труда и образование, требуя владения английским, критическим мышлением и гибких коммуникационных навыков для будущей успешной карьеры.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Будущее: многогранный взгляд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85232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Профессиональный аспект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профессии и соответствие рынку труда — ключевые факторы планирования карьеры. Старшая школа — время принятия важных решений для профессионального пути.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01895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Личностный и технологический аспекты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Личностное развитие включает самореализацию и ценностные ориентиры. Технологии, такие как ИИ, активно влияют на навыки и компетенции будущего.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глобальные тренды, влияющие на будущее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Ускоренное развитие цифровых технологий: IoT и Big Data открывают новые возможности и меняют требования к специалистам.
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развитие искусственного интеллекта создает новые профессии и автоматизирует рутинные задачи, меняя структуру рынка труда.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вызовы заставляют пересматривать профессиональные ориентиры и внедрять устойчивые практики в образовании.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3192150" y="3149113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Демографические изменения и миграция квалифицированных кадров влияют на глобальный обмен знаниями и экономику знаний.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спроса на профессии до 2030 года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востребованности технических и научных профессий сопровождается снижением низкоквалифицированного труда, что требует перестройки образовательных программ.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 изменчивому рынку требует развития IT- и аналитических навыков у учеников.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ВОЗ, MSCI, McKinsey, 2023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навыки будущего по мнению работодателей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Критическое мышление помогает адаптироваться и принимать обоснованные решения в быстро меняющемся окружении.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грамотность и эмоциональный интеллект необходимы для взаимодействия с технологиями и людьми в современных условиях.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Коллаборативность и креативность способствуют эффективной работе в командах и созданию инновационных решений.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368287"/>
            <a:ext cx="5253300" cy="1784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Топ-5 универсальных навыков XXI века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этих навыков обеспечивает конкурентоспособность и устойчивость на рынке труда в условиях постоянных изменений.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Комплексное владение навыками формирует основу для успешной профессиональной деятельности.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Economic Forum, LinkedIn, 2023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272"/>
            <a:ext cx="5433300" cy="10293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2396970"/>
            <a:ext cx="5433300" cy="1029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750" y="3558571"/>
            <a:ext cx="5433300" cy="10293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самоопределения для старшеклассников
</a:t>
            </a:r>
            <a:endParaRPr lang="en-US" sz="18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249800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Профориентационные тесты: первые шаги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Специализированные тесты помогают выявить интересы и склонности, направляя выбор будущей профессии. Их результаты дают отправную точку для дальнейшего анализа и осознанного выбора пути.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79950" y="2395497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Консультации с карьерными специалистами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Профессионалы помогают оценить возможности и составить план развития, учитывая актуальные тренды рынка труда и личные особенности учащегося.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79950" y="3557099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олимпиадах и конкурсах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соревнования развивают навыки, раскрывают таланты и открывают доступ к дополнительным образовательным ресурсам и знакомству с профессиональным сообществом.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5992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образовательных возможностей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394025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Формальное образование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в школе и вузе обеспечивает базовые знания и фундамент профессиональных компетенций.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559757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Неформальное образование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Онлайн-курсы, стажировки и проекты развивают профильные навыки и практический опыт.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725487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Информальное образование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Самообразование и волонтёрство формируют личные качества и социальные компетенции.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891217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Комплексный подход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разных форм образования создает гибкий и адаптивный путь к профессиональному успеху.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выбора профессионального маршрута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план формирования карьеры для старшеклассников
</a:t>
            </a:r>
            <a:endParaRPr lang="en-US" sz="112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966" y="2896660"/>
            <a:ext cx="2811000" cy="16388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66478" y="2896660"/>
            <a:ext cx="2811000" cy="163883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52965" y="2896660"/>
            <a:ext cx="2811000" cy="163883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технологий в формировании новых профессиональных путей
</a:t>
            </a:r>
            <a:endParaRPr lang="en-US" sz="18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79950" y="1668713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Удалённая работа и глобальные цифровые платформы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создают условия для удалённой занятости и обучения, позволяя работать и учиться из любой точки мира. Цифровые платформы объединяют специалистов из разных стран, расширяя возможности сотрудничества и обмена знаниями.
</a:t>
            </a:r>
            <a:endParaRPr lang="en-US" sz="928" dirty="0"/>
          </a:p>
        </p:txBody>
      </p:sp>
      <p:sp>
        <p:nvSpPr>
          <p:cNvPr id="11" name="Text 3"/>
          <p:cNvSpPr txBox="1"/>
          <p:nvPr/>
        </p:nvSpPr>
        <p:spPr>
          <a:xfrm>
            <a:off x="3166474" y="1668700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в кибербезопасности: защита цифрового пространства
</a:t>
            </a:r>
            <a:pPr algn="l" indent="0" marL="0">
              <a:lnSpc>
                <a:spcPct val="115000"/>
              </a:lnSpc>
              <a:buNone/>
            </a:pPr>
            <a:r>
              <a:rPr lang="en-US" sz="5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ростом киберугроз увеличивается спрос на специалистов по информационной безопасности. Эти профессионалы обеспечивают защиту данных и инфраструктуры, что становится критически важным в условиях цифровой экономики и повсеместного использования интернета.
</a:t>
            </a:r>
            <a:endParaRPr lang="en-US" sz="906" dirty="0"/>
          </a:p>
        </p:txBody>
      </p:sp>
      <p:sp>
        <p:nvSpPr>
          <p:cNvPr id="12" name="Text 4"/>
          <p:cNvSpPr txBox="1"/>
          <p:nvPr/>
        </p:nvSpPr>
        <p:spPr>
          <a:xfrm>
            <a:off x="6152962" y="1668700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 и возобновляемая энергетика как перспективные отрасли
</a:t>
            </a:r>
            <a:pPr algn="l" indent="0" marL="0">
              <a:lnSpc>
                <a:spcPct val="115000"/>
              </a:lnSpc>
              <a:buNone/>
            </a:pPr>
            <a:r>
              <a:rPr lang="en-US" sz="5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биотехнологий и экологически чистой энергетики открывает новые профессиональные горизонты. Инновации в этих сферах способствуют устойчивому развитию и требуют квалифицированных кадров, способных внедрять передовые решения.
</a:t>
            </a:r>
            <a:endParaRPr lang="en-US" sz="93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0451" y="2380727"/>
            <a:ext cx="204900" cy="1639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06138" y="2380727"/>
            <a:ext cx="204900" cy="16392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601826" y="2380727"/>
            <a:ext cx="204900" cy="16392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796126" y="2380727"/>
            <a:ext cx="204900" cy="16392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социальной среды на жизненные стратегии
</a:t>
            </a:r>
            <a:endParaRPr lang="en-US" sz="1823" dirty="0"/>
          </a:p>
        </p:txBody>
      </p:sp>
      <p:sp>
        <p:nvSpPr>
          <p:cNvPr id="1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8" name="Text 2"/>
          <p:cNvSpPr txBox="1"/>
          <p:nvPr/>
        </p:nvSpPr>
        <p:spPr>
          <a:xfrm>
            <a:off x="526227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и мобильность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урбанизации формирует динамичные социальные среды, повышая мобильность и требуя адаптивности в профессиональном и личностном планировании.
</a:t>
            </a:r>
            <a:endParaRPr lang="en-US" sz="900" dirty="0"/>
          </a:p>
        </p:txBody>
      </p:sp>
      <p:sp>
        <p:nvSpPr>
          <p:cNvPr id="19" name="Text 3"/>
          <p:cNvSpPr txBox="1"/>
          <p:nvPr/>
        </p:nvSpPr>
        <p:spPr>
          <a:xfrm>
            <a:off x="2722596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структуры семьи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семейные модели влияют на распределение ролей и поддержку, что отражается на выборе жизненных и карьерных стратегий.
</a:t>
            </a:r>
            <a:endParaRPr lang="en-US" sz="900" dirty="0"/>
          </a:p>
        </p:txBody>
      </p:sp>
      <p:sp>
        <p:nvSpPr>
          <p:cNvPr id="20" name="Text 4"/>
          <p:cNvSpPr txBox="1"/>
          <p:nvPr/>
        </p:nvSpPr>
        <p:spPr>
          <a:xfrm>
            <a:off x="4918964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навыков коммуникации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коммуникативных умений становится ключевым фактором успешной интеграции в коллектив и эффективного взаимодействия в разнообразных социальных группах.
</a:t>
            </a:r>
            <a:endParaRPr lang="en-US" sz="900" dirty="0"/>
          </a:p>
        </p:txBody>
      </p:sp>
      <p:sp>
        <p:nvSpPr>
          <p:cNvPr id="21" name="Text 5"/>
          <p:cNvSpPr txBox="1"/>
          <p:nvPr/>
        </p:nvSpPr>
        <p:spPr>
          <a:xfrm>
            <a:off x="7115332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Непрерывное образование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Потребность в постоянном обучении становится нормой для адаптации к изменениям, что усиливает роль самообразования и развития soft skills.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Гибкая карьера: преимущества и риски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такая карьера сопряжена с риском нестабильного дохода и требует постоянного повышения квалификации, что обостряет конкуренцию и требует высокой мотивации и самодисциплины.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Гибкость карьеры открывает доступ к разнообразным профессиональным опытам, расширяя кругозор и предоставляя свободу выбирать интересные проекты и направления развития.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склонности к смене профессии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профессии становится обычным явлением для большинства молодежи, отражая меняющиеся интересы и требования рынка труда.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указывают на тенденцию к поиску новых возможностей и адаптивности карьерных планов среди молодых людей.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ВЦИОМ, 2022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000" y="1629368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участие в социальных сетях, таких как LinkedIn и Telegram, помогает строить профессиональный имидж и привлекать внимание работодателей.
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личного бренда и самопрезентации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61000" y="249392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обновление и разнообразие портфолио позволяют демонстрировать достижения и профильные навыки в различных областях деятельности.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261000" y="335848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конференциях, конкурсах и волонтёрских проектах расширяет контакты и способствует развитию сети профессиональных связей.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58450" y="4223045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Продуманное резюме и целенаправленный нетворкинг обеспечивают доступ к новым карьерным возможностям и повышают шансы на успех.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85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способствует анализу альтернатив и формированию осознанных целей, снижая риск ошибок и улучшая адаптацию к изменениям.
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Критическое мышление для осознанных решений
</a:t>
            </a:r>
            <a:endParaRPr lang="en-US" sz="2223" dirty="0"/>
          </a:p>
        </p:txBody>
      </p:sp>
      <p:sp>
        <p:nvSpPr>
          <p:cNvPr id="10" name="Text 3"/>
          <p:cNvSpPr txBox="1"/>
          <p:nvPr/>
        </p:nvSpPr>
        <p:spPr>
          <a:xfrm>
            <a:off x="3385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Критическое мышление помогает тщательно оценивать информацию, выявлять ложные данные и принимать взвешенные решения при выборе образовательного или карьерного пути.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225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Наставники обеспечивают поддержку и направляют в сложных вопросах профессионального развития, помогая быстрее адаптироваться на рынке труда.
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349763" y="1996899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молодежных клубах и форумах расширяет доступ к актуальной информации и способствует обмену опытом между сверстниками.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354300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Интерактивные стажировки и программы «Учитель-наставник» повышают мотивацию и формируют востребованные навыки через практическое обучение.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Наставничество и социальный капитал
</a:t>
            </a:r>
            <a:endParaRPr lang="en-US" sz="2223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3469" y="1318200"/>
            <a:ext cx="7957063" cy="2246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22688" y="297521"/>
            <a:ext cx="6277800" cy="7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компетенции в образовании: сравнительный анализ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40941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распространённость ключевых компетенций у выпускников из разных стран, демонстрируя особенности образовательных систем.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463900" y="40940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компетенций отражает национальные приоритеты и способствует развитию конкурентоспособности молодежи на международном уровне.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63375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PISA, National Skills Reports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272"/>
            <a:ext cx="5433300" cy="10293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2396970"/>
            <a:ext cx="5433300" cy="1029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750" y="3558571"/>
            <a:ext cx="5433300" cy="10293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успеха молодых инновационных лидеров
</a:t>
            </a:r>
            <a:endParaRPr lang="en-US" sz="18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249800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 Цукерберг: начало Facebook в юности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Создав Facebook в 19 лет, Цукерберг показал, как инновационные идеи и технологические навыки изменяют коммуникации и бизнес. Его пример вдохновляет молодых предпринимателей по всему миру.
</a:t>
            </a:r>
            <a:endParaRPr lang="en-US" sz="1098" dirty="0"/>
          </a:p>
        </p:txBody>
      </p:sp>
      <p:sp>
        <p:nvSpPr>
          <p:cNvPr id="12" name="Text 3"/>
          <p:cNvSpPr txBox="1"/>
          <p:nvPr/>
        </p:nvSpPr>
        <p:spPr>
          <a:xfrm>
            <a:off x="179950" y="2395497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Софья Петрова: IT-стартап из школьных проектов
</a:t>
            </a:r>
            <a:pPr algn="l" indent="0" marL="0">
              <a:lnSpc>
                <a:spcPct val="115000"/>
              </a:lnSpc>
              <a:buNone/>
            </a:pPr>
            <a:r>
              <a:rPr lang="en-US" sz="6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обучения в 11 классе Софья разработала успешный стартап, сочетая знания из школы и практические навыки программирования, демонстрируя потенциал раннего профессионального развития.
</a:t>
            </a:r>
            <a:endParaRPr lang="en-US" sz="1009" dirty="0"/>
          </a:p>
        </p:txBody>
      </p:sp>
      <p:sp>
        <p:nvSpPr>
          <p:cNvPr id="13" name="Text 4"/>
          <p:cNvSpPr txBox="1"/>
          <p:nvPr/>
        </p:nvSpPr>
        <p:spPr>
          <a:xfrm>
            <a:off x="179950" y="3557099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Илья Кучеров: чемпион WorldSkills среди молодежи
</a:t>
            </a:r>
            <a:pPr algn="l" indent="0" marL="0">
              <a:lnSpc>
                <a:spcPct val="115000"/>
              </a:lnSpc>
              <a:buNone/>
            </a:pPr>
            <a:r>
              <a:rPr lang="en-US" sz="6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Ильи на чемпионате WorldSkills подтверждает важность вовлечения в профессиональные соревнования для формирования компетенций и приобретения опыта с международным уровнем.
</a:t>
            </a:r>
            <a:endParaRPr lang="en-US" sz="104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50925" y="606"/>
            <a:ext cx="5193000" cy="51422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успешного будущего для выпускника
</a:t>
            </a:r>
            <a:endParaRPr lang="en-US" sz="2223" dirty="0"/>
          </a:p>
        </p:txBody>
      </p:sp>
      <p:sp>
        <p:nvSpPr>
          <p:cNvPr id="7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 к успеху — гармоничное развитие профессиональных и личностных навыков, стратегический подход к образованию и открытость к новым возможностям на рынке труда.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2026-05-08T06:23:33Z</dcterms:created>
  <dcterms:modified xsi:type="dcterms:W3CDTF">2026-05-08T06:23:33Z</dcterms:modified>
</cp:coreProperties>
</file>