
<file path=[Content_Types].xml><?xml version="1.0" encoding="utf-8"?>
<Types xmlns="http://schemas.openxmlformats.org/package/2006/content-types">
  <Default Extension="xml" ContentType="application/xml"/>
  <Default Extension="rels" ContentType="application/vnd.openxmlformats-package.relationships+xml"/>
  <Default Extension="jpeg" ContentType="image/jpeg"/>
  <Default Extension="jpg" ContentType="image/jpg"/>
  <Default Extension="svg" ContentType="image/svg+xml"/>
  <Default Extension="png" ContentType="image/png"/>
  <Default Extension="gif" ContentType="image/gif"/>
  <Default Extension="m4v" ContentType="video/mp4"/>
  <Default Extension="mp4" ContentType="video/mp4"/>
  <Default Extension="vml" ContentType="application/vnd.openxmlformats-officedocument.vmlDrawing"/>
  <Default Extension="xlsx" ContentType="application/vnd.openxmlformats-officedocument.spreadsheetml.sheet"/>
  <Override PartName="/ppt/presentation.xml" ContentType="application/vnd.openxmlformats-officedocument.presentationml.presentation.main+xml"/>
  <Override PartName="/ppt/notesMasters/notesMaster1.xml" ContentType="application/vnd.openxmlformats-officedocument.presentationml.notesMaster+xml"/>
  <Override PartName="/ppt/slideMasters/slideMaster1.xml" ContentType="application/vnd.openxmlformats-officedocument.presentationml.slideMaster+xml"/>
  <Override PartName="/ppt/slides/slide1.xml" ContentType="application/vnd.openxmlformats-officedocument.presentationml.slide+xml"/>
  <Override PartName="/ppt/slideMasters/slideMaster2.xml" ContentType="application/vnd.openxmlformats-officedocument.presentationml.slideMaster+xml"/>
  <Override PartName="/ppt/slides/slide2.xml" ContentType="application/vnd.openxmlformats-officedocument.presentationml.slide+xml"/>
  <Override PartName="/ppt/slideMasters/slideMaster3.xml" ContentType="application/vnd.openxmlformats-officedocument.presentationml.slideMaster+xml"/>
  <Override PartName="/ppt/slides/slide3.xml" ContentType="application/vnd.openxmlformats-officedocument.presentationml.slide+xml"/>
  <Override PartName="/ppt/slideMasters/slideMaster4.xml" ContentType="application/vnd.openxmlformats-officedocument.presentationml.slideMaster+xml"/>
  <Override PartName="/ppt/slides/slide4.xml" ContentType="application/vnd.openxmlformats-officedocument.presentationml.slide+xml"/>
  <Override PartName="/ppt/slideMasters/slideMaster5.xml" ContentType="application/vnd.openxmlformats-officedocument.presentationml.slideMaster+xml"/>
  <Override PartName="/ppt/slides/slide5.xml" ContentType="application/vnd.openxmlformats-officedocument.presentationml.slide+xml"/>
  <Override PartName="/ppt/slideMasters/slideMaster6.xml" ContentType="application/vnd.openxmlformats-officedocument.presentationml.slideMaster+xml"/>
  <Override PartName="/ppt/slides/slide6.xml" ContentType="application/vnd.openxmlformats-officedocument.presentationml.slide+xml"/>
  <Override PartName="/ppt/slideMasters/slideMaster7.xml" ContentType="application/vnd.openxmlformats-officedocument.presentationml.slideMaster+xml"/>
  <Override PartName="/ppt/slides/slide7.xml" ContentType="application/vnd.openxmlformats-officedocument.presentationml.slide+xml"/>
  <Override PartName="/ppt/slideMasters/slideMaster8.xml" ContentType="application/vnd.openxmlformats-officedocument.presentationml.slideMaster+xml"/>
  <Override PartName="/ppt/slides/slide8.xml" ContentType="application/vnd.openxmlformats-officedocument.presentationml.slide+xml"/>
  <Override PartName="/ppt/slideMasters/slideMaster9.xml" ContentType="application/vnd.openxmlformats-officedocument.presentationml.slideMaster+xml"/>
  <Override PartName="/ppt/slides/slide9.xml" ContentType="application/vnd.openxmlformats-officedocument.presentationml.slide+xml"/>
  <Override PartName="/ppt/slideMasters/slideMaster10.xml" ContentType="application/vnd.openxmlformats-officedocument.presentationml.slideMaster+xml"/>
  <Override PartName="/ppt/slides/slide10.xml" ContentType="application/vnd.openxmlformats-officedocument.presentationml.slide+xml"/>
  <Override PartName="/ppt/slideMasters/slideMaster11.xml" ContentType="application/vnd.openxmlformats-officedocument.presentationml.slideMaster+xml"/>
  <Override PartName="/ppt/slides/slide11.xml" ContentType="application/vnd.openxmlformats-officedocument.presentationml.slide+xml"/>
  <Override PartName="/ppt/slideMasters/slideMaster12.xml" ContentType="application/vnd.openxmlformats-officedocument.presentationml.slideMaster+xml"/>
  <Override PartName="/ppt/slides/slide12.xml" ContentType="application/vnd.openxmlformats-officedocument.presentationml.slide+xml"/>
  <Override PartName="/ppt/slideMasters/slideMaster13.xml" ContentType="application/vnd.openxmlformats-officedocument.presentationml.slideMaster+xml"/>
  <Override PartName="/ppt/slides/slide13.xml" ContentType="application/vnd.openxmlformats-officedocument.presentationml.slide+xml"/>
  <Override PartName="/ppt/slideMasters/slideMaster14.xml" ContentType="application/vnd.openxmlformats-officedocument.presentationml.slideMaster+xml"/>
  <Override PartName="/ppt/slides/slide14.xml" ContentType="application/vnd.openxmlformats-officedocument.presentationml.slide+xml"/>
  <Override PartName="/ppt/slideMasters/slideMaster15.xml" ContentType="application/vnd.openxmlformats-officedocument.presentationml.slideMaster+xml"/>
  <Override PartName="/ppt/slides/slide15.xml" ContentType="application/vnd.openxmlformats-officedocument.presentationml.slide+xml"/>
  <Override PartName="/ppt/slideMasters/slideMaster16.xml" ContentType="application/vnd.openxmlformats-officedocument.presentationml.slideMaster+xml"/>
  <Override PartName="/ppt/slides/slide16.xml" ContentType="application/vnd.openxmlformats-officedocument.presentationml.slide+xml"/>
  <Override PartName="/ppt/slideMasters/slideMaster17.xml" ContentType="application/vnd.openxmlformats-officedocument.presentationml.slideMaster+xml"/>
  <Override PartName="/ppt/slides/slide17.xml" ContentType="application/vnd.openxmlformats-officedocument.presentationml.slide+xml"/>
  <Override PartName="/ppt/slideMasters/slideMaster18.xml" ContentType="application/vnd.openxmlformats-officedocument.presentationml.slideMaster+xml"/>
  <Override PartName="/ppt/slides/slide18.xml" ContentType="application/vnd.openxmlformats-officedocument.presentationml.slide+xml"/>
  <Override PartName="/ppt/slideMasters/slideMaster19.xml" ContentType="application/vnd.openxmlformats-officedocument.presentationml.slideMaster+xml"/>
  <Override PartName="/ppt/slides/slide19.xml" ContentType="application/vnd.openxmlformats-officedocument.presentationml.slide+xml"/>
  <Override PartName="/ppt/slideMasters/slideMaster20.xml" ContentType="application/vnd.openxmlformats-officedocument.presentationml.slideMaster+xml"/>
  <Override PartName="/ppt/slides/slide20.xml" ContentType="application/vnd.openxmlformats-officedocument.presentationml.slide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notesSlides/notesSlide1.xml" ContentType="application/vnd.openxmlformats-officedocument.presentationml.notesSlide+xml"/>
  <Override PartName="/ppt/notesSlides/notesSlide2.xml" ContentType="application/vnd.openxmlformats-officedocument.presentationml.notesSlide+xml"/>
  <Override PartName="/ppt/notesSlides/notesSlide3.xml" ContentType="application/vnd.openxmlformats-officedocument.presentationml.notesSlide+xml"/>
  <Override PartName="/ppt/notesSlides/notesSlide4.xml" ContentType="application/vnd.openxmlformats-officedocument.presentationml.notesSlide+xml"/>
  <Override PartName="/ppt/notesSlides/notesSlide5.xml" ContentType="application/vnd.openxmlformats-officedocument.presentationml.notesSlide+xml"/>
  <Override PartName="/ppt/notesSlides/notesSlide6.xml" ContentType="application/vnd.openxmlformats-officedocument.presentationml.notesSlide+xml"/>
  <Override PartName="/ppt/notesSlides/notesSlide7.xml" ContentType="application/vnd.openxmlformats-officedocument.presentationml.notesSlide+xml"/>
  <Override PartName="/ppt/notesSlides/notesSlide8.xml" ContentType="application/vnd.openxmlformats-officedocument.presentationml.notesSlide+xml"/>
  <Override PartName="/ppt/notesSlides/notesSlide9.xml" ContentType="application/vnd.openxmlformats-officedocument.presentationml.notesSlide+xml"/>
  <Override PartName="/ppt/notesSlides/notesSlide10.xml" ContentType="application/vnd.openxmlformats-officedocument.presentationml.notesSlide+xml"/>
  <Override PartName="/ppt/notesSlides/notesSlide11.xml" ContentType="application/vnd.openxmlformats-officedocument.presentationml.notesSlide+xml"/>
  <Override PartName="/ppt/notesSlides/notesSlide12.xml" ContentType="application/vnd.openxmlformats-officedocument.presentationml.notesSlide+xml"/>
  <Override PartName="/ppt/notesSlides/notesSlide13.xml" ContentType="application/vnd.openxmlformats-officedocument.presentationml.notesSlide+xml"/>
  <Override PartName="/ppt/notesSlides/notesSlide14.xml" ContentType="application/vnd.openxmlformats-officedocument.presentationml.notesSlide+xml"/>
  <Override PartName="/ppt/notesSlides/notesSlide15.xml" ContentType="application/vnd.openxmlformats-officedocument.presentationml.notesSlide+xml"/>
  <Override PartName="/ppt/notesSlides/notesSlide16.xml" ContentType="application/vnd.openxmlformats-officedocument.presentationml.notesSlide+xml"/>
  <Override PartName="/ppt/notesSlides/notesSlide17.xml" ContentType="application/vnd.openxmlformats-officedocument.presentationml.notesSlide+xml"/>
  <Override PartName="/ppt/notesSlides/notesSlide18.xml" ContentType="application/vnd.openxmlformats-officedocument.presentationml.notesSlide+xml"/>
  <Override PartName="/ppt/notesSlides/notesSlide19.xml" ContentType="application/vnd.openxmlformats-officedocument.presentationml.notesSlide+xml"/>
  <Override PartName="/ppt/notesSlides/notesSlide20.xml" ContentType="application/vnd.openxmlformats-officedocument.presentationml.notesSlide+xml"/>
  <Override PartName="/docProps/core.xml" ContentType="application/vnd.openxmlformats-package.core-properties+xml"/>
  <Override PartName="/docProps/app.xml" ContentType="application/vnd.openxmlformats-officedocument.extended-properties+xml"/>
</Types>
</file>

<file path=_rels/.rels><?xml version="1.0" encoding="UTF-8" standalone="yes"?>
<Relationships xmlns="http://schemas.openxmlformats.org/package/2006/relationships">
		<Relationship Id="rId1" Type="http://schemas.openxmlformats.org/officeDocument/2006/relationships/extended-properties" Target="docProps/app.xml"/>
		<Relationship Id="rId2" Type="http://schemas.openxmlformats.org/package/2006/relationships/metadata/core-properties" Target="docProps/core.xml"/>
		<Relationship Id="rId3" Type="http://schemas.openxmlformats.org/officeDocument/2006/relationships/officeDocument" Target="ppt/presentation.xml"/>
		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 autoCompressPictures="0">
  <p:sldMasterIdLst>
    <p:sldMasterId id="2147483648" r:id="rId1"/>
  </p:sldMasterIdLst>
  <p:sldIdLst>
    <p:sldId id="256" r:id="rId2"/>
    <p:sldId id="257" r:id="rId3"/>
    <p:sldId id="258" r:id="rId4"/>
    <p:sldId id="259" r:id="rId5"/>
    <p:sldId id="260" r:id="rId6"/>
    <p:sldId id="261" r:id="rId7"/>
    <p:sldId id="262" r:id="rId8"/>
    <p:sldId id="263" r:id="rId9"/>
    <p:sldId id="264" r:id="rId10"/>
    <p:sldId id="265" r:id="rId11"/>
    <p:sldId id="266" r:id="rId12"/>
    <p:sldId id="267" r:id="rId13"/>
    <p:sldId id="268" r:id="rId14"/>
    <p:sldId id="269" r:id="rId15"/>
    <p:sldId id="270" r:id="rId16"/>
    <p:sldId id="271" r:id="rId17"/>
    <p:sldId id="272" r:id="rId18"/>
    <p:sldId id="273" r:id="rId19"/>
    <p:sldId id="274" r:id="rId20"/>
    <p:sldId id="275" r:id="rId21"/>
  </p:sldIdLst>
  <p:notesMasterIdLst>
    <p:notesMasterId r:id="rId22"/>
  </p:notesMasterIdLst>
  <p:sldSz cx="9144000" cy="5143500"/>
  <p:notesSz cx="5143500" cy="9144000"/>
  <p:defaultTextStyle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/>
</file>

<file path=ppt/tableStyles.xml><?xml version="1.0" encoding="utf-8"?>
<a:tblStyleLst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 horzBarState="maximized">
    <p:restoredLeft sz="15611"/>
    <p:restoredTop sz="94610"/>
  </p:normalViewPr>
  <p:slideViewPr>
    <p:cSldViewPr snapToGrid="0" snapToObjects="1">
      <p:cViewPr varScale="1">
        <p:scale>
          <a:sx n="136" d="100"/>
          <a:sy n="136" d="100"/>
        </p:scale>
        <p:origin x="216" y="312"/>
      </p:cViewPr>
      <p:guideLst/>
    </p:cSldViewPr>
  </p:slideViewPr>
  <p:notesTextViewPr>
    <p:cViewPr>
      <p:scale>
        <a:sx n="1" d="1"/>
        <a:sy n="1" d="1"/>
      </p:scale>
      <p:origin x="0" y="0"/>
    </p:cViewPr>
  </p:notesTextViewPr>
  <p:gridSpacing cx="76200" cy="76200"/>
</p:viewPr>
</file>

<file path=ppt/_rels/presentation.xml.rels><?xml version="1.0" encoding="UTF-8" standalone="yes"?>
<Relationships xmlns="http://schemas.openxmlformats.org/package/2006/relationships"><Relationship Id="rId1" Type="http://schemas.openxmlformats.org/officeDocument/2006/relationships/slideMaster" Target="slideMasters/slideMaster1.xml"/><Relationship Id="rId2" Type="http://schemas.openxmlformats.org/officeDocument/2006/relationships/slide" Target="slides/slide1.xml"/><Relationship Id="rId3" Type="http://schemas.openxmlformats.org/officeDocument/2006/relationships/slide" Target="slides/slide2.xml"/><Relationship Id="rId4" Type="http://schemas.openxmlformats.org/officeDocument/2006/relationships/slide" Target="slides/slide3.xml"/><Relationship Id="rId5" Type="http://schemas.openxmlformats.org/officeDocument/2006/relationships/slide" Target="slides/slide4.xml"/><Relationship Id="rId6" Type="http://schemas.openxmlformats.org/officeDocument/2006/relationships/slide" Target="slides/slide5.xml"/><Relationship Id="rId7" Type="http://schemas.openxmlformats.org/officeDocument/2006/relationships/slide" Target="slides/slide6.xml"/><Relationship Id="rId8" Type="http://schemas.openxmlformats.org/officeDocument/2006/relationships/slide" Target="slides/slide7.xml"/><Relationship Id="rId9" Type="http://schemas.openxmlformats.org/officeDocument/2006/relationships/slide" Target="slides/slide8.xml"/><Relationship Id="rId10" Type="http://schemas.openxmlformats.org/officeDocument/2006/relationships/slide" Target="slides/slide9.xml"/><Relationship Id="rId11" Type="http://schemas.openxmlformats.org/officeDocument/2006/relationships/slide" Target="slides/slide10.xml"/><Relationship Id="rId12" Type="http://schemas.openxmlformats.org/officeDocument/2006/relationships/slide" Target="slides/slide11.xml"/><Relationship Id="rId13" Type="http://schemas.openxmlformats.org/officeDocument/2006/relationships/slide" Target="slides/slide12.xml"/><Relationship Id="rId14" Type="http://schemas.openxmlformats.org/officeDocument/2006/relationships/slide" Target="slides/slide13.xml"/><Relationship Id="rId15" Type="http://schemas.openxmlformats.org/officeDocument/2006/relationships/slide" Target="slides/slide14.xml"/><Relationship Id="rId16" Type="http://schemas.openxmlformats.org/officeDocument/2006/relationships/slide" Target="slides/slide15.xml"/><Relationship Id="rId17" Type="http://schemas.openxmlformats.org/officeDocument/2006/relationships/slide" Target="slides/slide16.xml"/><Relationship Id="rId18" Type="http://schemas.openxmlformats.org/officeDocument/2006/relationships/slide" Target="slides/slide17.xml"/><Relationship Id="rId19" Type="http://schemas.openxmlformats.org/officeDocument/2006/relationships/slide" Target="slides/slide18.xml"/><Relationship Id="rId20" Type="http://schemas.openxmlformats.org/officeDocument/2006/relationships/slide" Target="slides/slide19.xml"/><Relationship Id="rId21" Type="http://schemas.openxmlformats.org/officeDocument/2006/relationships/slide" Target="slides/slide20.xml"/><Relationship Id="rId22" Type="http://schemas.openxmlformats.org/officeDocument/2006/relationships/notesMaster" Target="notesMasters/notesMaster1.xml"/><Relationship Id="rId23" Type="http://schemas.openxmlformats.org/officeDocument/2006/relationships/presProps" Target="presProps.xml"/><Relationship Id="rId24" Type="http://schemas.openxmlformats.org/officeDocument/2006/relationships/viewProps" Target="viewProps.xml"/><Relationship Id="rId25" Type="http://schemas.openxmlformats.org/officeDocument/2006/relationships/theme" Target="theme/theme1.xml"/><Relationship Id="rId26" Type="http://schemas.openxmlformats.org/officeDocument/2006/relationships/tableStyles" Target="tableStyles.xml"/></Relationships>
</file>

<file path=ppt/notesMasters/_rels/notesMaster1.xml.rels><?xml version="1.0" encoding="UTF-8" standalone="yes"?>
<Relationships xmlns="http://schemas.openxmlformats.org/package/2006/relationships">
		<Relationship Id="rId1" Type="http://schemas.openxmlformats.org/officeDocument/2006/relationships/theme" Target="../theme/theme1.xml"/>
		</Relationships>
</file>

<file path=ppt/notesMasters/notesMaster1.xml><?xml version="1.0" encoding="utf-8"?>
<p:notes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Header Placeholder 1"/>
          <p:cNvSpPr>
            <a:spLocks noGrp="1"/>
          </p:cNvSpPr>
          <p:nvPr>
            <p:ph type="hdr" sz="quarter"/>
          </p:nvPr>
        </p:nvSpPr>
        <p:spPr>
          <a:xfrm>
            <a:off x="0" y="0"/>
            <a:ext cx="2971800" cy="458788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l">
              <a:defRPr sz="1200"/>
            </a:lvl1pPr>
          </a:lstStyle>
          <a:p>
            <a:endParaRPr lang="en-US"/>
          </a:p>
        </p:txBody>
      </p:sp>
      <p:sp>
        <p:nvSpPr>
          <p:cNvPr id="3" name="Date Placeholder 2"/>
          <p:cNvSpPr>
            <a:spLocks noGrp="1"/>
          </p:cNvSpPr>
          <p:nvPr>
            <p:ph type="dt" idx="1"/>
          </p:nvPr>
        </p:nvSpPr>
        <p:spPr>
          <a:xfrm>
            <a:off x="3884613" y="0"/>
            <a:ext cx="2971800" cy="458788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r">
              <a:defRPr sz="1200"/>
            </a:lvl1pPr>
          </a:lstStyle>
          <a:p>
            <a:fld id="{5282F153-3F37-0F45-9E97-73ACFA13230C}" type="datetimeFigureOut">
              <a:rPr lang="en-US"/>
              <a:t>7/23/19</a:t>
            </a:fld>
            <a:endParaRPr lang="en-US"/>
          </a:p>
        </p:txBody>
      </p:sp>
      <p:sp>
        <p:nvSpPr>
          <p:cNvPr id="4" name="Slide Image Placeholder 3"/>
          <p:cNvSpPr>
            <a:spLocks noGrp="1" noRot="1" noChangeAspect="1"/>
          </p:cNvSpPr>
          <p:nvPr>
            <p:ph type="sldImg" idx="2"/>
          </p:nvPr>
        </p:nvSpPr>
        <p:spPr>
          <a:xfrm>
            <a:off x="685800" y="1143000"/>
            <a:ext cx="5486400" cy="3086100"/>
          </a:xfrm>
          <a:prstGeom prst="rect">
            <a:avLst/>
          </a:prstGeom>
          <a:noFill/>
          <a:ln w="12700">
            <a:solidFill>
              <a:prstClr val="black"/>
            </a:solidFill>
          </a:ln>
        </p:spPr>
        <p:txBody>
          <a:bodyPr vert="horz" lIns="91440" tIns="45720" rIns="91440" bIns="45720" rtlCol="0" anchor="ctr"/>
          <a:lstStyle/>
          <a:p>
            <a:endParaRPr lang="en-US"/>
          </a:p>
        </p:txBody>
      </p:sp>
      <p:sp>
        <p:nvSpPr>
          <p:cNvPr id="5" name="Notes Placeholder 4"/>
          <p:cNvSpPr>
            <a:spLocks noGrp="1"/>
          </p:cNvSpPr>
          <p:nvPr>
            <p:ph type="body" sz="quarter" idx="3"/>
          </p:nvPr>
        </p:nvSpPr>
        <p:spPr>
          <a:xfrm>
            <a:off x="685800" y="4400550"/>
            <a:ext cx="5486400" cy="3600450"/>
          </a:xfrm>
          <a:prstGeom prst="rect">
            <a:avLst/>
          </a:prstGeom>
        </p:spPr>
        <p:txBody>
          <a:bodyPr vert="horz" lIns="91440" tIns="45720" rIns="91440" bIns="45720" rtlCol="0"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4"/>
          </p:nvPr>
        </p:nvSpPr>
        <p:spPr>
          <a:xfrm>
            <a:off x="0" y="8685213"/>
            <a:ext cx="2971800" cy="458787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l">
              <a:defRPr sz="1200"/>
            </a:lvl1pPr>
          </a:lstStyle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5"/>
          </p:nvPr>
        </p:nvSpPr>
        <p:spPr>
          <a:xfrm>
            <a:off x="3884613" y="8685213"/>
            <a:ext cx="2971800" cy="458787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r">
              <a:defRPr sz="1200"/>
            </a:lvl1pPr>
          </a:lstStyle>
          <a:p>
            <a:fld id="{CE5E9CC1-C706-0F49-92D6-E571CC5EEA8F}" type="slidenum">
              <a:rPr lang="en-US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 bg1="lt1" tx1="dk1" bg2="lt2" tx2="dk2" accent1="accent1" accent2="accent2" accent3="accent3" accent4="accent4" accent5="accent5" accent6="accent6" hlink="hlink" folHlink="folHlink"/>
  <p:notesStyle>
    <a:lvl1pPr marL="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9pPr>
  </p:notesStyle>
</p:notesMaster>
</file>

<file path=ppt/notesSlides/_rels/notesSlide1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.xml"/>
		</Relationships>
</file>

<file path=ppt/notesSlides/_rels/notesSlide2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2.xml"/>
		</Relationships>
</file>

<file path=ppt/notesSlides/_rels/notesSlide3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3.xml"/>
		</Relationships>
</file>

<file path=ppt/notesSlides/_rels/notesSlide4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4.xml"/>
		</Relationships>
</file>

<file path=ppt/notesSlides/_rels/notesSlide5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5.xml"/>
		</Relationships>
</file>

<file path=ppt/notesSlides/_rels/notesSlide6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6.xml"/>
		</Relationships>
</file>

<file path=ppt/notesSlides/_rels/notesSlide7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7.xml"/>
		</Relationships>
</file>

<file path=ppt/notesSlides/_rels/notesSlide8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8.xml"/>
		</Relationships>
</file>

<file path=ppt/notesSlides/_rels/notesSlide9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9.xml"/>
		</Relationships>
</file>

<file path=ppt/notesSlides/_rels/notesSlide10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0.xml"/>
		</Relationships>
</file>

<file path=ppt/notesSlides/_rels/notesSlide11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1.xml"/>
		</Relationships>
</file>

<file path=ppt/notesSlides/_rels/notesSlide12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2.xml"/>
		</Relationships>
</file>

<file path=ppt/notesSlides/_rels/notesSlide13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3.xml"/>
		</Relationships>
</file>

<file path=ppt/notesSlides/_rels/notesSlide14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4.xml"/>
		</Relationships>
</file>

<file path=ppt/notesSlides/_rels/notesSlide15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5.xml"/>
		</Relationships>
</file>

<file path=ppt/notesSlides/_rels/notesSlide16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6.xml"/>
		</Relationships>
</file>

<file path=ppt/notesSlides/_rels/notesSlide17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7.xml"/>
		</Relationships>
</file>

<file path=ppt/notesSlides/_rels/notesSlide18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8.xml"/>
		</Relationships>
</file>

<file path=ppt/notesSlides/_rels/notesSlide19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9.xml"/>
		</Relationships>
</file>

<file path=ppt/notesSlides/_rels/notesSlide20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20.xml"/>
		</Relationships>
</file>

<file path=ppt/notesSlides/notesSlide1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2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2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3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3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4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4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5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5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6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6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7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7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8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8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9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9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0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10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1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11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2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12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3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13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4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14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5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15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6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16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7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17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8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18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9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19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20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20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>
  <p:cSld name="DEFAULT"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</p:spTree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1.xml"/><Relationship Id="rId2" Type="http://schemas.openxmlformats.org/officeDocument/2006/relationships/theme" Target="../theme/theme1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</p:spTree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</p:sldLayoutIdLst>
  <p:hf sldNum="0" hdr="0" ftr="0" dt="0"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-1.jpeg"/><Relationship Id="rId2" Type="http://schemas.openxmlformats.org/officeDocument/2006/relationships/image" Target="../media/image-1-2.png"/><Relationship Id="rId3" Type="http://schemas.openxmlformats.org/officeDocument/2006/relationships/image" Target="../media/image-1-3.png"/><Relationship Id="rId4" Type="http://schemas.openxmlformats.org/officeDocument/2006/relationships/slideLayout" Target="../slideLayouts/slideLayout1.xml"/><Relationship Id="rId5" Type="http://schemas.openxmlformats.org/officeDocument/2006/relationships/notesSlide" Target="../notesSlides/notesSlide1.xml"/></Relationships>
</file>

<file path=ppt/slides/_rels/slide2.xml.rels><?xml version="1.0" encoding="UTF-8" standalone="yes"?>
<Relationships xmlns="http://schemas.openxmlformats.org/package/2006/relationships"><Relationship Id="rId1" Type="http://schemas.openxmlformats.org/officeDocument/2006/relationships/image" Target="../media/image-2-1.jpeg"/><Relationship Id="rId2" Type="http://schemas.openxmlformats.org/officeDocument/2006/relationships/image" Target="../media/image-2-2.png"/><Relationship Id="rId3" Type="http://schemas.openxmlformats.org/officeDocument/2006/relationships/slideLayout" Target="../slideLayouts/slideLayout1.xml"/><Relationship Id="rId4" Type="http://schemas.openxmlformats.org/officeDocument/2006/relationships/notesSlide" Target="../notesSlides/notesSlide2.xml"/></Relationships>
</file>

<file path=ppt/slides/_rels/slide3.xml.rels><?xml version="1.0" encoding="UTF-8" standalone="yes"?>
<Relationships xmlns="http://schemas.openxmlformats.org/package/2006/relationships"><Relationship Id="rId1" Type="http://schemas.openxmlformats.org/officeDocument/2006/relationships/image" Target="../media/image-3-1.png"/><Relationship Id="rId2" Type="http://schemas.openxmlformats.org/officeDocument/2006/relationships/image" Target="../media/image-3-2.png"/><Relationship Id="rId3" Type="http://schemas.openxmlformats.org/officeDocument/2006/relationships/slideLayout" Target="../slideLayouts/slideLayout1.xml"/><Relationship Id="rId4" Type="http://schemas.openxmlformats.org/officeDocument/2006/relationships/notesSlide" Target="../notesSlides/notesSlide3.xml"/></Relationships>
</file>

<file path=ppt/slides/_rels/slide4.xml.rels><?xml version="1.0" encoding="UTF-8" standalone="yes"?>
<Relationships xmlns="http://schemas.openxmlformats.org/package/2006/relationships"><Relationship Id="rId1" Type="http://schemas.openxmlformats.org/officeDocument/2006/relationships/image" Target="../media/image-4-1.jpeg"/><Relationship Id="rId2" Type="http://schemas.openxmlformats.org/officeDocument/2006/relationships/image" Target="../media/image-4-2.png"/><Relationship Id="rId3" Type="http://schemas.openxmlformats.org/officeDocument/2006/relationships/image" Target="../media/image-4-3.png"/><Relationship Id="rId4" Type="http://schemas.openxmlformats.org/officeDocument/2006/relationships/slideLayout" Target="../slideLayouts/slideLayout1.xml"/><Relationship Id="rId5" Type="http://schemas.openxmlformats.org/officeDocument/2006/relationships/notesSlide" Target="../notesSlides/notesSlide4.xml"/></Relationships>
</file>

<file path=ppt/slides/_rels/slide5.xml.rels><?xml version="1.0" encoding="UTF-8" standalone="yes"?>
<Relationships xmlns="http://schemas.openxmlformats.org/package/2006/relationships"><Relationship Id="rId1" Type="http://schemas.openxmlformats.org/officeDocument/2006/relationships/image" Target="../media/image-5-1.png"/><Relationship Id="rId2" Type="http://schemas.openxmlformats.org/officeDocument/2006/relationships/image" Target="../media/image-5-2.png"/><Relationship Id="rId3" Type="http://schemas.openxmlformats.org/officeDocument/2006/relationships/slideLayout" Target="../slideLayouts/slideLayout1.xml"/><Relationship Id="rId4" Type="http://schemas.openxmlformats.org/officeDocument/2006/relationships/notesSlide" Target="../notesSlides/notesSlide5.xml"/></Relationships>
</file>

<file path=ppt/slides/_rels/slide6.xml.rels><?xml version="1.0" encoding="UTF-8" standalone="yes"?>
<Relationships xmlns="http://schemas.openxmlformats.org/package/2006/relationships"><Relationship Id="rId1" Type="http://schemas.openxmlformats.org/officeDocument/2006/relationships/image" Target="../media/image-6-1.png"/><Relationship Id="rId2" Type="http://schemas.openxmlformats.org/officeDocument/2006/relationships/image" Target="../media/image-6-2.png"/><Relationship Id="rId3" Type="http://schemas.openxmlformats.org/officeDocument/2006/relationships/slideLayout" Target="../slideLayouts/slideLayout1.xml"/><Relationship Id="rId4" Type="http://schemas.openxmlformats.org/officeDocument/2006/relationships/notesSlide" Target="../notesSlides/notesSlide6.xml"/></Relationships>
</file>

<file path=ppt/slides/_rels/slide7.xml.rels><?xml version="1.0" encoding="UTF-8" standalone="yes"?>
<Relationships xmlns="http://schemas.openxmlformats.org/package/2006/relationships"><Relationship Id="rId1" Type="http://schemas.openxmlformats.org/officeDocument/2006/relationships/image" Target="../media/image-7-1.png"/><Relationship Id="rId2" Type="http://schemas.openxmlformats.org/officeDocument/2006/relationships/image" Target="../media/image-7-2.png"/><Relationship Id="rId3" Type="http://schemas.openxmlformats.org/officeDocument/2006/relationships/image" Target="../media/image-7-3.png"/><Relationship Id="rId4" Type="http://schemas.openxmlformats.org/officeDocument/2006/relationships/slideLayout" Target="../slideLayouts/slideLayout1.xml"/><Relationship Id="rId5" Type="http://schemas.openxmlformats.org/officeDocument/2006/relationships/notesSlide" Target="../notesSlides/notesSlide7.xml"/></Relationships>
</file>

<file path=ppt/slides/_rels/slide8.xml.rels><?xml version="1.0" encoding="UTF-8" standalone="yes"?>
<Relationships xmlns="http://schemas.openxmlformats.org/package/2006/relationships"><Relationship Id="rId1" Type="http://schemas.openxmlformats.org/officeDocument/2006/relationships/image" Target="../media/image-8-1.png"/><Relationship Id="rId2" Type="http://schemas.openxmlformats.org/officeDocument/2006/relationships/image" Target="../media/image-8-2.png"/><Relationship Id="rId3" Type="http://schemas.openxmlformats.org/officeDocument/2006/relationships/slideLayout" Target="../slideLayouts/slideLayout1.xml"/><Relationship Id="rId4" Type="http://schemas.openxmlformats.org/officeDocument/2006/relationships/notesSlide" Target="../notesSlides/notesSlide8.xml"/></Relationships>
</file>

<file path=ppt/slides/_rels/slide9.xml.rels><?xml version="1.0" encoding="UTF-8" standalone="yes"?>
<Relationships xmlns="http://schemas.openxmlformats.org/package/2006/relationships"><Relationship Id="rId1" Type="http://schemas.openxmlformats.org/officeDocument/2006/relationships/image" Target="../media/image-9-1.png"/><Relationship Id="rId2" Type="http://schemas.openxmlformats.org/officeDocument/2006/relationships/image" Target="../media/image-9-2.png"/><Relationship Id="rId3" Type="http://schemas.openxmlformats.org/officeDocument/2006/relationships/image" Target="../media/image-9-3.jpeg"/><Relationship Id="rId4" Type="http://schemas.openxmlformats.org/officeDocument/2006/relationships/slideLayout" Target="../slideLayouts/slideLayout1.xml"/><Relationship Id="rId5" Type="http://schemas.openxmlformats.org/officeDocument/2006/relationships/notesSlide" Target="../notesSlides/notesSlide9.xml"/></Relationships>
</file>

<file path=ppt/slides/_rels/slide10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0-1.png"/><Relationship Id="rId2" Type="http://schemas.openxmlformats.org/officeDocument/2006/relationships/image" Target="../media/image-10-2.png"/><Relationship Id="rId3" Type="http://schemas.openxmlformats.org/officeDocument/2006/relationships/slideLayout" Target="../slideLayouts/slideLayout1.xml"/><Relationship Id="rId4" Type="http://schemas.openxmlformats.org/officeDocument/2006/relationships/notesSlide" Target="../notesSlides/notesSlide10.xml"/></Relationships>
</file>

<file path=ppt/slides/_rels/slide11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1-1.png"/><Relationship Id="rId2" Type="http://schemas.openxmlformats.org/officeDocument/2006/relationships/image" Target="../media/image-11-2.png"/><Relationship Id="rId3" Type="http://schemas.openxmlformats.org/officeDocument/2006/relationships/image" Target="../media/image-11-3.png"/><Relationship Id="rId4" Type="http://schemas.openxmlformats.org/officeDocument/2006/relationships/image" Target="../media/image-11-4.png"/><Relationship Id="rId5" Type="http://schemas.openxmlformats.org/officeDocument/2006/relationships/slideLayout" Target="../slideLayouts/slideLayout1.xml"/><Relationship Id="rId6" Type="http://schemas.openxmlformats.org/officeDocument/2006/relationships/notesSlide" Target="../notesSlides/notesSlide11.xml"/></Relationships>
</file>

<file path=ppt/slides/_rels/slide12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2-1.png"/><Relationship Id="rId2" Type="http://schemas.openxmlformats.org/officeDocument/2006/relationships/image" Target="../media/image-12-2.png"/><Relationship Id="rId3" Type="http://schemas.openxmlformats.org/officeDocument/2006/relationships/image" Target="../media/image-12-3.png"/><Relationship Id="rId4" Type="http://schemas.openxmlformats.org/officeDocument/2006/relationships/slideLayout" Target="../slideLayouts/slideLayout1.xml"/><Relationship Id="rId5" Type="http://schemas.openxmlformats.org/officeDocument/2006/relationships/notesSlide" Target="../notesSlides/notesSlide12.xml"/></Relationships>
</file>

<file path=ppt/slides/_rels/slide13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3-1.png"/><Relationship Id="rId2" Type="http://schemas.openxmlformats.org/officeDocument/2006/relationships/image" Target="../media/image-13-2.png"/><Relationship Id="rId3" Type="http://schemas.openxmlformats.org/officeDocument/2006/relationships/slideLayout" Target="../slideLayouts/slideLayout1.xml"/><Relationship Id="rId4" Type="http://schemas.openxmlformats.org/officeDocument/2006/relationships/notesSlide" Target="../notesSlides/notesSlide13.xml"/></Relationships>
</file>

<file path=ppt/slides/_rels/slide14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4-1.png"/><Relationship Id="rId2" Type="http://schemas.openxmlformats.org/officeDocument/2006/relationships/image" Target="../media/image-14-2.png"/><Relationship Id="rId3" Type="http://schemas.openxmlformats.org/officeDocument/2006/relationships/image" Target="../media/image-14-3.png"/><Relationship Id="rId4" Type="http://schemas.openxmlformats.org/officeDocument/2006/relationships/image" Target="../media/image-14-4.png"/><Relationship Id="rId5" Type="http://schemas.openxmlformats.org/officeDocument/2006/relationships/image" Target="../media/image-14-5.png"/><Relationship Id="rId6" Type="http://schemas.openxmlformats.org/officeDocument/2006/relationships/image" Target="../media/image-14-6.png"/><Relationship Id="rId7" Type="http://schemas.openxmlformats.org/officeDocument/2006/relationships/slideLayout" Target="../slideLayouts/slideLayout1.xml"/><Relationship Id="rId8" Type="http://schemas.openxmlformats.org/officeDocument/2006/relationships/notesSlide" Target="../notesSlides/notesSlide14.xml"/></Relationships>
</file>

<file path=ppt/slides/_rels/slide15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5-1.png"/><Relationship Id="rId2" Type="http://schemas.openxmlformats.org/officeDocument/2006/relationships/image" Target="../media/image-15-2.png"/><Relationship Id="rId3" Type="http://schemas.openxmlformats.org/officeDocument/2006/relationships/slideLayout" Target="../slideLayouts/slideLayout1.xml"/><Relationship Id="rId4" Type="http://schemas.openxmlformats.org/officeDocument/2006/relationships/notesSlide" Target="../notesSlides/notesSlide15.xml"/></Relationships>
</file>

<file path=ppt/slides/_rels/slide16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6-1.png"/><Relationship Id="rId2" Type="http://schemas.openxmlformats.org/officeDocument/2006/relationships/image" Target="../media/image-16-2.png"/><Relationship Id="rId3" Type="http://schemas.openxmlformats.org/officeDocument/2006/relationships/image" Target="../media/image-16-3.jpeg"/><Relationship Id="rId4" Type="http://schemas.openxmlformats.org/officeDocument/2006/relationships/slideLayout" Target="../slideLayouts/slideLayout1.xml"/><Relationship Id="rId5" Type="http://schemas.openxmlformats.org/officeDocument/2006/relationships/notesSlide" Target="../notesSlides/notesSlide16.xml"/></Relationships>
</file>

<file path=ppt/slides/_rels/slide17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7-1.png"/><Relationship Id="rId2" Type="http://schemas.openxmlformats.org/officeDocument/2006/relationships/image" Target="../media/image-17-2.png"/><Relationship Id="rId3" Type="http://schemas.openxmlformats.org/officeDocument/2006/relationships/image" Target="../media/image-17-3.png"/><Relationship Id="rId4" Type="http://schemas.openxmlformats.org/officeDocument/2006/relationships/image" Target="../media/image-17-4.png"/><Relationship Id="rId5" Type="http://schemas.openxmlformats.org/officeDocument/2006/relationships/image" Target="../media/image-17-5.png"/><Relationship Id="rId6" Type="http://schemas.openxmlformats.org/officeDocument/2006/relationships/image" Target="../media/image-17-6.png"/><Relationship Id="rId7" Type="http://schemas.openxmlformats.org/officeDocument/2006/relationships/image" Target="../media/image-17-7.png"/><Relationship Id="rId8" Type="http://schemas.openxmlformats.org/officeDocument/2006/relationships/slideLayout" Target="../slideLayouts/slideLayout1.xml"/><Relationship Id="rId9" Type="http://schemas.openxmlformats.org/officeDocument/2006/relationships/notesSlide" Target="../notesSlides/notesSlide17.xml"/></Relationships>
</file>

<file path=ppt/slides/_rels/slide18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8-1.png"/><Relationship Id="rId2" Type="http://schemas.openxmlformats.org/officeDocument/2006/relationships/image" Target="../media/image-18-2.png"/><Relationship Id="rId3" Type="http://schemas.openxmlformats.org/officeDocument/2006/relationships/slideLayout" Target="../slideLayouts/slideLayout1.xml"/><Relationship Id="rId4" Type="http://schemas.openxmlformats.org/officeDocument/2006/relationships/notesSlide" Target="../notesSlides/notesSlide18.xml"/></Relationships>
</file>

<file path=ppt/slides/_rels/slide19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9-1.png"/><Relationship Id="rId2" Type="http://schemas.openxmlformats.org/officeDocument/2006/relationships/slideLayout" Target="../slideLayouts/slideLayout1.xml"/><Relationship Id="rId3" Type="http://schemas.openxmlformats.org/officeDocument/2006/relationships/notesSlide" Target="../notesSlides/notesSlide19.xml"/></Relationships>
</file>

<file path=ppt/slides/_rels/slide20.xml.rels><?xml version="1.0" encoding="UTF-8" standalone="yes"?>
<Relationships xmlns="http://schemas.openxmlformats.org/package/2006/relationships"><Relationship Id="rId1" Type="http://schemas.openxmlformats.org/officeDocument/2006/relationships/image" Target="../media/image-20-1.png"/><Relationship Id="rId2" Type="http://schemas.openxmlformats.org/officeDocument/2006/relationships/slideLayout" Target="../slideLayouts/slideLayout1.xml"/><Relationship Id="rId3" Type="http://schemas.openxmlformats.org/officeDocument/2006/relationships/notesSlide" Target="../notesSlides/notesSlide20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4573625" y="0"/>
            <a:ext cx="4568751" cy="51411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5" name="Text 0"/>
          <p:cNvSpPr txBox="1"/>
          <p:nvPr/>
        </p:nvSpPr>
        <p:spPr>
          <a:xfrm>
            <a:off x="819200" y="1051550"/>
            <a:ext cx="6587100" cy="29511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30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Словари: помощники в изучении русского языка
</a:t>
            </a:r>
            <a:pPr algn="l" indent="0" marL="0">
              <a:lnSpc>
                <a:spcPct val="100000"/>
              </a:lnSpc>
              <a:buNone/>
            </a:pPr>
            <a:r>
              <a:rPr lang="en-US" sz="30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Словарь помогает понять слово, проверить его написание и произношение.
</a:t>
            </a:r>
            <a:pPr algn="l" indent="0" marL="0">
              <a:lnSpc>
                <a:spcPct val="100000"/>
              </a:lnSpc>
              <a:buNone/>
            </a:pPr>
            <a:r>
              <a:rPr lang="en-US" sz="3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endParaRPr lang="en-US" sz="3000" dirty="0"/>
          </a:p>
        </p:txBody>
      </p:sp>
    </p:spTree>
  </p:cSld>
  <p:clrMapOvr>
    <a:masterClrMapping/>
  </p:clrMapOvr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2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4573625" y="0"/>
            <a:ext cx="4568751" cy="51411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4" name="Text 0"/>
          <p:cNvSpPr txBox="1"/>
          <p:nvPr/>
        </p:nvSpPr>
        <p:spPr>
          <a:xfrm>
            <a:off x="75750" y="4797275"/>
            <a:ext cx="519300" cy="9312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400" b="1" dirty="0">
                <a:solidFill>
                  <a:srgbClr val="D9D9D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2</a:t>
            </a:r>
            <a:endParaRPr lang="en-US" sz="1400" dirty="0"/>
          </a:p>
        </p:txBody>
      </p:sp>
      <p:sp>
        <p:nvSpPr>
          <p:cNvPr id="5" name="Text 1"/>
          <p:cNvSpPr txBox="1"/>
          <p:nvPr/>
        </p:nvSpPr>
        <p:spPr>
          <a:xfrm>
            <a:off x="436875" y="1577400"/>
            <a:ext cx="4023000" cy="19887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200" b="1" dirty="0">
                <a:solidFill>
                  <a:srgbClr val="43434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Зачем школьнику нужны словари
</a:t>
            </a:r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43434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43434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Словарь помогает быстро разобраться в трудном слове, проверить орфограмму, уточнить значение и выбрать точное выражение для ответа, пересказа или сочинения.
</a:t>
            </a:r>
            <a:endParaRPr lang="en-US" sz="2200" dirty="0"/>
          </a:p>
        </p:txBody>
      </p:sp>
    </p:spTree>
  </p:cSld>
  <p:clrMapOvr>
    <a:masterClrMapping/>
  </p:clrMapOvr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3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4" name="Text 0"/>
          <p:cNvSpPr txBox="1"/>
          <p:nvPr/>
        </p:nvSpPr>
        <p:spPr>
          <a:xfrm>
            <a:off x="511925" y="758837"/>
            <a:ext cx="6762300" cy="8601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200" b="1" dirty="0">
                <a:solidFill>
                  <a:srgbClr val="43434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Что такое словарь
</a:t>
            </a:r>
            <a:endParaRPr lang="en-US" sz="2200" dirty="0"/>
          </a:p>
        </p:txBody>
      </p:sp>
      <p:sp>
        <p:nvSpPr>
          <p:cNvPr id="5" name="Text 1"/>
          <p:cNvSpPr txBox="1"/>
          <p:nvPr/>
        </p:nvSpPr>
        <p:spPr>
          <a:xfrm>
            <a:off x="75750" y="4797275"/>
            <a:ext cx="519300" cy="9312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400" b="1" dirty="0">
                <a:solidFill>
                  <a:srgbClr val="D9D9D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3</a:t>
            </a:r>
            <a:endParaRPr lang="en-US" sz="1400" dirty="0"/>
          </a:p>
        </p:txBody>
      </p:sp>
      <p:sp>
        <p:nvSpPr>
          <p:cNvPr id="6" name="Text 2"/>
          <p:cNvSpPr txBox="1"/>
          <p:nvPr/>
        </p:nvSpPr>
        <p:spPr>
          <a:xfrm>
            <a:off x="684125" y="1951300"/>
            <a:ext cx="2310300" cy="23508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2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Словарь — это книга или электронный ресурс, где слова расположены по определённому принципу, чаще всего по алфавиту, чтобы их было легко искать.
</a:t>
            </a:r>
            <a:endParaRPr lang="en-US" sz="1200" dirty="0"/>
          </a:p>
        </p:txBody>
      </p:sp>
      <p:sp>
        <p:nvSpPr>
          <p:cNvPr id="7" name="Text 3"/>
          <p:cNvSpPr txBox="1"/>
          <p:nvPr/>
        </p:nvSpPr>
        <p:spPr>
          <a:xfrm>
            <a:off x="6149575" y="1951300"/>
            <a:ext cx="2310300" cy="23508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2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Словари бывают общими и специальными. Они помогают находить именно ту информацию о слове, которая нужна в учебе, чтении или письме.
</a:t>
            </a:r>
            <a:endParaRPr lang="en-US" sz="1200" dirty="0"/>
          </a:p>
        </p:txBody>
      </p:sp>
      <p:sp>
        <p:nvSpPr>
          <p:cNvPr id="8" name="Text 4"/>
          <p:cNvSpPr txBox="1"/>
          <p:nvPr/>
        </p:nvSpPr>
        <p:spPr>
          <a:xfrm>
            <a:off x="3416850" y="1951300"/>
            <a:ext cx="2310300" cy="23508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2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Для каждого слова словарь даёт важные сведения: значение, ударение, часть речи, примеры употребления, а иногда происхождение и стилистические пометы.
</a:t>
            </a:r>
            <a:endParaRPr lang="en-US" sz="1200" dirty="0"/>
          </a:p>
        </p:txBody>
      </p:sp>
    </p:spTree>
  </p:cSld>
  <p:clrMapOvr>
    <a:masterClrMapping/>
  </p:clrMapOvr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4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2150" y="1325"/>
            <a:ext cx="4568751" cy="51411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5" name="Text 0"/>
          <p:cNvSpPr txBox="1"/>
          <p:nvPr/>
        </p:nvSpPr>
        <p:spPr>
          <a:xfrm>
            <a:off x="4792900" y="486375"/>
            <a:ext cx="4154400" cy="43110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000" b="1" dirty="0">
                <a:solidFill>
                  <a:srgbClr val="59595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Как устроена словарная статья
</a:t>
            </a:r>
            <a:pPr algn="l" indent="0" marL="0">
              <a:lnSpc>
                <a:spcPct val="100000"/>
              </a:lnSpc>
              <a:buNone/>
            </a:pPr>
            <a:r>
              <a:rPr lang="en-US" sz="1400" b="1" dirty="0">
                <a:solidFill>
                  <a:srgbClr val="43434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400" b="1" dirty="0">
                <a:solidFill>
                  <a:srgbClr val="43434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400" b="1" dirty="0">
                <a:solidFill>
                  <a:srgbClr val="43434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Главные элементы
</a:t>
            </a:r>
            <a:pPr algn="l" indent="0" marL="0">
              <a:lnSpc>
                <a:spcPct val="100000"/>
              </a:lnSpc>
              <a:buNone/>
            </a:pPr>
            <a:r>
              <a:rPr lang="en-US" sz="1000" b="1" dirty="0">
                <a:solidFill>
                  <a:srgbClr val="43434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43434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Словарная статья обычно начинается с заголовочного слова. Затем идут ударение, грамматические сведения и толкование значения. Часто добавляются примеры употребления.
</a:t>
            </a:r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43434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43434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400" b="1" dirty="0">
                <a:solidFill>
                  <a:srgbClr val="43434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Что ещё может быть в статье
</a:t>
            </a:r>
            <a:pPr algn="l" indent="0" marL="0">
              <a:lnSpc>
                <a:spcPct val="100000"/>
              </a:lnSpc>
              <a:buNone/>
            </a:pPr>
            <a:r>
              <a:rPr lang="en-US" sz="1000" b="1" dirty="0">
                <a:solidFill>
                  <a:srgbClr val="43434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43434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 статье могут встречаться сокращения и пометы: например, указание на часть речи, разговорный стиль или устарелое слово. Они помогают точнее понять слово.
</a:t>
            </a:r>
            <a:endParaRPr lang="en-US" sz="2000" dirty="0"/>
          </a:p>
        </p:txBody>
      </p:sp>
      <p:sp>
        <p:nvSpPr>
          <p:cNvPr id="6" name="Text 1"/>
          <p:cNvSpPr txBox="1"/>
          <p:nvPr/>
        </p:nvSpPr>
        <p:spPr>
          <a:xfrm>
            <a:off x="8549550" y="4797275"/>
            <a:ext cx="519300" cy="9312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400" b="1" dirty="0">
                <a:solidFill>
                  <a:srgbClr val="D9D9D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4</a:t>
            </a:r>
            <a:endParaRPr lang="en-US" sz="1400" dirty="0"/>
          </a:p>
        </p:txBody>
      </p:sp>
    </p:spTree>
  </p:cSld>
  <p:clrMapOvr>
    <a:masterClrMapping/>
  </p:clrMapOvr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5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4330800" y="997066"/>
            <a:ext cx="4534800" cy="2840919"/>
          </a:xfrm>
          <a:prstGeom prst="rect">
            <a:avLst/>
          </a:prstGeom>
        </p:spPr>
      </p:pic>
      <p:sp>
        <p:nvSpPr>
          <p:cNvPr id="4" name="Text 0"/>
          <p:cNvSpPr txBox="1"/>
          <p:nvPr/>
        </p:nvSpPr>
        <p:spPr>
          <a:xfrm>
            <a:off x="4699650" y="4356225"/>
            <a:ext cx="3707100" cy="153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50041"/>
              </a:lnSpc>
              <a:buNone/>
            </a:pPr>
            <a:r>
              <a:rPr lang="en-US" sz="808" dirty="0">
                <a:solidFill>
                  <a:srgbClr val="43434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Обобщение учебных сведений о видах словарей русского языка.
</a:t>
            </a:r>
            <a:endParaRPr lang="en-US" sz="808" dirty="0"/>
          </a:p>
        </p:txBody>
      </p:sp>
      <p:sp>
        <p:nvSpPr>
          <p:cNvPr id="5" name="Text 1"/>
          <p:cNvSpPr txBox="1"/>
          <p:nvPr/>
        </p:nvSpPr>
        <p:spPr>
          <a:xfrm>
            <a:off x="75750" y="4797275"/>
            <a:ext cx="519300" cy="9312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400" b="1" dirty="0">
                <a:solidFill>
                  <a:srgbClr val="D9D9D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5</a:t>
            </a:r>
            <a:endParaRPr lang="en-US" sz="1400" dirty="0"/>
          </a:p>
        </p:txBody>
      </p:sp>
      <p:sp>
        <p:nvSpPr>
          <p:cNvPr id="6" name="Text 2"/>
          <p:cNvSpPr txBox="1"/>
          <p:nvPr/>
        </p:nvSpPr>
        <p:spPr>
          <a:xfrm>
            <a:off x="374475" y="632150"/>
            <a:ext cx="3749700" cy="3570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20000"/>
              </a:lnSpc>
              <a:buNone/>
            </a:pPr>
            <a:r>
              <a:rPr lang="en-US" sz="2000" b="1" dirty="0">
                <a:solidFill>
                  <a:srgbClr val="43434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Основные виды словарей
</a:t>
            </a:r>
            <a:pPr algn="l" indent="0" marL="0">
              <a:lnSpc>
                <a:spcPct val="120000"/>
              </a:lnSpc>
              <a:buNone/>
            </a:pPr>
            <a:r>
              <a:rPr lang="en-US" sz="2600" b="1" dirty="0">
                <a:solidFill>
                  <a:srgbClr val="43434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50041"/>
              </a:lnSpc>
              <a:buNone/>
            </a:pPr>
            <a:r>
              <a:rPr lang="en-US" sz="12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Каждый словарь отвечает на свой вопрос о слове и помогает в определённой учебной ситуации.
</a:t>
            </a:r>
            <a:pPr algn="l" indent="0" marL="0">
              <a:lnSpc>
                <a:spcPct val="150041"/>
              </a:lnSpc>
              <a:buNone/>
            </a:pPr>
            <a:r>
              <a:rPr lang="en-US" sz="12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50041"/>
              </a:lnSpc>
              <a:buNone/>
            </a:pPr>
            <a:r>
              <a:rPr lang="en-US" sz="12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Толковые и орфографические словари нужны чаще всего, а остальные помогают точнее и богаче использовать речь.
</a:t>
            </a:r>
            <a:endParaRPr lang="en-US" sz="2000" dirty="0"/>
          </a:p>
        </p:txBody>
      </p:sp>
    </p:spTree>
  </p:cSld>
  <p:clrMapOvr>
    <a:masterClrMapping/>
  </p:clrMapOvr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6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4330800" y="633615"/>
            <a:ext cx="4534800" cy="3567821"/>
          </a:xfrm>
          <a:prstGeom prst="rect">
            <a:avLst/>
          </a:prstGeom>
        </p:spPr>
      </p:pic>
      <p:sp>
        <p:nvSpPr>
          <p:cNvPr id="4" name="Text 0"/>
          <p:cNvSpPr txBox="1"/>
          <p:nvPr/>
        </p:nvSpPr>
        <p:spPr>
          <a:xfrm>
            <a:off x="4330800" y="4356225"/>
            <a:ext cx="4434300" cy="3354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50041"/>
              </a:lnSpc>
              <a:buNone/>
            </a:pPr>
            <a:r>
              <a:rPr lang="en-US" sz="880" dirty="0">
                <a:solidFill>
                  <a:srgbClr val="43434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Схематичное распределение по типичным учебным потребностям шестиклассников, 2025.
</a:t>
            </a:r>
            <a:endParaRPr lang="en-US" sz="880" dirty="0"/>
          </a:p>
        </p:txBody>
      </p:sp>
      <p:sp>
        <p:nvSpPr>
          <p:cNvPr id="5" name="Text 1"/>
          <p:cNvSpPr txBox="1"/>
          <p:nvPr/>
        </p:nvSpPr>
        <p:spPr>
          <a:xfrm>
            <a:off x="75750" y="4797275"/>
            <a:ext cx="519300" cy="9312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400" b="1" dirty="0">
                <a:solidFill>
                  <a:srgbClr val="D9D9D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6</a:t>
            </a:r>
            <a:endParaRPr lang="en-US" sz="1400" dirty="0"/>
          </a:p>
        </p:txBody>
      </p:sp>
      <p:sp>
        <p:nvSpPr>
          <p:cNvPr id="6" name="Text 2"/>
          <p:cNvSpPr txBox="1"/>
          <p:nvPr/>
        </p:nvSpPr>
        <p:spPr>
          <a:xfrm>
            <a:off x="374475" y="1103750"/>
            <a:ext cx="3763800" cy="32526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20000"/>
              </a:lnSpc>
              <a:buNone/>
            </a:pPr>
            <a:r>
              <a:rPr lang="en-US" sz="2000" b="1" dirty="0">
                <a:solidFill>
                  <a:srgbClr val="43434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Какие словари чаще всего нужны шестиклассникам
</a:t>
            </a:r>
            <a:pPr algn="l" indent="0" marL="0">
              <a:lnSpc>
                <a:spcPct val="120000"/>
              </a:lnSpc>
              <a:buNone/>
            </a:pPr>
            <a:r>
              <a:rPr lang="en-US" sz="2600" b="1" dirty="0">
                <a:solidFill>
                  <a:srgbClr val="43434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50041"/>
              </a:lnSpc>
              <a:buNone/>
            </a:pPr>
            <a:r>
              <a:rPr lang="en-US" sz="12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Диаграмма отражает типичную учебную ситуацию: одни словари нужны для проверки, другие — для уточнения смысла и речи.
</a:t>
            </a:r>
            <a:pPr algn="l" indent="0" marL="0">
              <a:lnSpc>
                <a:spcPct val="150041"/>
              </a:lnSpc>
              <a:buNone/>
            </a:pPr>
            <a:r>
              <a:rPr lang="en-US" sz="12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50041"/>
              </a:lnSpc>
              <a:buNone/>
            </a:pPr>
            <a:r>
              <a:rPr lang="en-US" sz="12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На первом месте — орфографический и толковый словари, потому что именно они чаще всего помогают в заданиях и при чтении текстов.
</a:t>
            </a:r>
            <a:endParaRPr lang="en-US" sz="2000" dirty="0"/>
          </a:p>
        </p:txBody>
      </p:sp>
    </p:spTree>
  </p:cSld>
  <p:clrMapOvr>
    <a:masterClrMapping/>
  </p:clrMapOvr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7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558060" y="2295821"/>
            <a:ext cx="396113" cy="4527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5010028" y="2295821"/>
            <a:ext cx="339525" cy="452700"/>
          </a:xfrm>
          <a:prstGeom prst="rect">
            <a:avLst/>
          </a:prstGeom>
        </p:spPr>
      </p:pic>
      <p:sp>
        <p:nvSpPr>
          <p:cNvPr id="5" name="Text 0"/>
          <p:cNvSpPr txBox="1"/>
          <p:nvPr/>
        </p:nvSpPr>
        <p:spPr>
          <a:xfrm>
            <a:off x="363888" y="791400"/>
            <a:ext cx="8416200" cy="3078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20000"/>
              </a:lnSpc>
              <a:buNone/>
            </a:pPr>
            <a:r>
              <a:rPr lang="en-US" sz="202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Что делают толковые словари
</a:t>
            </a:r>
            <a:endParaRPr lang="en-US" sz="2020" dirty="0"/>
          </a:p>
        </p:txBody>
      </p:sp>
      <p:sp>
        <p:nvSpPr>
          <p:cNvPr id="6" name="Text 1"/>
          <p:cNvSpPr txBox="1"/>
          <p:nvPr/>
        </p:nvSpPr>
        <p:spPr>
          <a:xfrm>
            <a:off x="75750" y="4797275"/>
            <a:ext cx="519300" cy="9312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400" b="1" dirty="0">
                <a:solidFill>
                  <a:srgbClr val="D9D9D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7</a:t>
            </a:r>
            <a:endParaRPr lang="en-US" sz="1400" dirty="0"/>
          </a:p>
        </p:txBody>
      </p:sp>
      <p:sp>
        <p:nvSpPr>
          <p:cNvPr id="7" name="Text 2"/>
          <p:cNvSpPr txBox="1"/>
          <p:nvPr/>
        </p:nvSpPr>
        <p:spPr>
          <a:xfrm>
            <a:off x="555750" y="2831150"/>
            <a:ext cx="3915300" cy="7695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40000"/>
              </a:lnSpc>
              <a:buNone/>
            </a:pPr>
            <a:r>
              <a:rPr lang="en-US" sz="1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Толковый словарь показывает, что означает слово в современном русском языке. Это помогает не только узнать значение, но и правильно понять его в тексте, не смешивая разные смыслы.
</a:t>
            </a:r>
            <a:endParaRPr lang="en-US" sz="1000" dirty="0"/>
          </a:p>
        </p:txBody>
      </p:sp>
      <p:sp>
        <p:nvSpPr>
          <p:cNvPr id="8" name="Text 3"/>
          <p:cNvSpPr txBox="1"/>
          <p:nvPr/>
        </p:nvSpPr>
        <p:spPr>
          <a:xfrm>
            <a:off x="1070700" y="2314425"/>
            <a:ext cx="3400500" cy="4155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500" dirty="0">
                <a:solidFill>
                  <a:srgbClr val="59595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Объясняют значение
</a:t>
            </a:r>
            <a:endParaRPr lang="en-US" sz="1500" dirty="0"/>
          </a:p>
        </p:txBody>
      </p:sp>
      <p:sp>
        <p:nvSpPr>
          <p:cNvPr id="9" name="Text 4"/>
          <p:cNvSpPr txBox="1"/>
          <p:nvPr/>
        </p:nvSpPr>
        <p:spPr>
          <a:xfrm>
            <a:off x="4979450" y="2826831"/>
            <a:ext cx="3884100" cy="7695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40000"/>
              </a:lnSpc>
              <a:buNone/>
            </a:pPr>
            <a:r>
              <a:rPr lang="en-US" sz="1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У одного слова может быть несколько значений. Например, «ключ» — это и предмет для замка, и родник. Словарь показывает все нужные значения и помогает выбрать верное по контексту.
</a:t>
            </a:r>
            <a:endParaRPr lang="en-US" sz="1000" dirty="0"/>
          </a:p>
        </p:txBody>
      </p:sp>
      <p:sp>
        <p:nvSpPr>
          <p:cNvPr id="10" name="Text 5"/>
          <p:cNvSpPr txBox="1"/>
          <p:nvPr/>
        </p:nvSpPr>
        <p:spPr>
          <a:xfrm>
            <a:off x="5463150" y="2314425"/>
            <a:ext cx="3400500" cy="4155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500" dirty="0">
                <a:solidFill>
                  <a:srgbClr val="59595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Помогают с многозначностью
</a:t>
            </a:r>
            <a:endParaRPr lang="en-US" sz="1500" dirty="0"/>
          </a:p>
        </p:txBody>
      </p:sp>
    </p:spTree>
  </p:cSld>
  <p:clrMapOvr>
    <a:masterClrMapping/>
  </p:clrMapOvr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8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4" name="Text 0"/>
          <p:cNvSpPr txBox="1"/>
          <p:nvPr/>
        </p:nvSpPr>
        <p:spPr>
          <a:xfrm>
            <a:off x="188950" y="283725"/>
            <a:ext cx="6628500" cy="13782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400" b="1" dirty="0">
                <a:solidFill>
                  <a:srgbClr val="43434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Орфографические словари и правильное написание
</a:t>
            </a:r>
            <a:endParaRPr lang="en-US" sz="2400" dirty="0"/>
          </a:p>
        </p:txBody>
      </p:sp>
      <p:sp>
        <p:nvSpPr>
          <p:cNvPr id="5" name="Text 1"/>
          <p:cNvSpPr txBox="1"/>
          <p:nvPr/>
        </p:nvSpPr>
        <p:spPr>
          <a:xfrm>
            <a:off x="5413100" y="2641825"/>
            <a:ext cx="2226300" cy="20811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1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Если слово вызывает сомнение, орфографический словарь подсказывает правильную букву и показывает, как слово пишется в литературной норме.
</a:t>
            </a:r>
            <a:endParaRPr lang="en-US" sz="1100" dirty="0"/>
          </a:p>
        </p:txBody>
      </p:sp>
      <p:sp>
        <p:nvSpPr>
          <p:cNvPr id="6" name="Text 2"/>
          <p:cNvSpPr txBox="1"/>
          <p:nvPr/>
        </p:nvSpPr>
        <p:spPr>
          <a:xfrm>
            <a:off x="188950" y="2641825"/>
            <a:ext cx="2226300" cy="20811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1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Орфографический словарь закрепляет нормативное написание слов. Он особенно полезен, когда в слове есть безударная гласная, удвоенная согласная, мягкий знак или дефис.
</a:t>
            </a:r>
            <a:endParaRPr lang="en-US" sz="1100" dirty="0"/>
          </a:p>
        </p:txBody>
      </p:sp>
      <p:sp>
        <p:nvSpPr>
          <p:cNvPr id="7" name="Text 3"/>
          <p:cNvSpPr txBox="1"/>
          <p:nvPr/>
        </p:nvSpPr>
        <p:spPr>
          <a:xfrm>
            <a:off x="2799350" y="2641825"/>
            <a:ext cx="2226300" cy="20811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1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 таких словарях проверяют и заимствованные слова, написание которых нельзя надёжно определить только по слуху. Это помогает избежать ошибок в тетради и на проверочной работе.
</a:t>
            </a:r>
            <a:endParaRPr lang="en-US" sz="1100" dirty="0"/>
          </a:p>
        </p:txBody>
      </p:sp>
      <p:sp>
        <p:nvSpPr>
          <p:cNvPr id="8" name="Text 4"/>
          <p:cNvSpPr txBox="1"/>
          <p:nvPr/>
        </p:nvSpPr>
        <p:spPr>
          <a:xfrm>
            <a:off x="75750" y="4797275"/>
            <a:ext cx="519300" cy="9312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400" b="1" dirty="0">
                <a:solidFill>
                  <a:srgbClr val="D9D9D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8</a:t>
            </a:r>
            <a:endParaRPr lang="en-US" sz="1400" dirty="0"/>
          </a:p>
        </p:txBody>
      </p:sp>
    </p:spTree>
  </p:cSld>
  <p:clrMapOvr>
    <a:masterClrMapping/>
  </p:clrMapOvr>
</p:sld>
</file>

<file path=ppt/slides/slide9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9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4788300" y="442283"/>
            <a:ext cx="4356000" cy="4338984"/>
          </a:xfrm>
          <a:prstGeom prst="rect">
            <a:avLst/>
          </a:prstGeom>
        </p:spPr>
      </p:pic>
      <p:sp>
        <p:nvSpPr>
          <p:cNvPr id="5" name="Text 0"/>
          <p:cNvSpPr txBox="1"/>
          <p:nvPr/>
        </p:nvSpPr>
        <p:spPr>
          <a:xfrm>
            <a:off x="75750" y="4797275"/>
            <a:ext cx="519300" cy="9312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400" b="1" dirty="0">
                <a:solidFill>
                  <a:srgbClr val="D9D9D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9</a:t>
            </a:r>
            <a:endParaRPr lang="en-US" sz="1400" dirty="0"/>
          </a:p>
        </p:txBody>
      </p:sp>
      <p:sp>
        <p:nvSpPr>
          <p:cNvPr id="6" name="Text 1"/>
          <p:cNvSpPr txBox="1"/>
          <p:nvPr/>
        </p:nvSpPr>
        <p:spPr>
          <a:xfrm>
            <a:off x="332400" y="289950"/>
            <a:ext cx="4075500" cy="43407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000" b="1" dirty="0">
                <a:solidFill>
                  <a:srgbClr val="59595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Орфоэпические словари и ударение
</a:t>
            </a:r>
            <a:pPr algn="l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43434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43434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43434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Орфоэпический словарь помогает правильно произносить слова и ставить ударение. Он особенно нужен там, где часто возникают ошибки: «каталог», «торты», «щавель», «красивее».
</a:t>
            </a:r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43434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43434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43434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Такие словари используют специальные знаки и выделение ударного слога. Это помогает запомнить норму и говорить по-русски точнее и увереннее.
</a:t>
            </a:r>
            <a:endParaRPr lang="en-US" sz="2000" dirty="0"/>
          </a:p>
        </p:txBody>
      </p:sp>
    </p:spTree>
  </p:cSld>
  <p:clrMapOvr>
    <a:masterClrMapping/>
  </p:clrMapOvr>
</p:sld>
</file>

<file path=ppt/slides/slide10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0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372125" y="1942073"/>
            <a:ext cx="8404500" cy="2687153"/>
          </a:xfrm>
          <a:prstGeom prst="rect">
            <a:avLst/>
          </a:prstGeom>
        </p:spPr>
      </p:pic>
      <p:sp>
        <p:nvSpPr>
          <p:cNvPr id="4" name="Text 0"/>
          <p:cNvSpPr txBox="1"/>
          <p:nvPr/>
        </p:nvSpPr>
        <p:spPr>
          <a:xfrm>
            <a:off x="75750" y="4797275"/>
            <a:ext cx="519300" cy="9312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400" b="1" dirty="0">
                <a:solidFill>
                  <a:srgbClr val="D9D9D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10</a:t>
            </a:r>
            <a:endParaRPr lang="en-US" sz="1400" dirty="0"/>
          </a:p>
        </p:txBody>
      </p:sp>
      <p:sp>
        <p:nvSpPr>
          <p:cNvPr id="5" name="Text 1"/>
          <p:cNvSpPr txBox="1"/>
          <p:nvPr/>
        </p:nvSpPr>
        <p:spPr>
          <a:xfrm>
            <a:off x="372125" y="274000"/>
            <a:ext cx="8404500" cy="10743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400" b="1" dirty="0">
                <a:solidFill>
                  <a:srgbClr val="43434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Как найти слово в словаре
</a:t>
            </a:r>
            <a:pPr algn="l" indent="0" marL="0">
              <a:lnSpc>
                <a:spcPct val="100000"/>
              </a:lnSpc>
              <a:buNone/>
            </a:pPr>
            <a:r>
              <a:rPr lang="en-US" sz="2400" b="1" dirty="0">
                <a:solidFill>
                  <a:srgbClr val="43434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43434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Алфавитный поиск и чтение словарной статьи по шагам
</a:t>
            </a:r>
            <a:endParaRPr lang="en-US" sz="2400" dirty="0"/>
          </a:p>
        </p:txBody>
      </p:sp>
    </p:spTree>
  </p:cSld>
  <p:clrMapOvr>
    <a:masterClrMapping/>
  </p:clrMapOvr>
</p:sld>
</file>

<file path=ppt/slides/slide11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1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6" name="Text 0"/>
          <p:cNvSpPr txBox="1"/>
          <p:nvPr/>
        </p:nvSpPr>
        <p:spPr>
          <a:xfrm>
            <a:off x="5066600" y="1660102"/>
            <a:ext cx="3471300" cy="9666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323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Словарь синонимов помогает выбрать более точное и выразительное слово, если одно и то же слово повторяется слишком часто в сочинении, пересказе или устном ответе.
</a:t>
            </a:r>
            <a:endParaRPr lang="en-US" sz="1323" dirty="0"/>
          </a:p>
        </p:txBody>
      </p:sp>
      <p:sp>
        <p:nvSpPr>
          <p:cNvPr id="7" name="Text 1"/>
          <p:cNvSpPr txBox="1"/>
          <p:nvPr/>
        </p:nvSpPr>
        <p:spPr>
          <a:xfrm>
            <a:off x="5036450" y="3603452"/>
            <a:ext cx="3471300" cy="9666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334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Словарь омонимов объясняет слова, которые звучат и пишутся одинаково, но обозначают разные предметы или явления, например «лук» — овощ и «лук» — оружие.
</a:t>
            </a:r>
            <a:endParaRPr lang="en-US" sz="1334" dirty="0"/>
          </a:p>
        </p:txBody>
      </p:sp>
      <p:sp>
        <p:nvSpPr>
          <p:cNvPr id="8" name="Text 2"/>
          <p:cNvSpPr txBox="1"/>
          <p:nvPr/>
        </p:nvSpPr>
        <p:spPr>
          <a:xfrm>
            <a:off x="678500" y="2610502"/>
            <a:ext cx="3471300" cy="9666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r" indent="0" marL="0">
              <a:lnSpc>
                <a:spcPct val="115000"/>
              </a:lnSpc>
              <a:buNone/>
            </a:pPr>
            <a:r>
              <a:rPr lang="en-US" sz="1328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Словарь антонимов показывает пары слов с противоположным значением; он полезен, когда нужно сравнить предметы, действия или признаки и сделать речь более точной.
</a:t>
            </a:r>
            <a:endParaRPr lang="en-US" sz="1328" dirty="0"/>
          </a:p>
        </p:txBody>
      </p:sp>
      <p:sp>
        <p:nvSpPr>
          <p:cNvPr id="9" name="Text 3"/>
          <p:cNvSpPr txBox="1"/>
          <p:nvPr/>
        </p:nvSpPr>
        <p:spPr>
          <a:xfrm>
            <a:off x="632700" y="174610"/>
            <a:ext cx="7878600" cy="8817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24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Словари синонимов, антонимов и омонимов
</a:t>
            </a:r>
            <a:endParaRPr lang="en-US" sz="2400" dirty="0"/>
          </a:p>
        </p:txBody>
      </p:sp>
      <p:sp>
        <p:nvSpPr>
          <p:cNvPr id="10" name="Text 4"/>
          <p:cNvSpPr txBox="1"/>
          <p:nvPr/>
        </p:nvSpPr>
        <p:spPr>
          <a:xfrm>
            <a:off x="75750" y="4797275"/>
            <a:ext cx="519300" cy="9312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400" b="1" dirty="0">
                <a:solidFill>
                  <a:srgbClr val="D9D9D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11</a:t>
            </a:r>
            <a:endParaRPr lang="en-US" sz="1400" dirty="0"/>
          </a:p>
        </p:txBody>
      </p:sp>
    </p:spTree>
  </p:cSld>
  <p:clrMapOvr>
    <a:masterClrMapping/>
  </p:clrMapOvr>
</p:sld>
</file>

<file path=ppt/slides/slide12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2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5" name="Text 0"/>
          <p:cNvSpPr txBox="1"/>
          <p:nvPr/>
        </p:nvSpPr>
        <p:spPr>
          <a:xfrm>
            <a:off x="351850" y="403425"/>
            <a:ext cx="7649100" cy="7080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900" b="1" dirty="0">
                <a:solidFill>
                  <a:srgbClr val="43434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Словари иностранных слов
</a:t>
            </a:r>
            <a:endParaRPr lang="en-US" sz="1900" dirty="0"/>
          </a:p>
        </p:txBody>
      </p:sp>
      <p:sp>
        <p:nvSpPr>
          <p:cNvPr id="6" name="Text 1"/>
          <p:cNvSpPr txBox="1"/>
          <p:nvPr/>
        </p:nvSpPr>
        <p:spPr>
          <a:xfrm>
            <a:off x="826250" y="3351875"/>
            <a:ext cx="3437100" cy="1263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200" dirty="0">
                <a:solidFill>
                  <a:srgbClr val="43434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Иностранные слова особенно часто встречаются в науке, технике, спорте, музыке и быту, поэтому словарь помогает не только понять текст, но и избежать ошибок.
</a:t>
            </a:r>
            <a:endParaRPr lang="en-US" sz="1200" dirty="0"/>
          </a:p>
        </p:txBody>
      </p:sp>
      <p:sp>
        <p:nvSpPr>
          <p:cNvPr id="7" name="Text 2"/>
          <p:cNvSpPr txBox="1"/>
          <p:nvPr/>
        </p:nvSpPr>
        <p:spPr>
          <a:xfrm>
            <a:off x="826275" y="1537450"/>
            <a:ext cx="3437100" cy="1263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200" dirty="0">
                <a:solidFill>
                  <a:srgbClr val="43434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Такие словари помогают понять заимствованные слова, которые пришли в русский язык из других языков и часто встречаются в учебных текстах, названиях предметов и явлений.
</a:t>
            </a:r>
            <a:endParaRPr lang="en-US" sz="1200" dirty="0"/>
          </a:p>
        </p:txBody>
      </p:sp>
      <p:sp>
        <p:nvSpPr>
          <p:cNvPr id="8" name="Text 3"/>
          <p:cNvSpPr txBox="1"/>
          <p:nvPr/>
        </p:nvSpPr>
        <p:spPr>
          <a:xfrm>
            <a:off x="5362900" y="1537450"/>
            <a:ext cx="3437100" cy="1263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200" dirty="0">
                <a:solidFill>
                  <a:srgbClr val="43434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 словарной статье обычно указывают, из какого языка произошло слово, что оно означает сегодня и в каких ситуациях его уместно употреблять.
</a:t>
            </a:r>
            <a:endParaRPr lang="en-US" sz="1200" dirty="0"/>
          </a:p>
        </p:txBody>
      </p:sp>
      <p:sp>
        <p:nvSpPr>
          <p:cNvPr id="9" name="Text 4"/>
          <p:cNvSpPr txBox="1"/>
          <p:nvPr/>
        </p:nvSpPr>
        <p:spPr>
          <a:xfrm>
            <a:off x="5362900" y="3351875"/>
            <a:ext cx="3437100" cy="1263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200" dirty="0">
                <a:solidFill>
                  <a:srgbClr val="43434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Если значение слова кажется непривычным, словарь иностранных слов подскажет, как оно связано с другим языком и почему вошло в современную речь.
</a:t>
            </a:r>
            <a:endParaRPr lang="en-US" sz="1200" dirty="0"/>
          </a:p>
        </p:txBody>
      </p:sp>
      <p:sp>
        <p:nvSpPr>
          <p:cNvPr id="10" name="Text 5"/>
          <p:cNvSpPr txBox="1"/>
          <p:nvPr/>
        </p:nvSpPr>
        <p:spPr>
          <a:xfrm>
            <a:off x="75750" y="4797275"/>
            <a:ext cx="519300" cy="9312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400" b="1" dirty="0">
                <a:solidFill>
                  <a:srgbClr val="D9D9D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12</a:t>
            </a:r>
            <a:endParaRPr lang="en-US" sz="1400" dirty="0"/>
          </a:p>
        </p:txBody>
      </p:sp>
    </p:spTree>
  </p:cSld>
  <p:clrMapOvr>
    <a:masterClrMapping/>
  </p:clrMapOvr>
</p:sld>
</file>

<file path=ppt/slides/slide13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3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362100" y="1247067"/>
            <a:ext cx="4813500" cy="3015516"/>
          </a:xfrm>
          <a:prstGeom prst="rect">
            <a:avLst/>
          </a:prstGeom>
        </p:spPr>
      </p:pic>
      <p:sp>
        <p:nvSpPr>
          <p:cNvPr id="4" name="Text 0"/>
          <p:cNvSpPr txBox="1"/>
          <p:nvPr/>
        </p:nvSpPr>
        <p:spPr>
          <a:xfrm>
            <a:off x="342900" y="158175"/>
            <a:ext cx="8330700" cy="8112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20000"/>
              </a:lnSpc>
              <a:buNone/>
            </a:pPr>
            <a:r>
              <a:rPr lang="en-US" sz="2600" b="1" dirty="0">
                <a:solidFill>
                  <a:srgbClr val="43434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Что можно узнать из словарной статьи
</a:t>
            </a:r>
            <a:endParaRPr lang="en-US" sz="2600" dirty="0"/>
          </a:p>
        </p:txBody>
      </p:sp>
      <p:sp>
        <p:nvSpPr>
          <p:cNvPr id="5" name="Text 1"/>
          <p:cNvSpPr txBox="1"/>
          <p:nvPr/>
        </p:nvSpPr>
        <p:spPr>
          <a:xfrm>
            <a:off x="75750" y="4797275"/>
            <a:ext cx="519300" cy="9312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400" b="1" dirty="0">
                <a:solidFill>
                  <a:srgbClr val="D9D9D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13</a:t>
            </a:r>
            <a:endParaRPr lang="en-US" sz="1400" dirty="0"/>
          </a:p>
        </p:txBody>
      </p:sp>
      <p:sp>
        <p:nvSpPr>
          <p:cNvPr id="6" name="Text 2"/>
          <p:cNvSpPr txBox="1"/>
          <p:nvPr/>
        </p:nvSpPr>
        <p:spPr>
          <a:xfrm>
            <a:off x="595062" y="4471245"/>
            <a:ext cx="4152000" cy="1692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50041"/>
              </a:lnSpc>
              <a:buNone/>
            </a:pPr>
            <a:r>
              <a:rPr lang="en-US" sz="887" dirty="0">
                <a:solidFill>
                  <a:srgbClr val="43434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Учебные и толковые словари русского языка
</a:t>
            </a:r>
            <a:endParaRPr lang="en-US" sz="887" dirty="0"/>
          </a:p>
        </p:txBody>
      </p:sp>
      <p:sp>
        <p:nvSpPr>
          <p:cNvPr id="7" name="Text 3"/>
          <p:cNvSpPr txBox="1"/>
          <p:nvPr/>
        </p:nvSpPr>
        <p:spPr>
          <a:xfrm>
            <a:off x="5542750" y="969375"/>
            <a:ext cx="3409800" cy="28911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50041"/>
              </a:lnSpc>
              <a:buNone/>
            </a:pPr>
            <a:r>
              <a:rPr lang="en-US" sz="14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Одна словарная статья даёт сразу несколько сведений о слове и помогает быстро проверить его форму, значение и употребление.
</a:t>
            </a:r>
            <a:pPr algn="l" indent="0" marL="0">
              <a:lnSpc>
                <a:spcPct val="150041"/>
              </a:lnSpc>
              <a:buNone/>
            </a:pPr>
            <a:r>
              <a:rPr lang="en-US" sz="14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50041"/>
              </a:lnSpc>
              <a:buNone/>
            </a:pPr>
            <a:r>
              <a:rPr lang="en-US" sz="14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 одной статье можно узнать не только значение, но и произношение, грамматику и особенности употребления слова.
</a:t>
            </a:r>
            <a:endParaRPr lang="en-US" sz="1400" dirty="0"/>
          </a:p>
        </p:txBody>
      </p:sp>
    </p:spTree>
  </p:cSld>
  <p:clrMapOvr>
    <a:masterClrMapping/>
  </p:clrMapOvr>
</p:sld>
</file>

<file path=ppt/slides/slide14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4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8" name="Text 0"/>
          <p:cNvSpPr txBox="1"/>
          <p:nvPr/>
        </p:nvSpPr>
        <p:spPr>
          <a:xfrm>
            <a:off x="274525" y="198425"/>
            <a:ext cx="6801300" cy="11514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20000"/>
              </a:lnSpc>
              <a:buNone/>
            </a:pPr>
            <a:r>
              <a:rPr lang="en-US" sz="2200" b="1" dirty="0">
                <a:solidFill>
                  <a:srgbClr val="43434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История словарей
</a:t>
            </a:r>
            <a:endParaRPr lang="en-US" sz="2200" dirty="0"/>
          </a:p>
        </p:txBody>
      </p:sp>
      <p:sp>
        <p:nvSpPr>
          <p:cNvPr id="9" name="Text 1"/>
          <p:cNvSpPr txBox="1"/>
          <p:nvPr/>
        </p:nvSpPr>
        <p:spPr>
          <a:xfrm>
            <a:off x="75750" y="4797275"/>
            <a:ext cx="519300" cy="9312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400" b="1" dirty="0">
                <a:solidFill>
                  <a:srgbClr val="D9D9D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14</a:t>
            </a:r>
            <a:endParaRPr lang="en-US" sz="1400" dirty="0"/>
          </a:p>
        </p:txBody>
      </p:sp>
      <p:sp>
        <p:nvSpPr>
          <p:cNvPr id="10" name="Text 2"/>
          <p:cNvSpPr txBox="1"/>
          <p:nvPr/>
        </p:nvSpPr>
        <p:spPr>
          <a:xfrm>
            <a:off x="1109775" y="1831825"/>
            <a:ext cx="3355800" cy="10257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500" b="1" dirty="0">
                <a:solidFill>
                  <a:srgbClr val="43434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Первые списки слов
</a:t>
            </a:r>
            <a:pPr algn="l" indent="0" marL="0">
              <a:lnSpc>
                <a:spcPct val="100000"/>
              </a:lnSpc>
              <a:buNone/>
            </a:pPr>
            <a:r>
              <a:rPr lang="en-US" sz="600" dirty="0">
                <a:solidFill>
                  <a:srgbClr val="43434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43434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Сначала словари представляли собой простые перечни трудных слов, переводов и пояснений, чтобы помочь людям читать и понимать тексты.
</a:t>
            </a:r>
            <a:endParaRPr lang="en-US" sz="1500" dirty="0"/>
          </a:p>
        </p:txBody>
      </p:sp>
      <p:sp>
        <p:nvSpPr>
          <p:cNvPr id="11" name="Text 3"/>
          <p:cNvSpPr txBox="1"/>
          <p:nvPr/>
        </p:nvSpPr>
        <p:spPr>
          <a:xfrm>
            <a:off x="5415950" y="1832600"/>
            <a:ext cx="3355800" cy="10257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500" b="1" dirty="0">
                <a:solidFill>
                  <a:srgbClr val="43434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Владимир Даль и современные словари
</a:t>
            </a:r>
            <a:pPr algn="l" indent="0" marL="0">
              <a:lnSpc>
                <a:spcPct val="130040"/>
              </a:lnSpc>
              <a:buNone/>
            </a:pPr>
            <a:r>
              <a:rPr lang="en-US" sz="600" dirty="0">
                <a:solidFill>
                  <a:srgbClr val="43434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43434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 России особенно известен труд Владимира Даля. Сегодня словари продолжают обновляться: в них появляются новые слова, значения и современные примеры.
</a:t>
            </a:r>
            <a:endParaRPr lang="en-US" sz="1500" dirty="0"/>
          </a:p>
        </p:txBody>
      </p:sp>
      <p:sp>
        <p:nvSpPr>
          <p:cNvPr id="12" name="Text 4"/>
          <p:cNvSpPr txBox="1"/>
          <p:nvPr/>
        </p:nvSpPr>
        <p:spPr>
          <a:xfrm>
            <a:off x="3261750" y="3689775"/>
            <a:ext cx="3355800" cy="10257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500" b="1" dirty="0">
                <a:solidFill>
                  <a:srgbClr val="43434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Словари учёных и собирателей
</a:t>
            </a:r>
            <a:pPr algn="l" indent="0" marL="0">
              <a:lnSpc>
                <a:spcPct val="100000"/>
              </a:lnSpc>
              <a:buNone/>
            </a:pPr>
            <a:r>
              <a:rPr lang="en-US" sz="600" b="1" dirty="0">
                <a:solidFill>
                  <a:srgbClr val="43434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43434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Позднее появились более подробные издания, где слова объяснялись, сравнивались и приводились с примерами употребления в разных речевых ситуациях.
</a:t>
            </a:r>
            <a:endParaRPr lang="en-US" sz="1500" dirty="0"/>
          </a:p>
        </p:txBody>
      </p:sp>
    </p:spTree>
  </p:cSld>
  <p:clrMapOvr>
    <a:masterClrMapping/>
  </p:clrMapOvr>
</p:sld>
</file>

<file path=ppt/slides/slide15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5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4330800" y="633615"/>
            <a:ext cx="4534800" cy="3567821"/>
          </a:xfrm>
          <a:prstGeom prst="rect">
            <a:avLst/>
          </a:prstGeom>
        </p:spPr>
      </p:pic>
      <p:sp>
        <p:nvSpPr>
          <p:cNvPr id="4" name="Text 0"/>
          <p:cNvSpPr txBox="1"/>
          <p:nvPr/>
        </p:nvSpPr>
        <p:spPr>
          <a:xfrm>
            <a:off x="4330800" y="4356225"/>
            <a:ext cx="4434300" cy="3354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50041"/>
              </a:lnSpc>
              <a:buNone/>
            </a:pPr>
            <a:r>
              <a:rPr lang="en-US" sz="1000" dirty="0">
                <a:solidFill>
                  <a:srgbClr val="43434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Обобщение истории словарей русского языка; дата не требуется
</a:t>
            </a:r>
            <a:endParaRPr lang="en-US" sz="1000" dirty="0"/>
          </a:p>
        </p:txBody>
      </p:sp>
      <p:sp>
        <p:nvSpPr>
          <p:cNvPr id="5" name="Text 1"/>
          <p:cNvSpPr txBox="1"/>
          <p:nvPr/>
        </p:nvSpPr>
        <p:spPr>
          <a:xfrm>
            <a:off x="75750" y="4797275"/>
            <a:ext cx="519300" cy="9312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400" b="1" dirty="0">
                <a:solidFill>
                  <a:srgbClr val="D9D9D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15</a:t>
            </a:r>
            <a:endParaRPr lang="en-US" sz="1400" dirty="0"/>
          </a:p>
        </p:txBody>
      </p:sp>
      <p:sp>
        <p:nvSpPr>
          <p:cNvPr id="6" name="Text 2"/>
          <p:cNvSpPr txBox="1"/>
          <p:nvPr/>
        </p:nvSpPr>
        <p:spPr>
          <a:xfrm>
            <a:off x="374475" y="1103750"/>
            <a:ext cx="3763800" cy="32526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20000"/>
              </a:lnSpc>
              <a:buNone/>
            </a:pPr>
            <a:r>
              <a:rPr lang="en-US" sz="2000" b="1" dirty="0">
                <a:solidFill>
                  <a:srgbClr val="43434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Как менялись словари со временем
</a:t>
            </a:r>
            <a:pPr algn="l" indent="0" marL="0">
              <a:lnSpc>
                <a:spcPct val="120000"/>
              </a:lnSpc>
              <a:buNone/>
            </a:pPr>
            <a:r>
              <a:rPr lang="en-US" sz="2600" b="1" dirty="0">
                <a:solidFill>
                  <a:srgbClr val="43434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50041"/>
              </a:lnSpc>
              <a:buNone/>
            </a:pPr>
            <a:r>
              <a:rPr lang="en-US" sz="12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Новые технологии ускорили поиск слов и сделали словари доступными на компьютере и телефоне, а также в школьных и домашних онлайн-ресурсах.
</a:t>
            </a:r>
            <a:pPr algn="l" indent="0" marL="0">
              <a:lnSpc>
                <a:spcPct val="150041"/>
              </a:lnSpc>
              <a:buNone/>
            </a:pPr>
            <a:r>
              <a:rPr lang="en-US" sz="12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50041"/>
              </a:lnSpc>
              <a:buNone/>
            </a:pPr>
            <a:r>
              <a:rPr lang="en-US" sz="12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Чем современнее формат, тем быстрее обновление и удобнее поиск, но главная задача словаря остаётся прежней — точно объяснять слово.
</a:t>
            </a:r>
            <a:endParaRPr lang="en-US" sz="2000" dirty="0"/>
          </a:p>
        </p:txBody>
      </p:sp>
    </p:spTree>
  </p:cSld>
  <p:clrMapOvr>
    <a:masterClrMapping/>
  </p:clrMapOvr>
</p:sld>
</file>

<file path=ppt/slides/slide16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6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4788300" y="442283"/>
            <a:ext cx="4356000" cy="4338984"/>
          </a:xfrm>
          <a:prstGeom prst="rect">
            <a:avLst/>
          </a:prstGeom>
        </p:spPr>
      </p:pic>
      <p:sp>
        <p:nvSpPr>
          <p:cNvPr id="5" name="Text 0"/>
          <p:cNvSpPr txBox="1"/>
          <p:nvPr/>
        </p:nvSpPr>
        <p:spPr>
          <a:xfrm>
            <a:off x="75750" y="4797275"/>
            <a:ext cx="519300" cy="9312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400" b="1" dirty="0">
                <a:solidFill>
                  <a:srgbClr val="D9D9D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16</a:t>
            </a:r>
            <a:endParaRPr lang="en-US" sz="1400" dirty="0"/>
          </a:p>
        </p:txBody>
      </p:sp>
      <p:sp>
        <p:nvSpPr>
          <p:cNvPr id="6" name="Text 1"/>
          <p:cNvSpPr txBox="1"/>
          <p:nvPr/>
        </p:nvSpPr>
        <p:spPr>
          <a:xfrm>
            <a:off x="332400" y="289950"/>
            <a:ext cx="4075500" cy="43407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000" b="1" dirty="0">
                <a:solidFill>
                  <a:srgbClr val="59595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Электронные словари в современной учёбе
</a:t>
            </a:r>
            <a:pPr algn="l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43434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43434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43434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Электронный словарь позволяет быстро найти слово по поиску, сразу увидеть его значение, ударение и примеры употребления. Это особенно удобно, когда нужно срочно проверить написание или смысл.
</a:t>
            </a:r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43434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43434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43434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Во многих электронных словарях есть озвучивание, ссылки на родственные слова и переходы к другим статьям. Поэтому ими удобно пользоваться при подготовке уроков и выполнении домашних заданий.
</a:t>
            </a:r>
            <a:endParaRPr lang="en-US" sz="2000" dirty="0"/>
          </a:p>
        </p:txBody>
      </p:sp>
    </p:spTree>
  </p:cSld>
  <p:clrMapOvr>
    <a:masterClrMapping/>
  </p:clrMapOvr>
</p:sld>
</file>

<file path=ppt/slides/slide17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7">
    <p:bg>
      <p:bgPr>
        <a:solidFill>
          <a:srgbClr val="918169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3814773" y="2195800"/>
            <a:ext cx="317700" cy="3177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4428748" y="3333450"/>
            <a:ext cx="317700" cy="317700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8" name="Image 6" descr="preencoded.png">    </p:cNvPr>
          <p:cNvPicPr>
            <a:picLocks noChangeAspect="1"/>
          </p:cNvPicPr>
          <p:nvPr/>
        </p:nvPicPr>
        <p:blipFill>
          <a:blip r:embed="rId7"/>
          <a:stretch>
            <a:fillRect/>
          </a:stretch>
        </p:blipFill>
        <p:spPr>
          <a:xfrm>
            <a:off x="5011523" y="2213450"/>
            <a:ext cx="317700" cy="282400"/>
          </a:xfrm>
          <a:prstGeom prst="rect">
            <a:avLst/>
          </a:prstGeom>
        </p:spPr>
      </p:pic>
      <p:sp>
        <p:nvSpPr>
          <p:cNvPr id="9" name="Text 0"/>
          <p:cNvSpPr txBox="1"/>
          <p:nvPr/>
        </p:nvSpPr>
        <p:spPr>
          <a:xfrm>
            <a:off x="363900" y="375000"/>
            <a:ext cx="8416200" cy="9312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20000"/>
              </a:lnSpc>
              <a:buNone/>
            </a:pPr>
            <a:r>
              <a:rPr lang="en-US" sz="22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Как словари помогают учиться
</a:t>
            </a:r>
            <a:endParaRPr lang="en-US" sz="2200" dirty="0"/>
          </a:p>
        </p:txBody>
      </p:sp>
      <p:sp>
        <p:nvSpPr>
          <p:cNvPr id="10" name="Text 1"/>
          <p:cNvSpPr txBox="1"/>
          <p:nvPr/>
        </p:nvSpPr>
        <p:spPr>
          <a:xfrm>
            <a:off x="75750" y="4797275"/>
            <a:ext cx="519300" cy="9312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400" b="1" dirty="0">
                <a:solidFill>
                  <a:srgbClr val="D9D9D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17</a:t>
            </a:r>
            <a:endParaRPr lang="en-US" sz="1400" dirty="0"/>
          </a:p>
        </p:txBody>
      </p:sp>
      <p:sp>
        <p:nvSpPr>
          <p:cNvPr id="11" name="Text 2"/>
          <p:cNvSpPr txBox="1"/>
          <p:nvPr/>
        </p:nvSpPr>
        <p:spPr>
          <a:xfrm>
            <a:off x="321900" y="1948300"/>
            <a:ext cx="3255900" cy="8127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r" indent="0" marL="0">
              <a:lnSpc>
                <a:spcPct val="90000"/>
              </a:lnSpc>
              <a:buNone/>
            </a:pPr>
            <a:r>
              <a:rPr lang="en-US" sz="11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Пишем грамотнее
</a:t>
            </a:r>
            <a:pPr algn="r" indent="0" marL="0">
              <a:lnSpc>
                <a:spcPct val="90000"/>
              </a:lnSpc>
              <a:buNone/>
            </a:pPr>
            <a:r>
              <a:rPr lang="en-US" sz="13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r" indent="0" marL="0">
              <a:lnSpc>
                <a:spcPct val="140000"/>
              </a:lnSpc>
              <a:buNone/>
            </a:pPr>
            <a:r>
              <a:rPr lang="en-US" sz="9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Словарь помогает проверить написание трудных слов, запомнить правильные формы и не допускать ошибок в диктантах, изложениях и сочинениях.
</a:t>
            </a:r>
            <a:endParaRPr lang="en-US" sz="1100" dirty="0"/>
          </a:p>
        </p:txBody>
      </p:sp>
      <p:sp>
        <p:nvSpPr>
          <p:cNvPr id="12" name="Text 3"/>
          <p:cNvSpPr txBox="1"/>
          <p:nvPr/>
        </p:nvSpPr>
        <p:spPr>
          <a:xfrm>
            <a:off x="2944050" y="3861875"/>
            <a:ext cx="3255900" cy="8127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90000"/>
              </a:lnSpc>
              <a:buNone/>
            </a:pPr>
            <a:r>
              <a:rPr lang="en-US" sz="11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Точнее выражаем мысли
</a:t>
            </a:r>
            <a:pPr algn="ctr" indent="0" marL="0">
              <a:lnSpc>
                <a:spcPct val="90000"/>
              </a:lnSpc>
              <a:buNone/>
            </a:pPr>
            <a:r>
              <a:rPr lang="en-US" sz="13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ctr" indent="0" marL="0">
              <a:lnSpc>
                <a:spcPct val="140000"/>
              </a:lnSpc>
              <a:buNone/>
            </a:pPr>
            <a:r>
              <a:rPr lang="en-US" sz="9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 помощью словарей проще подобрать удачное слово для ответа, пересказа или сочинения и сделать речь более точной и выразительной.
</a:t>
            </a:r>
            <a:endParaRPr lang="en-US" sz="1100" dirty="0"/>
          </a:p>
        </p:txBody>
      </p:sp>
      <p:sp>
        <p:nvSpPr>
          <p:cNvPr id="13" name="Text 4"/>
          <p:cNvSpPr txBox="1"/>
          <p:nvPr/>
        </p:nvSpPr>
        <p:spPr>
          <a:xfrm>
            <a:off x="5546735" y="1948292"/>
            <a:ext cx="3255900" cy="8127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1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Лучше понимаем текст
</a:t>
            </a:r>
            <a:pPr algn="l" indent="0" marL="0">
              <a:lnSpc>
                <a:spcPct val="90000"/>
              </a:lnSpc>
              <a:buNone/>
            </a:pPr>
            <a:r>
              <a:rPr lang="en-US" sz="13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40000"/>
              </a:lnSpc>
              <a:buNone/>
            </a:pPr>
            <a:r>
              <a:rPr lang="en-US" sz="9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Когда значение слова неясно, словарь помогает разобраться в прочитанном и точнее понять учебный материал, литературный текст или условие задания.
</a:t>
            </a:r>
            <a:endParaRPr lang="en-US" sz="1100" dirty="0"/>
          </a:p>
        </p:txBody>
      </p:sp>
    </p:spTree>
  </p:cSld>
  <p:clrMapOvr>
    <a:masterClrMapping/>
  </p:clrMapOvr>
</p:sld>
</file>

<file path=ppt/slides/slide18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8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4330800" y="633615"/>
            <a:ext cx="4534800" cy="3567821"/>
          </a:xfrm>
          <a:prstGeom prst="rect">
            <a:avLst/>
          </a:prstGeom>
        </p:spPr>
      </p:pic>
      <p:sp>
        <p:nvSpPr>
          <p:cNvPr id="4" name="Text 0"/>
          <p:cNvSpPr txBox="1"/>
          <p:nvPr/>
        </p:nvSpPr>
        <p:spPr>
          <a:xfrm>
            <a:off x="4330800" y="4356225"/>
            <a:ext cx="4434300" cy="3354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50041"/>
              </a:lnSpc>
              <a:buNone/>
            </a:pPr>
            <a:r>
              <a:rPr lang="en-US" sz="977" dirty="0">
                <a:solidFill>
                  <a:srgbClr val="43434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Учебное обобщение по работе школьников со словарями; данные условные
</a:t>
            </a:r>
            <a:endParaRPr lang="en-US" sz="977" dirty="0"/>
          </a:p>
        </p:txBody>
      </p:sp>
      <p:sp>
        <p:nvSpPr>
          <p:cNvPr id="5" name="Text 1"/>
          <p:cNvSpPr txBox="1"/>
          <p:nvPr/>
        </p:nvSpPr>
        <p:spPr>
          <a:xfrm>
            <a:off x="75750" y="4797275"/>
            <a:ext cx="519300" cy="9312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400" b="1" dirty="0">
                <a:solidFill>
                  <a:srgbClr val="D9D9D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18</a:t>
            </a:r>
            <a:endParaRPr lang="en-US" sz="1400" dirty="0"/>
          </a:p>
        </p:txBody>
      </p:sp>
      <p:sp>
        <p:nvSpPr>
          <p:cNvPr id="6" name="Text 2"/>
          <p:cNvSpPr txBox="1"/>
          <p:nvPr/>
        </p:nvSpPr>
        <p:spPr>
          <a:xfrm>
            <a:off x="374475" y="1103750"/>
            <a:ext cx="3763800" cy="32526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20000"/>
              </a:lnSpc>
              <a:buNone/>
            </a:pPr>
            <a:r>
              <a:rPr lang="en-US" sz="2000" b="1" dirty="0">
                <a:solidFill>
                  <a:srgbClr val="43434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Что школьники чаще всего проверяют в словарях
</a:t>
            </a:r>
            <a:pPr algn="l" indent="0" marL="0">
              <a:lnSpc>
                <a:spcPct val="120000"/>
              </a:lnSpc>
              <a:buNone/>
            </a:pPr>
            <a:r>
              <a:rPr lang="en-US" sz="2600" b="1" dirty="0">
                <a:solidFill>
                  <a:srgbClr val="43434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50041"/>
              </a:lnSpc>
              <a:buNone/>
            </a:pPr>
            <a:r>
              <a:rPr lang="en-US" sz="12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Запросы могут меняться в зависимости от предмета, но на уроках русского языка особенно часто обращаются к написанию слов и их значению.
</a:t>
            </a:r>
            <a:pPr algn="l" indent="0" marL="0">
              <a:lnSpc>
                <a:spcPct val="150041"/>
              </a:lnSpc>
              <a:buNone/>
            </a:pPr>
            <a:r>
              <a:rPr lang="en-US" sz="12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50041"/>
              </a:lnSpc>
              <a:buNone/>
            </a:pPr>
            <a:r>
              <a:rPr lang="en-US" sz="12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На первом месте стоят орфографические и толковые словари: именно они чаще всего нужны для проверки ошибок и понимания текста.
</a:t>
            </a:r>
            <a:endParaRPr lang="en-US" sz="2000" dirty="0"/>
          </a:p>
        </p:txBody>
      </p:sp>
    </p:spTree>
  </p:cSld>
  <p:clrMapOvr>
    <a:masterClrMapping/>
  </p:clrMapOvr>
</p:sld>
</file>

<file path=ppt/slides/slide19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9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3" name="Text 0"/>
          <p:cNvSpPr txBox="1"/>
          <p:nvPr/>
        </p:nvSpPr>
        <p:spPr>
          <a:xfrm>
            <a:off x="3275598" y="3971549"/>
            <a:ext cx="5113200" cy="7062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200" dirty="0">
                <a:solidFill>
                  <a:srgbClr val="43434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Если слово многозначное, нужно обратить внимание на все значения и выбрать то, которое подходит именно к данному тексту или заданию.
</a:t>
            </a:r>
            <a:endParaRPr lang="en-US" sz="1200" dirty="0"/>
          </a:p>
        </p:txBody>
      </p:sp>
      <p:sp>
        <p:nvSpPr>
          <p:cNvPr id="4" name="Text 1"/>
          <p:cNvSpPr txBox="1"/>
          <p:nvPr/>
        </p:nvSpPr>
        <p:spPr>
          <a:xfrm>
            <a:off x="3442350" y="3145091"/>
            <a:ext cx="5113200" cy="7062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200" dirty="0">
                <a:solidFill>
                  <a:srgbClr val="43434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После нахождения статьи важно читать её целиком: сокращения, пометы и примеры дают дополнительные сведения, без которых можно понять слово неверно.
</a:t>
            </a:r>
            <a:endParaRPr lang="en-US" sz="1200" dirty="0"/>
          </a:p>
        </p:txBody>
      </p:sp>
      <p:sp>
        <p:nvSpPr>
          <p:cNvPr id="5" name="Text 2"/>
          <p:cNvSpPr txBox="1"/>
          <p:nvPr/>
        </p:nvSpPr>
        <p:spPr>
          <a:xfrm>
            <a:off x="3618383" y="2370233"/>
            <a:ext cx="5113200" cy="6546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200" dirty="0">
                <a:solidFill>
                  <a:srgbClr val="43434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Затем слово ищут по алфавиту, внимательно проверяя первую, вторую и следующие буквы, чтобы не перепутать похожие слова.
</a:t>
            </a:r>
            <a:endParaRPr lang="en-US" sz="1200" dirty="0"/>
          </a:p>
        </p:txBody>
      </p:sp>
      <p:sp>
        <p:nvSpPr>
          <p:cNvPr id="6" name="Text 3"/>
          <p:cNvSpPr txBox="1"/>
          <p:nvPr/>
        </p:nvSpPr>
        <p:spPr>
          <a:xfrm>
            <a:off x="3796998" y="1595375"/>
            <a:ext cx="5113200" cy="6546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200" dirty="0">
                <a:solidFill>
                  <a:srgbClr val="43434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Сначала нужно выбрать словарь, который действительно поможет решить задачу: проверить написание, ударение, значение, синонимы или происхождение слова.
</a:t>
            </a:r>
            <a:endParaRPr lang="en-US" sz="1200" dirty="0"/>
          </a:p>
        </p:txBody>
      </p:sp>
      <p:sp>
        <p:nvSpPr>
          <p:cNvPr id="7" name="Text 4"/>
          <p:cNvSpPr txBox="1"/>
          <p:nvPr/>
        </p:nvSpPr>
        <p:spPr>
          <a:xfrm>
            <a:off x="397250" y="456000"/>
            <a:ext cx="7649100" cy="7080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900" b="1" dirty="0">
                <a:solidFill>
                  <a:srgbClr val="43434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Правила работы со словарём
</a:t>
            </a:r>
            <a:endParaRPr lang="en-US" sz="1900" dirty="0"/>
          </a:p>
        </p:txBody>
      </p:sp>
      <p:sp>
        <p:nvSpPr>
          <p:cNvPr id="8" name="Text 5"/>
          <p:cNvSpPr txBox="1"/>
          <p:nvPr/>
        </p:nvSpPr>
        <p:spPr>
          <a:xfrm>
            <a:off x="75750" y="4797275"/>
            <a:ext cx="519300" cy="9312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400" b="1" dirty="0">
                <a:solidFill>
                  <a:srgbClr val="D9D9D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19</a:t>
            </a:r>
            <a:endParaRPr lang="en-US" sz="1400" dirty="0"/>
          </a:p>
        </p:txBody>
      </p:sp>
    </p:spTree>
  </p:cSld>
  <p:clrMapOvr>
    <a:masterClrMapping/>
  </p:clrMapOvr>
</p:sld>
</file>

<file path=ppt/slides/slide20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20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3" name="Text 0"/>
          <p:cNvSpPr txBox="1"/>
          <p:nvPr/>
        </p:nvSpPr>
        <p:spPr>
          <a:xfrm>
            <a:off x="593925" y="1707700"/>
            <a:ext cx="6118500" cy="20415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0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Словари — надёжные помощники на уроках русского языка
</a:t>
            </a:r>
            <a:pPr algn="l" indent="0" marL="0">
              <a:lnSpc>
                <a:spcPct val="100000"/>
              </a:lnSpc>
              <a:buNone/>
            </a:pPr>
            <a:r>
              <a:rPr lang="en-US" sz="20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14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Словари помогают школьнику понимать слова, писать их правильно и говорить точнее. Если обращаться к ним регулярно, речь становится грамотнее, а словарный запас — богаче.
</a:t>
            </a:r>
            <a:endParaRPr lang="en-US" sz="2000" dirty="0"/>
          </a:p>
        </p:txBody>
      </p:sp>
    </p:spTree>
  </p:cSld>
  <p:clrMapOvr>
    <a:masterClrMapping/>
  </p:clrMapOvr>
</p:sld>
</file>

<file path=ppt/theme/theme1.xml><?xml version="1.0" encoding="utf-8"?>
<a:theme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44546A"/>
      </a:dk2>
      <a:lt2>
        <a:srgbClr val="E7E6E6"/>
      </a:lt2>
      <a:accent1>
        <a:srgbClr val="4472C4"/>
      </a:accent1>
      <a:accent2>
        <a:srgbClr val="ED7D31"/>
      </a:accent2>
      <a:accent3>
        <a:srgbClr val="A5A5A5"/>
      </a:accent3>
      <a:accent4>
        <a:srgbClr val="FFC000"/>
      </a:accent4>
      <a:accent5>
        <a:srgbClr val="5B9BD5"/>
      </a:accent5>
      <a:accent6>
        <a:srgbClr val="70AD47"/>
      </a:accent6>
      <a:hlink>
        <a:srgbClr val="0563C1"/>
      </a:hlink>
      <a:folHlink>
        <a:srgbClr val="954F72"/>
      </a:folHlink>
    </a:clrScheme>
    <a:fontScheme name="Office">
      <a:majorFont>
        <a:latin typeface="Calibri Light" panose="020F0302020204030204"/>
        <a:ea typeface=""/>
        <a:cs typeface=""/>
        <a:font script="Jpan" typeface="游ゴシック Light"/>
        <a:font script="Hang" typeface="맑은 고딕"/>
        <a:font script="Hans" typeface="等线 Light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ajorFont>
      <a:minorFont>
        <a:latin typeface="Calibri" panose="020F0502020204030204"/>
        <a:ea typeface=""/>
        <a:cs typeface=""/>
        <a:font script="Jpan" typeface="游ゴシック"/>
        <a:font script="Hang" typeface="맑은 고딕"/>
        <a:font script="Hans" typeface="等线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  <a:miter lim="800000"/>
        </a:ln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/>
  <a:extraClrSchemeLst/>
  <a:extLst>
    <a:ext uri="{05A4C25C-085E-4340-85A3-A5531E510DB2}">
      <thm15:themeFamily xmlns:thm15="http://schemas.microsoft.com/office/thememl/2012/main" name="Office Theme" id="{62F939B6-93AF-4DB8-9C6B-D6C7DFDC589F}" vid="{4A3C46E8-61CC-4603-A589-7422A47A8E4A}"/>
    </a:ext>
  </a:extLst>
</a:theme>
</file>

<file path=docProps/app.xml><?xml version="1.0" encoding="utf-8"?>
<Properties xmlns="http://schemas.openxmlformats.org/officeDocument/2006/extended-properties" xmlns:vt="http://schemas.openxmlformats.org/officeDocument/2006/docPropsVTypes">
  <TotalTime>0</TotalTime>
  <Words>0</Words>
  <Application>Microsoft Office PowerPoint</Application>
  <PresentationFormat>On-screen Show (16:9)</PresentationFormat>
  <Paragraphs>0</Paragraphs>
  <Slides>20</Slides>
  <Notes>20</Notes>
  <HiddenSlides>0</HiddenSlides>
  <MMClips>0</MMClips>
  <ScaleCrop>false</ScaleCrop>
  <HeadingPairs>
    <vt:vector size="6" baseType="variant">
      <vt:variant>
        <vt:lpstr>Fonts Used</vt:lpstr>
      </vt:variant>
      <vt:variant>
        <vt:i4>2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20</vt:i4>
      </vt:variant>
    </vt:vector>
  </HeadingPairs>
  <TitlesOfParts>
    <vt:vector size="23" baseType="lpstr">
      <vt:lpstr>Arial</vt:lpstr>
      <vt:lpstr>Calibri</vt:lpstr>
      <vt:lpstr>Office Theme</vt:lpstr>
      <vt:lpstr>Slide 1</vt:lpstr>
      <vt:lpstr>Slide 2</vt:lpstr>
      <vt:lpstr>Slide 3</vt:lpstr>
      <vt:lpstr>Slide 4</vt:lpstr>
      <vt:lpstr>Slide 5</vt:lpstr>
      <vt:lpstr>Slide 6</vt:lpstr>
      <vt:lpstr>Slide 7</vt:lpstr>
      <vt:lpstr>Slide 8</vt:lpstr>
      <vt:lpstr>Slide 9</vt:lpstr>
      <vt:lpstr>Slide 10</vt:lpstr>
      <vt:lpstr>Slide 11</vt:lpstr>
      <vt:lpstr>Slide 12</vt:lpstr>
      <vt:lpstr>Slide 13</vt:lpstr>
      <vt:lpstr>Slide 14</vt:lpstr>
      <vt:lpstr>Slide 15</vt:lpstr>
      <vt:lpstr>Slide 16</vt:lpstr>
      <vt:lpstr>Slide 17</vt:lpstr>
      <vt:lpstr>Slide 18</vt:lpstr>
      <vt:lpstr>Slide 19</vt:lpstr>
      <vt:lpstr>Slide 20</vt:lpstr>
    </vt:vector>
  </TitlesOfParts>
  <Company>PptxGenJS</Company>
  <LinksUpToDate>false</LinksUpToDate>
  <SharedDoc>false</SharedDoc>
  <HyperlinksChanged>false</HyperlinksChanged>
  <AppVersion>16.0000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PptxGenJS Presentation</dc:title>
  <dc:subject>PptxGenJS Presentation</dc:subject>
  <dc:creator>PptxGenJS</dc:creator>
  <cp:lastModifiedBy>PptxGenJS</cp:lastModifiedBy>
  <cp:revision>1</cp:revision>
  <dcterms:created xsi:type="dcterms:W3CDTF">2026-05-23T09:25:25Z</dcterms:created>
  <dcterms:modified xsi:type="dcterms:W3CDTF">2026-05-23T09:25:25Z</dcterms:modified>
</cp:coreProperties>
</file>