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slideLayout" Target="../slideLayouts/slideLayout1.xml"/><Relationship Id="rId11"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jpe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jpeg"/><Relationship Id="rId5" Type="http://schemas.openxmlformats.org/officeDocument/2006/relationships/image" Target="../media/image-9-5.png"/><Relationship Id="rId6" Type="http://schemas.openxmlformats.org/officeDocument/2006/relationships/image" Target="../media/image-9-6.jpe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image" Target="../media/image-14-9.png"/><Relationship Id="rId10" Type="http://schemas.openxmlformats.org/officeDocument/2006/relationships/image" Target="../media/image-14-10.png"/><Relationship Id="rId11" Type="http://schemas.openxmlformats.org/officeDocument/2006/relationships/image" Target="../media/image-14-11.png"/><Relationship Id="rId12" Type="http://schemas.openxmlformats.org/officeDocument/2006/relationships/image" Target="../media/image-14-12.png"/><Relationship Id="rId13" Type="http://schemas.openxmlformats.org/officeDocument/2006/relationships/slideLayout" Target="../slideLayouts/slideLayout1.xml"/><Relationship Id="rId1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jpeg"/><Relationship Id="rId9" Type="http://schemas.openxmlformats.org/officeDocument/2006/relationships/image" Target="../media/image-16-9.png"/><Relationship Id="rId10" Type="http://schemas.openxmlformats.org/officeDocument/2006/relationships/image" Target="../media/image-16-10.png"/><Relationship Id="rId11" Type="http://schemas.openxmlformats.org/officeDocument/2006/relationships/slideLayout" Target="../slideLayouts/slideLayout1.xml"/><Relationship Id="rId1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13006" y="-86600"/>
            <a:ext cx="4683737" cy="5282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29650" y="1650650"/>
            <a:ext cx="5344200" cy="1902900"/>
          </a:xfrm>
          <a:prstGeom prst="rect">
            <a:avLst/>
          </a:prstGeom>
          <a:noFill/>
          <a:ln/>
        </p:spPr>
        <p:txBody>
          <a:bodyPr wrap="square" lIns="0" tIns="0" rIns="0" bIns="0" rtlCol="0" anchor="t"/>
          <a:lstStyle/>
          <a:p>
            <a:pPr algn="l" indent="0" marL="0">
              <a:lnSpc>
                <a:spcPct val="90000"/>
              </a:lnSpc>
              <a:buNone/>
            </a:pPr>
            <a:r>
              <a:rPr lang="en-US" sz="3691" b="1" dirty="0">
                <a:solidFill>
                  <a:srgbClr val="F3F3F3"/>
                </a:solidFill>
                <a:latin typeface="Arial" pitchFamily="34" charset="0"/>
                <a:ea typeface="Arial" pitchFamily="34" charset="-122"/>
                <a:cs typeface="Arial" pitchFamily="34" charset="-120"/>
              </a:rPr>
              <a:t>Cities and Countries in English: where we live and where people travel
</a:t>
            </a:r>
            <a:pPr algn="l" indent="0" marL="0">
              <a:lnSpc>
                <a:spcPct val="90000"/>
              </a:lnSpc>
              <a:buNone/>
            </a:pPr>
            <a:r>
              <a:rPr lang="en-US" sz="1723" b="1" dirty="0">
                <a:solidFill>
                  <a:srgbClr val="F3F3F3"/>
                </a:solidFill>
                <a:latin typeface="Arial" pitchFamily="34" charset="0"/>
                <a:ea typeface="Arial" pitchFamily="34" charset="-122"/>
                <a:cs typeface="Arial" pitchFamily="34" charset="-120"/>
              </a:rPr>
              <a:t>
</a:t>
            </a:r>
            <a:pPr algn="l" indent="0" marL="0">
              <a:lnSpc>
                <a:spcPct val="90000"/>
              </a:lnSpc>
              <a:buNone/>
            </a:pPr>
            <a:r>
              <a:rPr lang="en-US" sz="1395" b="1" dirty="0">
                <a:solidFill>
                  <a:srgbClr val="F3F3F3"/>
                </a:solidFill>
                <a:latin typeface="Arial" pitchFamily="34" charset="0"/>
                <a:ea typeface="Arial" pitchFamily="34" charset="-122"/>
                <a:cs typeface="Arial" pitchFamily="34" charset="-120"/>
              </a:rPr>
              <a:t>Learn to speak about cities, countries, and travel in simple English.
</a:t>
            </a:r>
            <a:endParaRPr lang="en-US" sz="3691" dirty="0"/>
          </a:p>
        </p:txBody>
      </p:sp>
      <p:sp>
        <p:nvSpPr>
          <p:cNvPr id="7" name="Text 1"/>
          <p:cNvSpPr txBox="1"/>
          <p:nvPr/>
        </p:nvSpPr>
        <p:spPr>
          <a:xfrm>
            <a:off x="1108325" y="4290225"/>
            <a:ext cx="4400100" cy="463200"/>
          </a:xfrm>
          <a:prstGeom prst="rect">
            <a:avLst/>
          </a:prstGeom>
          <a:noFill/>
          <a:ln/>
        </p:spPr>
        <p:txBody>
          <a:bodyPr wrap="square" lIns="0" tIns="0" rIns="0" bIns="0" rtlCol="0" anchor="ctr"/>
          <a:lstStyle/>
          <a:p>
            <a:pPr algn="l" indent="0" marL="0">
              <a:lnSpc>
                <a:spcPct val="90000"/>
              </a:lnSpc>
              <a:buNone/>
            </a:pPr>
            <a:r>
              <a:rPr lang="en-US" sz="1300" dirty="0">
                <a:solidFill>
                  <a:srgbClr val="F3F3F3"/>
                </a:solidFill>
                <a:latin typeface="Arial" pitchFamily="34" charset="0"/>
                <a:ea typeface="Arial" pitchFamily="34" charset="-122"/>
                <a:cs typeface="Arial" pitchFamily="34" charset="-120"/>
              </a:rPr>
              <a:t>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4701" y="627950"/>
            <a:ext cx="3479599" cy="3999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2</a:t>
            </a:r>
            <a:endParaRPr lang="en-US" sz="900" dirty="0"/>
          </a:p>
        </p:txBody>
      </p:sp>
      <p:sp>
        <p:nvSpPr>
          <p:cNvPr id="5" name="Text 1"/>
          <p:cNvSpPr txBox="1"/>
          <p:nvPr/>
        </p:nvSpPr>
        <p:spPr>
          <a:xfrm>
            <a:off x="4649725" y="1391425"/>
            <a:ext cx="4050900" cy="2736900"/>
          </a:xfrm>
          <a:prstGeom prst="rect">
            <a:avLst/>
          </a:prstGeom>
          <a:noFill/>
          <a:ln/>
        </p:spPr>
        <p:txBody>
          <a:bodyPr wrap="square" lIns="0" tIns="0" rIns="0" bIns="0" rtlCol="0" anchor="t"/>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Why this topic matters in Grade 5 English
</a:t>
            </a:r>
            <a:pPr algn="l" indent="0" marL="0">
              <a:lnSpc>
                <a:spcPct val="80000"/>
              </a:lnSpc>
              <a:buNone/>
            </a:pPr>
            <a:r>
              <a:rPr lang="en-US" sz="1200" dirty="0">
                <a:solidFill>
                  <a:srgbClr val="F3F3F3"/>
                </a:solidFill>
                <a:latin typeface="Arial" pitchFamily="34" charset="0"/>
                <a:ea typeface="Arial" pitchFamily="34" charset="-122"/>
                <a:cs typeface="Arial" pitchFamily="34" charset="-120"/>
              </a:rPr>
              <a:t>This topic helps students introduce themselves, talk about their city, and understand maps, signs, and short dialogues. It also practises core grammar patterns such as to be, have got, and there is/there are in everyday situations.
</a:t>
            </a:r>
            <a:endParaRPr lang="en-US" sz="2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022612" y="1517350"/>
            <a:ext cx="220800" cy="220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12313" y="1529617"/>
            <a:ext cx="220800" cy="1962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802000" y="1539430"/>
            <a:ext cx="220800" cy="17664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86100" y="1501579"/>
            <a:ext cx="220800" cy="252343"/>
          </a:xfrm>
          <a:prstGeom prst="rect">
            <a:avLst/>
          </a:prstGeom>
        </p:spPr>
      </p:pic>
      <p:sp>
        <p:nvSpPr>
          <p:cNvPr id="11" name="Text 0"/>
          <p:cNvSpPr txBox="1"/>
          <p:nvPr/>
        </p:nvSpPr>
        <p:spPr>
          <a:xfrm>
            <a:off x="1629025" y="349825"/>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Ключевые слова: country, city, town, capital
</a:t>
            </a:r>
            <a:endParaRPr lang="en-US" sz="2600" dirty="0"/>
          </a:p>
        </p:txBody>
      </p:sp>
      <p:sp>
        <p:nvSpPr>
          <p:cNvPr id="12"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3</a:t>
            </a:r>
            <a:endParaRPr lang="en-US" sz="900" dirty="0"/>
          </a:p>
        </p:txBody>
      </p:sp>
      <p:sp>
        <p:nvSpPr>
          <p:cNvPr id="13" name="Text 2"/>
          <p:cNvSpPr txBox="1"/>
          <p:nvPr/>
        </p:nvSpPr>
        <p:spPr>
          <a:xfrm>
            <a:off x="6935550"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Capital
</a:t>
            </a:r>
            <a:endParaRPr lang="en-US" sz="1200" dirty="0"/>
          </a:p>
        </p:txBody>
      </p:sp>
      <p:sp>
        <p:nvSpPr>
          <p:cNvPr id="14" name="Text 3"/>
          <p:cNvSpPr txBox="1"/>
          <p:nvPr/>
        </p:nvSpPr>
        <p:spPr>
          <a:xfrm>
            <a:off x="6935550" y="2571750"/>
            <a:ext cx="1632900" cy="1227000"/>
          </a:xfrm>
          <a:prstGeom prst="rect">
            <a:avLst/>
          </a:prstGeom>
          <a:noFill/>
          <a:ln/>
        </p:spPr>
        <p:txBody>
          <a:bodyPr wrap="square" lIns="0" tIns="0" rIns="0" bIns="0" rtlCol="0" anchor="t"/>
          <a:lstStyle/>
          <a:p>
            <a:pPr algn="l" indent="0" marL="0">
              <a:lnSpc>
                <a:spcPct val="100000"/>
              </a:lnSpc>
              <a:buNone/>
            </a:pPr>
            <a:r>
              <a:rPr lang="en-US" sz="1099" dirty="0">
                <a:solidFill>
                  <a:srgbClr val="E0D3A2"/>
                </a:solidFill>
                <a:latin typeface="Arial" pitchFamily="34" charset="0"/>
                <a:ea typeface="Arial" pitchFamily="34" charset="-122"/>
                <a:cs typeface="Arial" pitchFamily="34" charset="-120"/>
              </a:rPr>
              <a:t>Capital is the main city of a country, where important institutions are often located. Students can use it in sentences like Paris is the capital of France and connect it with country names and maps.
</a:t>
            </a:r>
            <a:endParaRPr lang="en-US" sz="1099" dirty="0"/>
          </a:p>
        </p:txBody>
      </p:sp>
      <p:sp>
        <p:nvSpPr>
          <p:cNvPr id="15" name="Text 4"/>
          <p:cNvSpPr txBox="1"/>
          <p:nvPr/>
        </p:nvSpPr>
        <p:spPr>
          <a:xfrm>
            <a:off x="4825250"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Town
</a:t>
            </a:r>
            <a:endParaRPr lang="en-US" sz="1200" dirty="0"/>
          </a:p>
        </p:txBody>
      </p:sp>
      <p:sp>
        <p:nvSpPr>
          <p:cNvPr id="16" name="Text 5"/>
          <p:cNvSpPr txBox="1"/>
          <p:nvPr/>
        </p:nvSpPr>
        <p:spPr>
          <a:xfrm>
            <a:off x="4825250" y="2571750"/>
            <a:ext cx="1632900" cy="1227000"/>
          </a:xfrm>
          <a:prstGeom prst="rect">
            <a:avLst/>
          </a:prstGeom>
          <a:noFill/>
          <a:ln/>
        </p:spPr>
        <p:txBody>
          <a:bodyPr wrap="square" lIns="0" tIns="0" rIns="0" bIns="0" rtlCol="0" anchor="t"/>
          <a:lstStyle/>
          <a:p>
            <a:pPr algn="l" indent="0" marL="0">
              <a:lnSpc>
                <a:spcPct val="100000"/>
              </a:lnSpc>
              <a:buNone/>
            </a:pPr>
            <a:r>
              <a:rPr lang="en-US" sz="1178" dirty="0">
                <a:solidFill>
                  <a:srgbClr val="E0D3A2"/>
                </a:solidFill>
                <a:latin typeface="Arial" pitchFamily="34" charset="0"/>
                <a:ea typeface="Arial" pitchFamily="34" charset="-122"/>
                <a:cs typeface="Arial" pitchFamily="34" charset="-120"/>
              </a:rPr>
              <a:t>Town means a smaller place than a city, but it is still an urban settlement. This word helps learners compare places and understand that not every populated area is a capital or a big city.
</a:t>
            </a:r>
            <a:endParaRPr lang="en-US" sz="1178" dirty="0"/>
          </a:p>
        </p:txBody>
      </p:sp>
      <p:sp>
        <p:nvSpPr>
          <p:cNvPr id="17" name="Text 6"/>
          <p:cNvSpPr txBox="1"/>
          <p:nvPr/>
        </p:nvSpPr>
        <p:spPr>
          <a:xfrm>
            <a:off x="2714938"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City
</a:t>
            </a:r>
            <a:endParaRPr lang="en-US" sz="1200" dirty="0"/>
          </a:p>
        </p:txBody>
      </p:sp>
      <p:sp>
        <p:nvSpPr>
          <p:cNvPr id="18" name="Text 7"/>
          <p:cNvSpPr txBox="1"/>
          <p:nvPr/>
        </p:nvSpPr>
        <p:spPr>
          <a:xfrm>
            <a:off x="2714938" y="2571750"/>
            <a:ext cx="1632900" cy="1227000"/>
          </a:xfrm>
          <a:prstGeom prst="rect">
            <a:avLst/>
          </a:prstGeom>
          <a:noFill/>
          <a:ln/>
        </p:spPr>
        <p:txBody>
          <a:bodyPr wrap="square" lIns="0" tIns="0" rIns="0" bIns="0" rtlCol="0" anchor="t"/>
          <a:lstStyle/>
          <a:p>
            <a:pPr algn="l" indent="0" marL="0">
              <a:lnSpc>
                <a:spcPct val="100000"/>
              </a:lnSpc>
              <a:buNone/>
            </a:pPr>
            <a:r>
              <a:rPr lang="en-US" sz="1172" dirty="0">
                <a:solidFill>
                  <a:srgbClr val="E0D3A2"/>
                </a:solidFill>
                <a:latin typeface="Arial" pitchFamily="34" charset="0"/>
                <a:ea typeface="Arial" pitchFamily="34" charset="-122"/>
                <a:cs typeface="Arial" pitchFamily="34" charset="-120"/>
              </a:rPr>
              <a:t>City is a large urban place with many people, streets, shops, and transport. In simple examples, students can say London is a city and describe it with words such as busy or modern.
</a:t>
            </a:r>
            <a:endParaRPr lang="en-US" sz="1172" dirty="0"/>
          </a:p>
        </p:txBody>
      </p:sp>
      <p:sp>
        <p:nvSpPr>
          <p:cNvPr id="19" name="Text 8"/>
          <p:cNvSpPr txBox="1"/>
          <p:nvPr/>
        </p:nvSpPr>
        <p:spPr>
          <a:xfrm>
            <a:off x="599038"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Country
</a:t>
            </a:r>
            <a:endParaRPr lang="en-US" sz="1200" dirty="0"/>
          </a:p>
        </p:txBody>
      </p:sp>
      <p:sp>
        <p:nvSpPr>
          <p:cNvPr id="20" name="Text 9"/>
          <p:cNvSpPr txBox="1"/>
          <p:nvPr/>
        </p:nvSpPr>
        <p:spPr>
          <a:xfrm>
            <a:off x="599038" y="2571750"/>
            <a:ext cx="1632900" cy="1227000"/>
          </a:xfrm>
          <a:prstGeom prst="rect">
            <a:avLst/>
          </a:prstGeom>
          <a:noFill/>
          <a:ln/>
        </p:spPr>
        <p:txBody>
          <a:bodyPr wrap="square" lIns="0" tIns="0" rIns="0" bIns="0" rtlCol="0" anchor="t"/>
          <a:lstStyle/>
          <a:p>
            <a:pPr algn="l" indent="0" marL="0">
              <a:lnSpc>
                <a:spcPct val="100000"/>
              </a:lnSpc>
              <a:buNone/>
            </a:pPr>
            <a:r>
              <a:rPr lang="en-US" sz="1154" dirty="0">
                <a:solidFill>
                  <a:srgbClr val="E0D3A2"/>
                </a:solidFill>
                <a:latin typeface="Arial" pitchFamily="34" charset="0"/>
                <a:ea typeface="Arial" pitchFamily="34" charset="-122"/>
                <a:cs typeface="Arial" pitchFamily="34" charset="-120"/>
              </a:rPr>
              <a:t>Country means a state or nation. It is used when students name places like France or Japan and learn how to answer questions about origin, travel, and location in short, clear sentences.
</a:t>
            </a:r>
            <a:endParaRPr lang="en-US" sz="115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03343" y="3065550"/>
            <a:ext cx="2233714" cy="19428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212121"/>
                </a:solidFill>
                <a:latin typeface="Arial" pitchFamily="34" charset="0"/>
                <a:ea typeface="Arial" pitchFamily="34" charset="-122"/>
                <a:cs typeface="Arial" pitchFamily="34" charset="-120"/>
              </a:rPr>
              <a:t>City life: what can be in a city
</a:t>
            </a:r>
            <a:endParaRPr lang="en-US" sz="2600" dirty="0"/>
          </a:p>
        </p:txBody>
      </p:sp>
      <p:sp>
        <p:nvSpPr>
          <p:cNvPr id="11"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4</a:t>
            </a:r>
            <a:endParaRPr lang="en-US" sz="900" dirty="0"/>
          </a:p>
        </p:txBody>
      </p:sp>
      <p:sp>
        <p:nvSpPr>
          <p:cNvPr id="12" name="Text 2"/>
          <p:cNvSpPr txBox="1"/>
          <p:nvPr/>
        </p:nvSpPr>
        <p:spPr>
          <a:xfrm>
            <a:off x="574525" y="1936650"/>
            <a:ext cx="2234100" cy="9849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People and movement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A city usually has many people, cars, buses, and active streets. The word busy fits this idea well, because it describes a place where something is always happening.
</a:t>
            </a:r>
            <a:endParaRPr lang="en-US" sz="1300" dirty="0"/>
          </a:p>
        </p:txBody>
      </p:sp>
      <p:sp>
        <p:nvSpPr>
          <p:cNvPr id="13" name="Text 3"/>
          <p:cNvSpPr txBox="1"/>
          <p:nvPr/>
        </p:nvSpPr>
        <p:spPr>
          <a:xfrm>
            <a:off x="3338825" y="1936650"/>
            <a:ext cx="2234100" cy="984900"/>
          </a:xfrm>
          <a:prstGeom prst="rect">
            <a:avLst/>
          </a:prstGeom>
          <a:noFill/>
          <a:ln/>
        </p:spPr>
        <p:txBody>
          <a:bodyPr wrap="square" lIns="0" tIns="0" rIns="0" bIns="0" rtlCol="0" anchor="t"/>
          <a:lstStyle/>
          <a:p>
            <a:pPr algn="l" indent="0" marL="0">
              <a:lnSpc>
                <a:spcPct val="100000"/>
              </a:lnSpc>
              <a:buNone/>
            </a:pPr>
            <a:r>
              <a:rPr lang="en-US" sz="1186" b="1" dirty="0">
                <a:solidFill>
                  <a:srgbClr val="212121"/>
                </a:solidFill>
                <a:latin typeface="Arial" pitchFamily="34" charset="0"/>
                <a:ea typeface="Arial" pitchFamily="34" charset="-122"/>
                <a:cs typeface="Arial" pitchFamily="34" charset="-120"/>
              </a:rPr>
              <a:t>Useful places nearby
</a:t>
            </a:r>
            <a:pPr algn="l" indent="0" marL="0">
              <a:lnSpc>
                <a:spcPct val="100000"/>
              </a:lnSpc>
              <a:buNone/>
            </a:pPr>
            <a:r>
              <a:rPr lang="en-US" sz="547"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003" dirty="0">
                <a:solidFill>
                  <a:srgbClr val="212121"/>
                </a:solidFill>
                <a:latin typeface="Arial" pitchFamily="34" charset="0"/>
                <a:ea typeface="Arial" pitchFamily="34" charset="-122"/>
                <a:cs typeface="Arial" pitchFamily="34" charset="-120"/>
              </a:rPr>
              <a:t>Students can name schools, shops, parks, hospitals, and transport stops. These words are practical because they describe places children see on the way to school or in their neighbourhood.
</a:t>
            </a:r>
            <a:endParaRPr lang="en-US" sz="1186" dirty="0"/>
          </a:p>
        </p:txBody>
      </p:sp>
      <p:sp>
        <p:nvSpPr>
          <p:cNvPr id="14" name="Text 4"/>
          <p:cNvSpPr txBox="1"/>
          <p:nvPr/>
        </p:nvSpPr>
        <p:spPr>
          <a:xfrm>
            <a:off x="574525" y="3925325"/>
            <a:ext cx="2234100" cy="10830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Public transport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Buses, stations, bridges, and roads are easy to recognise in pictures and maps. They show how people move around the city and help learners describe everyday city life.
</a:t>
            </a:r>
            <a:endParaRPr lang="en-US" sz="1300" dirty="0"/>
          </a:p>
        </p:txBody>
      </p:sp>
      <p:sp>
        <p:nvSpPr>
          <p:cNvPr id="15" name="Text 5"/>
          <p:cNvSpPr txBox="1"/>
          <p:nvPr/>
        </p:nvSpPr>
        <p:spPr>
          <a:xfrm>
            <a:off x="3290688" y="3925325"/>
            <a:ext cx="2234100" cy="10830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Image-friendly objects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A street with a bus, tall buildings, a park, a bridge, and people works well as a visual example. All these objects can be named by fifth-grade learners in simple English.
</a:t>
            </a:r>
            <a:endParaRPr lang="en-US" sz="1300" dirty="0"/>
          </a:p>
        </p:txBody>
      </p:sp>
      <p:sp>
        <p:nvSpPr>
          <p:cNvPr id="16" name="Text 6"/>
          <p:cNvSpPr txBox="1"/>
          <p:nvPr/>
        </p:nvSpPr>
        <p:spPr>
          <a:xfrm>
            <a:off x="6103113" y="1936650"/>
            <a:ext cx="2234100" cy="984900"/>
          </a:xfrm>
          <a:prstGeom prst="rect">
            <a:avLst/>
          </a:prstGeom>
          <a:noFill/>
          <a:ln/>
        </p:spPr>
        <p:txBody>
          <a:bodyPr wrap="square" lIns="0" tIns="0" rIns="0" bIns="0" rtlCol="0" anchor="t"/>
          <a:lstStyle/>
          <a:p>
            <a:pPr algn="l" indent="0" marL="0">
              <a:lnSpc>
                <a:spcPct val="100000"/>
              </a:lnSpc>
              <a:buNone/>
            </a:pPr>
            <a:r>
              <a:rPr lang="en-US" sz="1186" b="1" dirty="0">
                <a:solidFill>
                  <a:srgbClr val="212121"/>
                </a:solidFill>
                <a:latin typeface="Arial" pitchFamily="34" charset="0"/>
                <a:ea typeface="Arial" pitchFamily="34" charset="-122"/>
                <a:cs typeface="Arial" pitchFamily="34" charset="-120"/>
              </a:rPr>
              <a:t>How cities look
</a:t>
            </a:r>
            <a:pPr algn="l" indent="0" marL="0">
              <a:lnSpc>
                <a:spcPct val="100000"/>
              </a:lnSpc>
              <a:buNone/>
            </a:pPr>
            <a:r>
              <a:rPr lang="en-US" sz="547"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003" dirty="0">
                <a:solidFill>
                  <a:srgbClr val="212121"/>
                </a:solidFill>
                <a:latin typeface="Arial" pitchFamily="34" charset="0"/>
                <a:ea typeface="Arial" pitchFamily="34" charset="-122"/>
                <a:cs typeface="Arial" pitchFamily="34" charset="-120"/>
              </a:rPr>
              <a:t>Modern, large, beautiful, noisy, and clean are common adjectives for city descriptions. They help students give simple opinions without learning complicated vocabulary or long grammar structures.
</a:t>
            </a:r>
            <a:endParaRPr lang="en-US" sz="1186"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Какие города чаще всего изучают на уроках английского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These cities are memorable because they are easy to link with capitals, landmarks, transport, and maps.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London and Paris stand out most in class associations, while the other cities are close behind and still highly recognisable.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100" dirty="0">
                <a:solidFill>
                  <a:srgbClr val="E0D3A2"/>
                </a:solidFill>
                <a:latin typeface="Arial" pitchFamily="34" charset="0"/>
                <a:ea typeface="Arial" pitchFamily="34" charset="-122"/>
                <a:cs typeface="Arial" pitchFamily="34" charset="-120"/>
              </a:rPr>
              <a:t>Учебная подборка для сравнения на уроке английского языка
</a:t>
            </a:r>
            <a:endParaRPr lang="en-US" sz="11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30675" y="2233361"/>
            <a:ext cx="4007700" cy="1278928"/>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Страны, столицы и национальности в английском языке
</a:t>
            </a:r>
            <a:endParaRPr lang="en-US" sz="2600" dirty="0"/>
          </a:p>
        </p:txBody>
      </p:sp>
      <p:sp>
        <p:nvSpPr>
          <p:cNvPr id="6" name="Text 1"/>
          <p:cNvSpPr txBox="1"/>
          <p:nvPr/>
        </p:nvSpPr>
        <p:spPr>
          <a:xfrm>
            <a:off x="645600" y="17364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A short table helps students match a country with its capital and nationality and notice how these words are written.
</a:t>
            </a:r>
            <a:endParaRPr lang="en-US" sz="1200" dirty="0"/>
          </a:p>
        </p:txBody>
      </p:sp>
      <p:sp>
        <p:nvSpPr>
          <p:cNvPr id="7" name="Text 2"/>
          <p:cNvSpPr txBox="1"/>
          <p:nvPr/>
        </p:nvSpPr>
        <p:spPr>
          <a:xfrm>
            <a:off x="645600" y="29422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The examples show a clear pattern: each country has a capital, and the nationality is usually a related adjective or noun.
</a:t>
            </a:r>
            <a:endParaRPr lang="en-US" sz="1200" dirty="0"/>
          </a:p>
        </p:txBody>
      </p:sp>
      <p:sp>
        <p:nvSpPr>
          <p:cNvPr id="8" name="Text 3"/>
          <p:cNvSpPr txBox="1"/>
          <p:nvPr/>
        </p:nvSpPr>
        <p:spPr>
          <a:xfrm>
            <a:off x="645600" y="4598225"/>
            <a:ext cx="2758800" cy="302400"/>
          </a:xfrm>
          <a:prstGeom prst="rect">
            <a:avLst/>
          </a:prstGeom>
          <a:noFill/>
          <a:ln/>
        </p:spPr>
        <p:txBody>
          <a:bodyPr wrap="square" lIns="0" tIns="0" rIns="0" bIns="0" rtlCol="0" anchor="t"/>
          <a:lstStyle/>
          <a:p>
            <a:pPr algn="l" indent="0" marL="0">
              <a:lnSpc>
                <a:spcPct val="100000"/>
              </a:lnSpc>
              <a:buNone/>
            </a:pPr>
            <a:r>
              <a:rPr lang="en-US" sz="800" dirty="0">
                <a:solidFill>
                  <a:srgbClr val="F3F3F3"/>
                </a:solidFill>
                <a:latin typeface="Arial" pitchFamily="34" charset="0"/>
                <a:ea typeface="Arial" pitchFamily="34" charset="-122"/>
                <a:cs typeface="Arial" pitchFamily="34" charset="-120"/>
              </a:rPr>
              <a:t>Материалы блока по теме «Города и страны»
</a:t>
            </a:r>
            <a:endParaRPr lang="en-US" sz="8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Как составить короткий рассказ о стране или городе по-английски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Учебная схема для устного ответа из 4–5 предложений
</a:t>
            </a:r>
            <a:endParaRPr lang="en-US" sz="1200"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8</a:t>
            </a:r>
            <a:endParaRPr lang="en-US" sz="900" dirty="0"/>
          </a:p>
        </p:txBody>
      </p:sp>
      <p:sp>
        <p:nvSpPr>
          <p:cNvPr id="8" name="Text 1"/>
          <p:cNvSpPr txBox="1"/>
          <p:nvPr/>
        </p:nvSpPr>
        <p:spPr>
          <a:xfrm>
            <a:off x="792300" y="627725"/>
            <a:ext cx="3686100" cy="498000"/>
          </a:xfrm>
          <a:prstGeom prst="rect">
            <a:avLst/>
          </a:prstGeom>
          <a:noFill/>
          <a:ln/>
        </p:spPr>
        <p:txBody>
          <a:bodyPr wrap="square" lIns="0" tIns="0" rIns="0" bIns="0" rtlCol="0" anchor="ctr"/>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Фразы для знакомства: Where are you from?
</a:t>
            </a:r>
            <a:endParaRPr lang="en-US" sz="1900" dirty="0"/>
          </a:p>
        </p:txBody>
      </p:sp>
      <p:sp>
        <p:nvSpPr>
          <p:cNvPr id="9" name="Text 2"/>
          <p:cNvSpPr txBox="1"/>
          <p:nvPr/>
        </p:nvSpPr>
        <p:spPr>
          <a:xfrm>
            <a:off x="867000" y="15802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Сказать, откуда ты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Use I’m from… when you answer where you are from. This model is short, natural, and easy to remember, so students can use it in class introductions and simple pair work.
</a:t>
            </a:r>
            <a:endParaRPr lang="en-US" sz="1300" dirty="0"/>
          </a:p>
        </p:txBody>
      </p:sp>
      <p:sp>
        <p:nvSpPr>
          <p:cNvPr id="10" name="Text 3"/>
          <p:cNvSpPr txBox="1"/>
          <p:nvPr/>
        </p:nvSpPr>
        <p:spPr>
          <a:xfrm>
            <a:off x="5361725" y="15625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Спросить о городе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What is your city like? helps students describe a place with simple adjectives such as big, beautiful, or quiet. It is a good step toward longer speaking answers and mini-dialogues.
</a:t>
            </a:r>
            <a:endParaRPr lang="en-US" sz="1300" dirty="0"/>
          </a:p>
        </p:txBody>
      </p:sp>
      <p:sp>
        <p:nvSpPr>
          <p:cNvPr id="11" name="Text 4"/>
          <p:cNvSpPr txBox="1"/>
          <p:nvPr/>
        </p:nvSpPr>
        <p:spPr>
          <a:xfrm>
            <a:off x="867000" y="31317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Сказать, где ты живёшь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Use I live in… when the question is about a city or a town. This phrase is useful for real conversations because it connects language learning with the student’s own life.
</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2587" y="1026568"/>
            <a:ext cx="2458500" cy="167581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342787" y="1026568"/>
            <a:ext cx="2458500" cy="167581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112987" y="1026568"/>
            <a:ext cx="2458500" cy="1675813"/>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72525" y="238425"/>
            <a:ext cx="79989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0A0A0A"/>
                </a:solidFill>
                <a:latin typeface="Arial" pitchFamily="34" charset="0"/>
                <a:ea typeface="Arial" pitchFamily="34" charset="-122"/>
                <a:cs typeface="Arial" pitchFamily="34" charset="-120"/>
              </a:rPr>
              <a:t>Famous places: what makes a city узнаваемым
</a:t>
            </a:r>
            <a:endParaRPr lang="en-US" sz="2600" dirty="0"/>
          </a:p>
        </p:txBody>
      </p:sp>
      <p:sp>
        <p:nvSpPr>
          <p:cNvPr id="10"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212121"/>
                </a:solidFill>
                <a:latin typeface="Arial" pitchFamily="34" charset="0"/>
                <a:ea typeface="Arial" pitchFamily="34" charset="-122"/>
                <a:cs typeface="Arial" pitchFamily="34" charset="-120"/>
              </a:rPr>
              <a:t>9</a:t>
            </a:r>
            <a:endParaRPr lang="en-US" sz="900" dirty="0"/>
          </a:p>
        </p:txBody>
      </p:sp>
      <p:sp>
        <p:nvSpPr>
          <p:cNvPr id="11" name="Text 2"/>
          <p:cNvSpPr txBox="1"/>
          <p:nvPr/>
        </p:nvSpPr>
        <p:spPr>
          <a:xfrm>
            <a:off x="742504" y="3541850"/>
            <a:ext cx="2117400" cy="798600"/>
          </a:xfrm>
          <a:prstGeom prst="rect">
            <a:avLst/>
          </a:prstGeom>
          <a:noFill/>
          <a:ln/>
        </p:spPr>
        <p:txBody>
          <a:bodyPr wrap="square" lIns="0" tIns="0" rIns="0" bIns="0" rtlCol="0" anchor="t"/>
          <a:lstStyle/>
          <a:p>
            <a:pPr algn="l" indent="0" marL="0">
              <a:lnSpc>
                <a:spcPct val="100000"/>
              </a:lnSpc>
              <a:buNone/>
            </a:pPr>
            <a:r>
              <a:rPr lang="en-US" sz="897" dirty="0">
                <a:solidFill>
                  <a:srgbClr val="E0D3A2"/>
                </a:solidFill>
                <a:latin typeface="Arial" pitchFamily="34" charset="0"/>
                <a:ea typeface="Arial" pitchFamily="34" charset="-122"/>
                <a:cs typeface="Arial" pitchFamily="34" charset="-120"/>
              </a:rPr>
              <a:t>Big Ben is one of the most famous symbols of London, and many students recognise it at once. A tall clock tower is easy to draw, easy to label, and easy to remember in English. Such landmarks help learners connect a city with a clear visual image.
</a:t>
            </a:r>
            <a:endParaRPr lang="en-US" sz="897" dirty="0"/>
          </a:p>
        </p:txBody>
      </p:sp>
      <p:sp>
        <p:nvSpPr>
          <p:cNvPr id="12" name="Text 3"/>
          <p:cNvSpPr txBox="1"/>
          <p:nvPr/>
        </p:nvSpPr>
        <p:spPr>
          <a:xfrm>
            <a:off x="742505" y="3002500"/>
            <a:ext cx="2117400" cy="402000"/>
          </a:xfrm>
          <a:prstGeom prst="rect">
            <a:avLst/>
          </a:prstGeom>
          <a:noFill/>
          <a:ln/>
        </p:spPr>
        <p:txBody>
          <a:bodyPr wrap="square" lIns="0" tIns="0" rIns="0" bIns="0" rtlCol="0" anchor="ctr"/>
          <a:lstStyle/>
          <a:p>
            <a:pPr algn="l" indent="0" marL="0">
              <a:lnSpc>
                <a:spcPct val="115000"/>
              </a:lnSpc>
              <a:buNone/>
            </a:pPr>
            <a:r>
              <a:rPr lang="en-US" sz="1375" b="1" dirty="0">
                <a:solidFill>
                  <a:srgbClr val="E0D3A2"/>
                </a:solidFill>
                <a:latin typeface="Arial" pitchFamily="34" charset="0"/>
                <a:ea typeface="Arial" pitchFamily="34" charset="-122"/>
                <a:cs typeface="Arial" pitchFamily="34" charset="-120"/>
              </a:rPr>
              <a:t>A tower people remember
</a:t>
            </a:r>
            <a:endParaRPr lang="en-US" sz="1375" dirty="0"/>
          </a:p>
        </p:txBody>
      </p:sp>
      <p:sp>
        <p:nvSpPr>
          <p:cNvPr id="13" name="Text 4"/>
          <p:cNvSpPr txBox="1"/>
          <p:nvPr/>
        </p:nvSpPr>
        <p:spPr>
          <a:xfrm>
            <a:off x="3512704" y="3541850"/>
            <a:ext cx="2117400" cy="798600"/>
          </a:xfrm>
          <a:prstGeom prst="rect">
            <a:avLst/>
          </a:prstGeom>
          <a:noFill/>
          <a:ln/>
        </p:spPr>
        <p:txBody>
          <a:bodyPr wrap="square" lIns="0" tIns="0" rIns="0" bIns="0" rtlCol="0" anchor="t"/>
          <a:lstStyle/>
          <a:p>
            <a:pPr algn="l" indent="0" marL="0">
              <a:lnSpc>
                <a:spcPct val="100000"/>
              </a:lnSpc>
              <a:buNone/>
            </a:pPr>
            <a:r>
              <a:rPr lang="en-US" sz="897" dirty="0">
                <a:solidFill>
                  <a:srgbClr val="E0D3A2"/>
                </a:solidFill>
                <a:latin typeface="Arial" pitchFamily="34" charset="0"/>
                <a:ea typeface="Arial" pitchFamily="34" charset="-122"/>
                <a:cs typeface="Arial" pitchFamily="34" charset="-120"/>
              </a:rPr>
              <a:t>The Eiffel Tower is often used to represent Paris and France in school materials. It appears in photos, posters, and simple quizzes because its shape is unique and instantly familiar. When students see it, they quickly recall the city and the country together.
</a:t>
            </a:r>
            <a:endParaRPr lang="en-US" sz="897" dirty="0"/>
          </a:p>
        </p:txBody>
      </p:sp>
      <p:sp>
        <p:nvSpPr>
          <p:cNvPr id="14" name="Text 5"/>
          <p:cNvSpPr txBox="1"/>
          <p:nvPr/>
        </p:nvSpPr>
        <p:spPr>
          <a:xfrm>
            <a:off x="3512705" y="3002500"/>
            <a:ext cx="21174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A symbol of Paris
</a:t>
            </a:r>
            <a:endParaRPr lang="en-US" sz="1400" dirty="0"/>
          </a:p>
        </p:txBody>
      </p:sp>
      <p:sp>
        <p:nvSpPr>
          <p:cNvPr id="15" name="Text 6"/>
          <p:cNvSpPr txBox="1"/>
          <p:nvPr/>
        </p:nvSpPr>
        <p:spPr>
          <a:xfrm>
            <a:off x="6282904" y="3541850"/>
            <a:ext cx="2117400" cy="798600"/>
          </a:xfrm>
          <a:prstGeom prst="rect">
            <a:avLst/>
          </a:prstGeom>
          <a:noFill/>
          <a:ln/>
        </p:spPr>
        <p:txBody>
          <a:bodyPr wrap="square" lIns="0" tIns="0" rIns="0" bIns="0" rtlCol="0" anchor="t"/>
          <a:lstStyle/>
          <a:p>
            <a:pPr algn="l" indent="0" marL="0">
              <a:lnSpc>
                <a:spcPct val="100000"/>
              </a:lnSpc>
              <a:buNone/>
            </a:pPr>
            <a:r>
              <a:rPr lang="en-US" sz="897" dirty="0">
                <a:solidFill>
                  <a:srgbClr val="E0D3A2"/>
                </a:solidFill>
                <a:latin typeface="Arial" pitchFamily="34" charset="0"/>
                <a:ea typeface="Arial" pitchFamily="34" charset="-122"/>
                <a:cs typeface="Arial" pitchFamily="34" charset="-120"/>
              </a:rPr>
              <a:t>The Statue of Liberty, the Colosseum, and Red Square show how one place can become a symbol for a whole city or country. These famous sights are useful in lessons because they make vocabulary memorable and support short descriptions in English.
</a:t>
            </a:r>
            <a:endParaRPr lang="en-US" sz="897" dirty="0"/>
          </a:p>
        </p:txBody>
      </p:sp>
      <p:sp>
        <p:nvSpPr>
          <p:cNvPr id="16" name="Text 7"/>
          <p:cNvSpPr txBox="1"/>
          <p:nvPr/>
        </p:nvSpPr>
        <p:spPr>
          <a:xfrm>
            <a:off x="6282905" y="3002500"/>
            <a:ext cx="21174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Icons that tell a story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Сравнение городов по простым признакам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Students can compare cities using simple adjectives and basic categories, without needing complicated statistics or historical details.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The chart shows that cities are often compared by everyday features, and each city can be strong in one area and weaker in another.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100" dirty="0">
                <a:solidFill>
                  <a:srgbClr val="E0D3A2"/>
                </a:solidFill>
                <a:latin typeface="Arial" pitchFamily="34" charset="0"/>
                <a:ea typeface="Arial" pitchFamily="34" charset="-122"/>
                <a:cs typeface="Arial" pitchFamily="34" charset="-120"/>
              </a:rPr>
              <a:t>Учебная схема для сравнения городов на уроке английского языка
</a:t>
            </a:r>
            <a:endParaRPr lang="en-US" sz="11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Где находятся страны: continents and directions
</a:t>
            </a:r>
            <a:endParaRPr lang="en-US" sz="2600" dirty="0"/>
          </a:p>
        </p:txBody>
      </p:sp>
      <p:sp>
        <p:nvSpPr>
          <p:cNvPr id="9"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11</a:t>
            </a:r>
            <a:endParaRPr lang="en-US" sz="900" dirty="0"/>
          </a:p>
        </p:txBody>
      </p:sp>
      <p:sp>
        <p:nvSpPr>
          <p:cNvPr id="10" name="Text 2"/>
          <p:cNvSpPr txBox="1"/>
          <p:nvPr/>
        </p:nvSpPr>
        <p:spPr>
          <a:xfrm>
            <a:off x="520275" y="1836525"/>
            <a:ext cx="1692900" cy="24699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Континенты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Чтобы назвать место страны, ученики используют слова Europe, Asia, Africa, North America, South America и Australia. Эти названия помогают быстро понять, на каком континенте находится страна.
</a:t>
            </a:r>
            <a:endParaRPr lang="en-US" sz="1300" dirty="0"/>
          </a:p>
        </p:txBody>
      </p:sp>
      <p:sp>
        <p:nvSpPr>
          <p:cNvPr id="11" name="Text 3"/>
          <p:cNvSpPr txBox="1"/>
          <p:nvPr/>
        </p:nvSpPr>
        <p:spPr>
          <a:xfrm>
            <a:off x="2657113" y="1836525"/>
            <a:ext cx="1692900" cy="24699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Стороны света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Для простого описания подходят фразы in the north, in the south, in the east и in the west. Они не требуют сложной географии и легко запоминаются на уровне 5 класса.
</a:t>
            </a:r>
            <a:endParaRPr lang="en-US" sz="1300" dirty="0"/>
          </a:p>
        </p:txBody>
      </p:sp>
      <p:sp>
        <p:nvSpPr>
          <p:cNvPr id="12" name="Text 4"/>
          <p:cNvSpPr txBox="1"/>
          <p:nvPr/>
        </p:nvSpPr>
        <p:spPr>
          <a:xfrm>
            <a:off x="4793963" y="1836525"/>
            <a:ext cx="1692900" cy="24699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Положение на карте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Можно сказать: It is near the sea, It is between two countries, It is on an island. Такие выражения помогают описать страну точнее, но остаются очень короткими и понятными.
</a:t>
            </a:r>
            <a:endParaRPr lang="en-US" sz="1300" dirty="0"/>
          </a:p>
        </p:txBody>
      </p:sp>
      <p:sp>
        <p:nvSpPr>
          <p:cNvPr id="13" name="Text 5"/>
          <p:cNvSpPr txBox="1"/>
          <p:nvPr/>
        </p:nvSpPr>
        <p:spPr>
          <a:xfrm>
            <a:off x="6930763" y="1836525"/>
            <a:ext cx="1692900" cy="24699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Учебная цель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Эти слова нужны, чтобы отвечать на вопросы о расположении страны или города и читать простые подписи на карте. Так ученик учится связывать английский язык с реальной географией.
</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490700" y="2329361"/>
            <a:ext cx="4007700" cy="1278928"/>
          </a:xfrm>
          <a:prstGeom prst="rect">
            <a:avLst/>
          </a:prstGeom>
        </p:spPr>
      </p:pic>
      <p:sp>
        <p:nvSpPr>
          <p:cNvPr id="6" name="Text 0"/>
          <p:cNvSpPr txBox="1"/>
          <p:nvPr/>
        </p:nvSpPr>
        <p:spPr>
          <a:xfrm>
            <a:off x="645600" y="251450"/>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212121"/>
                </a:solidFill>
                <a:latin typeface="Arial" pitchFamily="34" charset="0"/>
                <a:ea typeface="Arial" pitchFamily="34" charset="-122"/>
                <a:cs typeface="Arial" pitchFamily="34" charset="-120"/>
              </a:rPr>
              <a:t>Символы стран: flag, language, capital, famous place
</a:t>
            </a:r>
            <a:endParaRPr lang="en-US" sz="2600" dirty="0"/>
          </a:p>
        </p:txBody>
      </p:sp>
      <p:sp>
        <p:nvSpPr>
          <p:cNvPr id="7" name="Text 1"/>
          <p:cNvSpPr txBox="1"/>
          <p:nvPr/>
        </p:nvSpPr>
        <p:spPr>
          <a:xfrm>
            <a:off x="645600" y="181837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Краткая таблица помогает запомнить основные сведения о странах и связать их с языком, столицей и известным местом.
</a:t>
            </a:r>
            <a:endParaRPr lang="en-US" sz="1200" dirty="0"/>
          </a:p>
        </p:txBody>
      </p:sp>
      <p:sp>
        <p:nvSpPr>
          <p:cNvPr id="8" name="Text 2"/>
          <p:cNvSpPr txBox="1"/>
          <p:nvPr/>
        </p:nvSpPr>
        <p:spPr>
          <a:xfrm>
            <a:off x="645600" y="3067875"/>
            <a:ext cx="3077700" cy="9696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Учащиеся видят, что одна страна может иметь сразу несколько узнаваемых признаков: язык, столицу и символ, по которым её легко вспомнить.
</a:t>
            </a:r>
            <a:endParaRPr lang="en-US" sz="1200" dirty="0"/>
          </a:p>
        </p:txBody>
      </p:sp>
      <p:sp>
        <p:nvSpPr>
          <p:cNvPr id="9" name="Text 3"/>
          <p:cNvSpPr txBox="1"/>
          <p:nvPr/>
        </p:nvSpPr>
        <p:spPr>
          <a:xfrm>
            <a:off x="645600" y="4201350"/>
            <a:ext cx="2758800" cy="302400"/>
          </a:xfrm>
          <a:prstGeom prst="rect">
            <a:avLst/>
          </a:prstGeom>
          <a:noFill/>
          <a:ln/>
        </p:spPr>
        <p:txBody>
          <a:bodyPr wrap="square" lIns="0" tIns="0" rIns="0" bIns="0" rtlCol="0" anchor="ctr"/>
          <a:lstStyle/>
          <a:p>
            <a:pPr algn="l" indent="0" marL="0">
              <a:lnSpc>
                <a:spcPct val="100000"/>
              </a:lnSpc>
              <a:buNone/>
            </a:pPr>
            <a:r>
              <a:rPr lang="en-US" sz="800" dirty="0">
                <a:solidFill>
                  <a:srgbClr val="212121"/>
                </a:solidFill>
                <a:latin typeface="Arial" pitchFamily="34" charset="0"/>
                <a:ea typeface="Arial" pitchFamily="34" charset="-122"/>
                <a:cs typeface="Arial" pitchFamily="34" charset="-120"/>
              </a:rPr>
              <a:t>Учебные примеры по теме «Города и страны»
</a:t>
            </a:r>
            <a:endParaRPr lang="en-US" sz="800" dirty="0"/>
          </a:p>
        </p:txBody>
      </p:sp>
      <p:sp>
        <p:nvSpPr>
          <p:cNvPr id="10"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Как читать простую карту страны или города на английском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Последовательность работы с картой и базовые слова: map, river, road, bridge, airport, station, lake, sea.
</a:t>
            </a:r>
            <a:endParaRPr lang="en-US" sz="1200"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518550" y="1513192"/>
            <a:ext cx="267600" cy="23786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732575" y="1525085"/>
            <a:ext cx="267600" cy="21408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921925" y="1513192"/>
            <a:ext cx="267600" cy="237867"/>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2104700" y="1525085"/>
            <a:ext cx="267600" cy="21408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271375" y="1525085"/>
            <a:ext cx="267600" cy="214080"/>
          </a:xfrm>
          <a:prstGeom prst="rect">
            <a:avLst/>
          </a:prstGeom>
        </p:spPr>
      </p:pic>
      <p:sp>
        <p:nvSpPr>
          <p:cNvPr id="14" name="Text 0"/>
          <p:cNvSpPr txBox="1"/>
          <p:nvPr/>
        </p:nvSpPr>
        <p:spPr>
          <a:xfrm>
            <a:off x="872292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14</a:t>
            </a:r>
            <a:endParaRPr lang="en-US" sz="900" dirty="0"/>
          </a:p>
        </p:txBody>
      </p:sp>
      <p:sp>
        <p:nvSpPr>
          <p:cNvPr id="15"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212121"/>
                </a:solidFill>
                <a:latin typeface="Arial" pitchFamily="34" charset="0"/>
                <a:ea typeface="Arial" pitchFamily="34" charset="-122"/>
                <a:cs typeface="Arial" pitchFamily="34" charset="-120"/>
              </a:rPr>
              <a:t>14</a:t>
            </a:r>
            <a:endParaRPr lang="en-US" sz="900" dirty="0"/>
          </a:p>
        </p:txBody>
      </p:sp>
      <p:sp>
        <p:nvSpPr>
          <p:cNvPr id="16" name="Text 2"/>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What is in a city? Buildings and places for everyday life
</a:t>
            </a:r>
            <a:endParaRPr lang="en-US" sz="2600" dirty="0"/>
          </a:p>
        </p:txBody>
      </p:sp>
      <p:sp>
        <p:nvSpPr>
          <p:cNvPr id="17" name="Text 3"/>
          <p:cNvSpPr txBox="1"/>
          <p:nvPr/>
        </p:nvSpPr>
        <p:spPr>
          <a:xfrm>
            <a:off x="7362125" y="2161050"/>
            <a:ext cx="15141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Where places are
</a:t>
            </a:r>
            <a:pPr algn="l" indent="0" marL="0">
              <a:lnSpc>
                <a:spcPct val="100000"/>
              </a:lnSpc>
              <a:buNone/>
            </a:pPr>
            <a:r>
              <a:rPr lang="en-US" sz="800"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212121"/>
                </a:solidFill>
                <a:latin typeface="Arial" pitchFamily="34" charset="0"/>
                <a:ea typeface="Arial" pitchFamily="34" charset="-122"/>
                <a:cs typeface="Arial" pitchFamily="34" charset="-120"/>
              </a:rPr>
              <a:t>Чтобы описать район, ученики используют near, next to и behind. Эти слова помогают объяснить, где находится нужное здание, не строя длинных и сложных фраз.
</a:t>
            </a:r>
            <a:endParaRPr lang="en-US" sz="1300" dirty="0"/>
          </a:p>
        </p:txBody>
      </p:sp>
      <p:sp>
        <p:nvSpPr>
          <p:cNvPr id="18" name="Text 4"/>
          <p:cNvSpPr txBox="1"/>
          <p:nvPr/>
        </p:nvSpPr>
        <p:spPr>
          <a:xfrm>
            <a:off x="5576150" y="2161050"/>
            <a:ext cx="15141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E0D3A2"/>
                </a:solidFill>
                <a:latin typeface="Arial" pitchFamily="34" charset="0"/>
                <a:ea typeface="Arial" pitchFamily="34" charset="-122"/>
                <a:cs typeface="Arial" pitchFamily="34" charset="-120"/>
              </a:rPr>
              <a:t>Parks and leisure
</a:t>
            </a:r>
            <a:pPr algn="l" indent="0" marL="0">
              <a:lnSpc>
                <a:spcPct val="100000"/>
              </a:lnSpc>
              <a:buNone/>
            </a:pPr>
            <a:r>
              <a:rPr lang="en-US" sz="800" dirty="0">
                <a:solidFill>
                  <a:srgbClr val="E0D3A2"/>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E0D3A2"/>
                </a:solidFill>
                <a:latin typeface="Arial" pitchFamily="34" charset="0"/>
                <a:ea typeface="Arial" pitchFamily="34" charset="-122"/>
                <a:cs typeface="Arial" pitchFamily="34" charset="-120"/>
              </a:rPr>
              <a:t>Park, cinema и museum связаны с отдыхом после школы и в выходные. Такие слова делают описание города живым и показывают, что в нём есть места для прогулок и досуга.
</a:t>
            </a:r>
            <a:endParaRPr lang="en-US" sz="1300" dirty="0"/>
          </a:p>
        </p:txBody>
      </p:sp>
      <p:sp>
        <p:nvSpPr>
          <p:cNvPr id="19" name="Text 5"/>
          <p:cNvSpPr txBox="1"/>
          <p:nvPr/>
        </p:nvSpPr>
        <p:spPr>
          <a:xfrm>
            <a:off x="3765500" y="2161050"/>
            <a:ext cx="15141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Shopping places
</a:t>
            </a:r>
            <a:pPr algn="l" indent="0" marL="0">
              <a:lnSpc>
                <a:spcPct val="100000"/>
              </a:lnSpc>
              <a:buNone/>
            </a:pPr>
            <a:r>
              <a:rPr lang="en-US" sz="800"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212121"/>
                </a:solidFill>
                <a:latin typeface="Arial" pitchFamily="34" charset="0"/>
                <a:ea typeface="Arial" pitchFamily="34" charset="-122"/>
                <a:cs typeface="Arial" pitchFamily="34" charset="-120"/>
              </a:rPr>
              <a:t>Supermarket и shops помогают рассказать, где люди покупают продукты и нужные вещи. В простом предложении можно использовать there is a supermarket near my house.
</a:t>
            </a:r>
            <a:endParaRPr lang="en-US" sz="1300" dirty="0"/>
          </a:p>
        </p:txBody>
      </p:sp>
      <p:sp>
        <p:nvSpPr>
          <p:cNvPr id="20" name="Text 6"/>
          <p:cNvSpPr txBox="1"/>
          <p:nvPr/>
        </p:nvSpPr>
        <p:spPr>
          <a:xfrm>
            <a:off x="1948275" y="2161050"/>
            <a:ext cx="15141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E0D3A2"/>
                </a:solidFill>
                <a:latin typeface="Arial" pitchFamily="34" charset="0"/>
                <a:ea typeface="Arial" pitchFamily="34" charset="-122"/>
                <a:cs typeface="Arial" pitchFamily="34" charset="-120"/>
              </a:rPr>
              <a:t>Health and safety
</a:t>
            </a:r>
            <a:pPr algn="l" indent="0" marL="0">
              <a:lnSpc>
                <a:spcPct val="100000"/>
              </a:lnSpc>
              <a:buNone/>
            </a:pPr>
            <a:r>
              <a:rPr lang="en-US" sz="800" dirty="0">
                <a:solidFill>
                  <a:srgbClr val="E0D3A2"/>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E0D3A2"/>
                </a:solidFill>
                <a:latin typeface="Arial" pitchFamily="34" charset="0"/>
                <a:ea typeface="Arial" pitchFamily="34" charset="-122"/>
                <a:cs typeface="Arial" pitchFamily="34" charset="-120"/>
              </a:rPr>
              <a:t>Слова hospital и bus stop часто встречаются в описании района. Они показывают, что город удобен для жизни, потому что в нём есть важные места для здоровья и транспорта.
</a:t>
            </a:r>
            <a:endParaRPr lang="en-US" sz="1300" dirty="0"/>
          </a:p>
        </p:txBody>
      </p:sp>
      <p:sp>
        <p:nvSpPr>
          <p:cNvPr id="21" name="Text 7"/>
          <p:cNvSpPr txBox="1"/>
          <p:nvPr/>
        </p:nvSpPr>
        <p:spPr>
          <a:xfrm>
            <a:off x="114950" y="2161050"/>
            <a:ext cx="1514100" cy="26403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School and study
</a:t>
            </a:r>
            <a:pPr algn="l" indent="0" marL="0">
              <a:lnSpc>
                <a:spcPct val="100000"/>
              </a:lnSpc>
              <a:buNone/>
            </a:pPr>
            <a:r>
              <a:rPr lang="en-US" sz="800"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212121"/>
                </a:solidFill>
                <a:latin typeface="Arial" pitchFamily="34" charset="0"/>
                <a:ea typeface="Arial" pitchFamily="34" charset="-122"/>
                <a:cs typeface="Arial" pitchFamily="34" charset="-120"/>
              </a:rPr>
              <a:t>В городе часто есть school и library, а рядом могут находиться museum и cinema. Эти места помогают говорить о повседневной жизни и о том, где школьник учится, читает и отдыхает.
</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Популярные типы мест в городе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Диаграмма показывает, какие объекты чаще всего встречаются в учебных заданиях и текстах. Это помогает выбирать слова, которые действительно нужны для описания города на уровне 5 класса.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Чаще всего упоминаются school и park: именно они лучше всего связывают город с жизнью ребёнка, учёбой, прогулками и повседневными маршрутами.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100" dirty="0">
                <a:solidFill>
                  <a:srgbClr val="E0D3A2"/>
                </a:solidFill>
                <a:latin typeface="Arial" pitchFamily="34" charset="0"/>
                <a:ea typeface="Arial" pitchFamily="34" charset="-122"/>
                <a:cs typeface="Arial" pitchFamily="34" charset="-120"/>
              </a:rPr>
              <a:t>Составлено по типовым учебным материалам по теме «City life»
</a:t>
            </a:r>
            <a:endParaRPr lang="en-US" sz="11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2868" y="1026125"/>
            <a:ext cx="2457914" cy="2420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43068" y="1026125"/>
            <a:ext cx="2457914" cy="24201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112975" y="1026132"/>
            <a:ext cx="2458500" cy="2420086"/>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572525" y="238425"/>
            <a:ext cx="79989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E0D3A2"/>
                </a:solidFill>
                <a:latin typeface="Arial" pitchFamily="34" charset="0"/>
                <a:ea typeface="Arial" pitchFamily="34" charset="-122"/>
                <a:cs typeface="Arial" pitchFamily="34" charset="-120"/>
              </a:rPr>
              <a:t>Праздники и традиции как часть образа страны
</a:t>
            </a:r>
            <a:endParaRPr lang="en-US" sz="2600" dirty="0"/>
          </a:p>
        </p:txBody>
      </p:sp>
      <p:sp>
        <p:nvSpPr>
          <p:cNvPr id="13"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212121"/>
                </a:solidFill>
                <a:latin typeface="Arial" pitchFamily="34" charset="0"/>
                <a:ea typeface="Arial" pitchFamily="34" charset="-122"/>
                <a:cs typeface="Arial" pitchFamily="34" charset="-120"/>
              </a:rPr>
              <a:t>16</a:t>
            </a:r>
            <a:endParaRPr lang="en-US" sz="900" dirty="0"/>
          </a:p>
        </p:txBody>
      </p:sp>
      <p:sp>
        <p:nvSpPr>
          <p:cNvPr id="14" name="Text 2"/>
          <p:cNvSpPr txBox="1"/>
          <p:nvPr/>
        </p:nvSpPr>
        <p:spPr>
          <a:xfrm>
            <a:off x="742500" y="3895569"/>
            <a:ext cx="2117400" cy="487800"/>
          </a:xfrm>
          <a:prstGeom prst="rect">
            <a:avLst/>
          </a:prstGeom>
          <a:noFill/>
          <a:ln/>
        </p:spPr>
        <p:txBody>
          <a:bodyPr wrap="square" lIns="0" tIns="0" rIns="0" bIns="0" rtlCol="0" anchor="t"/>
          <a:lstStyle/>
          <a:p>
            <a:pPr algn="l" indent="0" marL="0">
              <a:lnSpc>
                <a:spcPct val="100000"/>
              </a:lnSpc>
              <a:buNone/>
            </a:pPr>
            <a:r>
              <a:rPr lang="en-US" sz="661" dirty="0">
                <a:solidFill>
                  <a:srgbClr val="E0D3A2"/>
                </a:solidFill>
                <a:latin typeface="Arial" pitchFamily="34" charset="0"/>
                <a:ea typeface="Arial" pitchFamily="34" charset="-122"/>
                <a:cs typeface="Arial" pitchFamily="34" charset="-120"/>
              </a:rPr>
              <a:t>Christmas in the UK часто изображают через украшенные улицы, открытки и семейные ужины. Для школьника это удобный способ связать страну с традициями, которые легко описать простыми словами. На иллюстрации уместны огни, ёлка и флаг.
</a:t>
            </a:r>
            <a:endParaRPr lang="en-US" sz="661" dirty="0"/>
          </a:p>
        </p:txBody>
      </p:sp>
      <p:sp>
        <p:nvSpPr>
          <p:cNvPr id="15" name="Text 3"/>
          <p:cNvSpPr txBox="1"/>
          <p:nvPr/>
        </p:nvSpPr>
        <p:spPr>
          <a:xfrm>
            <a:off x="742501" y="3566163"/>
            <a:ext cx="2117400" cy="245400"/>
          </a:xfrm>
          <a:prstGeom prst="rect">
            <a:avLst/>
          </a:prstGeom>
          <a:noFill/>
          <a:ln/>
        </p:spPr>
        <p:txBody>
          <a:bodyPr wrap="square" lIns="0" tIns="0" rIns="0" bIns="0" rtlCol="0" anchor="ctr"/>
          <a:lstStyle/>
          <a:p>
            <a:pPr algn="l" indent="0" marL="0">
              <a:lnSpc>
                <a:spcPct val="115000"/>
              </a:lnSpc>
              <a:buNone/>
            </a:pPr>
            <a:r>
              <a:rPr lang="en-US" sz="912" b="1" dirty="0">
                <a:solidFill>
                  <a:srgbClr val="E0D3A2"/>
                </a:solidFill>
                <a:latin typeface="Arial" pitchFamily="34" charset="0"/>
                <a:ea typeface="Arial" pitchFamily="34" charset="-122"/>
                <a:cs typeface="Arial" pitchFamily="34" charset="-120"/>
              </a:rPr>
              <a:t>Зимний праздник в Великобритании
</a:t>
            </a:r>
            <a:endParaRPr lang="en-US" sz="912" dirty="0"/>
          </a:p>
        </p:txBody>
      </p:sp>
      <p:sp>
        <p:nvSpPr>
          <p:cNvPr id="16" name="Text 4"/>
          <p:cNvSpPr txBox="1"/>
          <p:nvPr/>
        </p:nvSpPr>
        <p:spPr>
          <a:xfrm>
            <a:off x="3512700" y="3895569"/>
            <a:ext cx="2117400" cy="487800"/>
          </a:xfrm>
          <a:prstGeom prst="rect">
            <a:avLst/>
          </a:prstGeom>
          <a:noFill/>
          <a:ln/>
        </p:spPr>
        <p:txBody>
          <a:bodyPr wrap="square" lIns="0" tIns="0" rIns="0" bIns="0" rtlCol="0" anchor="t"/>
          <a:lstStyle/>
          <a:p>
            <a:pPr algn="l" indent="0" marL="0">
              <a:lnSpc>
                <a:spcPct val="100000"/>
              </a:lnSpc>
              <a:buNone/>
            </a:pPr>
            <a:r>
              <a:rPr lang="en-US" sz="739" dirty="0">
                <a:solidFill>
                  <a:srgbClr val="E0D3A2"/>
                </a:solidFill>
                <a:latin typeface="Arial" pitchFamily="34" charset="0"/>
                <a:ea typeface="Arial" pitchFamily="34" charset="-122"/>
                <a:cs typeface="Arial" pitchFamily="34" charset="-120"/>
              </a:rPr>
              <a:t>Bastille Day in France связан с парадами, флагами и праздничными площадями. Такой пример показывает, что у страны есть не только столица и знаменитые здания, но и особый день, который узнают по цветам и музыке.
</a:t>
            </a:r>
            <a:endParaRPr lang="en-US" sz="739" dirty="0"/>
          </a:p>
        </p:txBody>
      </p:sp>
      <p:sp>
        <p:nvSpPr>
          <p:cNvPr id="17" name="Text 5"/>
          <p:cNvSpPr txBox="1"/>
          <p:nvPr/>
        </p:nvSpPr>
        <p:spPr>
          <a:xfrm>
            <a:off x="3512701" y="3566163"/>
            <a:ext cx="2117400" cy="245400"/>
          </a:xfrm>
          <a:prstGeom prst="rect">
            <a:avLst/>
          </a:prstGeom>
          <a:noFill/>
          <a:ln/>
        </p:spPr>
        <p:txBody>
          <a:bodyPr wrap="square" lIns="0" tIns="0" rIns="0" bIns="0" rtlCol="0" anchor="ctr"/>
          <a:lstStyle/>
          <a:p>
            <a:pPr algn="l" indent="0" marL="0">
              <a:lnSpc>
                <a:spcPct val="115000"/>
              </a:lnSpc>
              <a:buNone/>
            </a:pPr>
            <a:r>
              <a:rPr lang="en-US" sz="952" b="1" dirty="0">
                <a:solidFill>
                  <a:srgbClr val="E0D3A2"/>
                </a:solidFill>
                <a:latin typeface="Arial" pitchFamily="34" charset="0"/>
                <a:ea typeface="Arial" pitchFamily="34" charset="-122"/>
                <a:cs typeface="Arial" pitchFamily="34" charset="-120"/>
              </a:rPr>
              <a:t>День взятия Бастилии во Франции
</a:t>
            </a:r>
            <a:endParaRPr lang="en-US" sz="952" dirty="0"/>
          </a:p>
        </p:txBody>
      </p:sp>
      <p:sp>
        <p:nvSpPr>
          <p:cNvPr id="18" name="Text 6"/>
          <p:cNvSpPr txBox="1"/>
          <p:nvPr/>
        </p:nvSpPr>
        <p:spPr>
          <a:xfrm>
            <a:off x="6282899" y="3895569"/>
            <a:ext cx="2117400" cy="487800"/>
          </a:xfrm>
          <a:prstGeom prst="rect">
            <a:avLst/>
          </a:prstGeom>
          <a:noFill/>
          <a:ln/>
        </p:spPr>
        <p:txBody>
          <a:bodyPr wrap="square" lIns="0" tIns="0" rIns="0" bIns="0" rtlCol="0" anchor="t"/>
          <a:lstStyle/>
          <a:p>
            <a:pPr algn="l" indent="0" marL="0">
              <a:lnSpc>
                <a:spcPct val="100000"/>
              </a:lnSpc>
              <a:buNone/>
            </a:pPr>
            <a:r>
              <a:rPr lang="en-US" sz="707" dirty="0">
                <a:solidFill>
                  <a:srgbClr val="E0D3A2"/>
                </a:solidFill>
                <a:latin typeface="Arial" pitchFamily="34" charset="0"/>
                <a:ea typeface="Arial" pitchFamily="34" charset="-122"/>
                <a:cs typeface="Arial" pitchFamily="34" charset="-120"/>
              </a:rPr>
              <a:t>New Year celebrations помогают сравнивать традиции без сложных пояснений. В одной стране могут быть фейерверки, в другой — семейный ужин или уличный праздник, но везде это повод показать культуру через еду, одежду и украшения.
</a:t>
            </a:r>
            <a:endParaRPr lang="en-US" sz="707" dirty="0"/>
          </a:p>
        </p:txBody>
      </p:sp>
      <p:sp>
        <p:nvSpPr>
          <p:cNvPr id="19" name="Text 7"/>
          <p:cNvSpPr txBox="1"/>
          <p:nvPr/>
        </p:nvSpPr>
        <p:spPr>
          <a:xfrm>
            <a:off x="6282900" y="3566163"/>
            <a:ext cx="2117400" cy="245400"/>
          </a:xfrm>
          <a:prstGeom prst="rect">
            <a:avLst/>
          </a:prstGeom>
          <a:noFill/>
          <a:ln/>
        </p:spPr>
        <p:txBody>
          <a:bodyPr wrap="square" lIns="0" tIns="0" rIns="0" bIns="0" rtlCol="0" anchor="ctr"/>
          <a:lstStyle/>
          <a:p>
            <a:pPr algn="l" indent="0" marL="0">
              <a:lnSpc>
                <a:spcPct val="115000"/>
              </a:lnSpc>
              <a:buNone/>
            </a:pPr>
            <a:r>
              <a:rPr lang="en-US" sz="1155" b="1" dirty="0">
                <a:solidFill>
                  <a:srgbClr val="E0D3A2"/>
                </a:solidFill>
                <a:latin typeface="Arial" pitchFamily="34" charset="0"/>
                <a:ea typeface="Arial" pitchFamily="34" charset="-122"/>
                <a:cs typeface="Arial" pitchFamily="34" charset="-120"/>
              </a:rPr>
              <a:t>Новый год в разных странах
</a:t>
            </a:r>
            <a:endParaRPr lang="en-US" sz="115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67300" y="337450"/>
            <a:ext cx="3706800" cy="737400"/>
          </a:xfrm>
          <a:prstGeom prst="rect">
            <a:avLst/>
          </a:prstGeom>
          <a:noFill/>
          <a:ln/>
        </p:spPr>
        <p:txBody>
          <a:bodyPr wrap="square" lIns="0" tIns="0" rIns="0" bIns="0" rtlCol="0" anchor="t"/>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Мини-диалоги о странах и городах
</a:t>
            </a:r>
            <a:endParaRPr lang="en-US" sz="1900" dirty="0"/>
          </a:p>
        </p:txBody>
      </p:sp>
      <p:sp>
        <p:nvSpPr>
          <p:cNvPr id="8"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17</a:t>
            </a:r>
            <a:endParaRPr lang="en-US" sz="900" dirty="0"/>
          </a:p>
        </p:txBody>
      </p:sp>
      <p:sp>
        <p:nvSpPr>
          <p:cNvPr id="9" name="Text 2"/>
          <p:cNvSpPr txBox="1"/>
          <p:nvPr/>
        </p:nvSpPr>
        <p:spPr>
          <a:xfrm>
            <a:off x="660250" y="1630100"/>
            <a:ext cx="3550200" cy="930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Узнаём страну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коротком диалоге ученик задаёт вопрос What country is it? и получает ответ It is Italy. Такая модель помогает быстро назвать страну и повторить форму It is.
</a:t>
            </a:r>
            <a:endParaRPr lang="en-US" sz="1300" dirty="0"/>
          </a:p>
        </p:txBody>
      </p:sp>
      <p:sp>
        <p:nvSpPr>
          <p:cNvPr id="10" name="Text 3"/>
          <p:cNvSpPr txBox="1"/>
          <p:nvPr/>
        </p:nvSpPr>
        <p:spPr>
          <a:xfrm>
            <a:off x="5002950" y="1655750"/>
            <a:ext cx="3550200" cy="930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Говорим мнение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Завершить диалог можно фразой Do you like London? — Yes, I do. It is interesting and busy. Так учащиеся используют простую оценку города и новые прилагательные в речи.
</a:t>
            </a:r>
            <a:endParaRPr lang="en-US" sz="1300" dirty="0"/>
          </a:p>
        </p:txBody>
      </p:sp>
      <p:sp>
        <p:nvSpPr>
          <p:cNvPr id="11" name="Text 4"/>
          <p:cNvSpPr txBox="1"/>
          <p:nvPr/>
        </p:nvSpPr>
        <p:spPr>
          <a:xfrm>
            <a:off x="660300" y="3506900"/>
            <a:ext cx="3550200" cy="9309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Спрашиваем о столице
</a:t>
            </a:r>
            <a:pPr algn="l" indent="0" marL="0">
              <a:lnSpc>
                <a:spcPct val="100000"/>
              </a:lnSpc>
              <a:buNone/>
            </a:pPr>
            <a:r>
              <a:rPr lang="en-US" sz="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Второй шаг — уточнить столицу: What is the capital? — The capital is Rome. Это учит соединять название страны с главным городом и строить законченный ответ.
</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330675" y="2233361"/>
            <a:ext cx="4007700" cy="1278928"/>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Сравнение: город, страна, столица, язык
</a:t>
            </a:r>
            <a:endParaRPr lang="en-US" sz="2600" dirty="0"/>
          </a:p>
        </p:txBody>
      </p:sp>
      <p:sp>
        <p:nvSpPr>
          <p:cNvPr id="6" name="Text 1"/>
          <p:cNvSpPr txBox="1"/>
          <p:nvPr/>
        </p:nvSpPr>
        <p:spPr>
          <a:xfrm>
            <a:off x="645600" y="17364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Таблица помогает увидеть, как связаны между собой название города, страны, столицы и языка в простых и знакомых примерах.
</a:t>
            </a:r>
            <a:endParaRPr lang="en-US" sz="1200" dirty="0"/>
          </a:p>
        </p:txBody>
      </p:sp>
      <p:sp>
        <p:nvSpPr>
          <p:cNvPr id="7" name="Text 2"/>
          <p:cNvSpPr txBox="1"/>
          <p:nvPr/>
        </p:nvSpPr>
        <p:spPr>
          <a:xfrm>
            <a:off x="645600" y="29422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Таблица показывает, что столица иногда совпадает с названием города, а язык связан со страной и помогает запомнить её культурный образ.
</a:t>
            </a:r>
            <a:endParaRPr lang="en-US" sz="1200" dirty="0"/>
          </a:p>
        </p:txBody>
      </p:sp>
      <p:sp>
        <p:nvSpPr>
          <p:cNvPr id="8" name="Text 3"/>
          <p:cNvSpPr txBox="1"/>
          <p:nvPr/>
        </p:nvSpPr>
        <p:spPr>
          <a:xfrm>
            <a:off x="645600" y="4598225"/>
            <a:ext cx="2758800" cy="302400"/>
          </a:xfrm>
          <a:prstGeom prst="rect">
            <a:avLst/>
          </a:prstGeom>
          <a:noFill/>
          <a:ln/>
        </p:spPr>
        <p:txBody>
          <a:bodyPr wrap="square" lIns="0" tIns="0" rIns="0" bIns="0" rtlCol="0" anchor="t"/>
          <a:lstStyle/>
          <a:p>
            <a:pPr algn="l" indent="0" marL="0">
              <a:lnSpc>
                <a:spcPct val="100000"/>
              </a:lnSpc>
              <a:buNone/>
            </a:pPr>
            <a:r>
              <a:rPr lang="en-US" sz="800" dirty="0">
                <a:solidFill>
                  <a:srgbClr val="F3F3F3"/>
                </a:solidFill>
                <a:latin typeface="Arial" pitchFamily="34" charset="0"/>
                <a:ea typeface="Arial" pitchFamily="34" charset="-122"/>
                <a:cs typeface="Arial" pitchFamily="34" charset="-120"/>
              </a:rPr>
              <a:t>Учебные примеры по теме «Cities and Countries»
</a:t>
            </a:r>
            <a:endParaRPr lang="en-US" sz="8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18</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Как подготовить короткое сообщение о своём городе или любимой стране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Опорная схема для устного ответа: название, страна, факты, описание, известное место и личное мнение.
</a:t>
            </a:r>
            <a:endParaRPr lang="en-US" sz="1200"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650638" y="2505275"/>
            <a:ext cx="3842700" cy="13038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В этом блоке ученики научились называть страны, города, столицы и языки, а также составлять короткие сообщения о месте проживания и его символах. Эти умения делают английскую речь точнее и увереннее.
</a:t>
            </a:r>
            <a:endParaRPr lang="en-US" sz="1200" dirty="0"/>
          </a:p>
        </p:txBody>
      </p:sp>
      <p:sp>
        <p:nvSpPr>
          <p:cNvPr id="5" name="Text 1"/>
          <p:cNvSpPr txBox="1"/>
          <p:nvPr/>
        </p:nvSpPr>
        <p:spPr>
          <a:xfrm>
            <a:off x="2399025" y="1311600"/>
            <a:ext cx="4023600" cy="1105500"/>
          </a:xfrm>
          <a:prstGeom prst="rect">
            <a:avLst/>
          </a:prstGeom>
          <a:noFill/>
          <a:ln/>
        </p:spPr>
        <p:txBody>
          <a:bodyPr wrap="square" lIns="0" tIns="0" rIns="0" bIns="0" rtlCol="0" anchor="ctr"/>
          <a:lstStyle/>
          <a:p>
            <a:pPr algn="l" indent="0" marL="0">
              <a:lnSpc>
                <a:spcPct val="100000"/>
              </a:lnSpc>
              <a:buNone/>
            </a:pPr>
            <a:r>
              <a:rPr lang="en-US" sz="2500" b="1" dirty="0">
                <a:solidFill>
                  <a:srgbClr val="E0D3A2"/>
                </a:solidFill>
                <a:latin typeface="Arial" pitchFamily="34" charset="0"/>
                <a:ea typeface="Arial" pitchFamily="34" charset="-122"/>
                <a:cs typeface="Arial" pitchFamily="34" charset="-120"/>
              </a:rPr>
              <a:t>Итоги блока: как говорить о городах и странах по-английски
</a:t>
            </a:r>
            <a:endParaRPr lang="en-US" sz="2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2026-05-30T12:37:33Z</dcterms:created>
  <dcterms:modified xsi:type="dcterms:W3CDTF">2026-05-30T12:37:33Z</dcterms:modified>
</cp:coreProperties>
</file>